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76" r:id="rId1"/>
  </p:sldMasterIdLst>
  <p:notesMasterIdLst>
    <p:notesMasterId r:id="rId5"/>
  </p:notesMasterIdLst>
  <p:handoutMasterIdLst>
    <p:handoutMasterId r:id="rId6"/>
  </p:handoutMasterIdLst>
  <p:sldIdLst>
    <p:sldId id="259" r:id="rId2"/>
    <p:sldId id="281" r:id="rId3"/>
    <p:sldId id="283" r:id="rId4"/>
  </p:sldIdLst>
  <p:sldSz cx="12192000" cy="6858000"/>
  <p:notesSz cx="6884988" cy="10018713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81"/>
            <p14:sldId id="283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ko Onggosanusi" initials="EO" lastIdx="2" clrIdx="0"/>
  <p:cmAuthor id="1" name="Sebastian Faxér" initials="SF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080808"/>
    <a:srgbClr val="00A9D4"/>
    <a:srgbClr val="9FB7D3"/>
    <a:srgbClr val="8BC5FF"/>
    <a:srgbClr val="99CCFF"/>
    <a:srgbClr val="6A8FBF"/>
    <a:srgbClr val="007B78"/>
    <a:srgbClr val="89BA17"/>
    <a:srgbClr val="FAB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>
    <p:restoredLeft sz="9448" autoAdjust="0"/>
    <p:restoredTop sz="95294" autoAdjust="0"/>
  </p:normalViewPr>
  <p:slideViewPr>
    <p:cSldViewPr snapToGrid="0" snapToObjects="1">
      <p:cViewPr>
        <p:scale>
          <a:sx n="107" d="100"/>
          <a:sy n="107" d="100"/>
        </p:scale>
        <p:origin x="-126" y="-7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4"/>
    </p:cViewPr>
  </p:sorterViewPr>
  <p:notesViewPr>
    <p:cSldViewPr snapToGrid="0" snapToObjects="1">
      <p:cViewPr varScale="1">
        <p:scale>
          <a:sx n="74" d="100"/>
          <a:sy n="74" d="100"/>
        </p:scale>
        <p:origin x="-3552" y="-9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2017-03-31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2017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CF17-FB6F-4E6F-9BC1-25589011D139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2181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3365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701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702644" y="4021583"/>
            <a:ext cx="10693124" cy="1660125"/>
          </a:xfrm>
        </p:spPr>
        <p:txBody>
          <a:bodyPr anchor="ctr" anchorCtr="0"/>
          <a:lstStyle/>
          <a:p>
            <a:pPr algn="ctr">
              <a:lnSpc>
                <a:spcPct val="100000"/>
              </a:lnSpc>
            </a:pPr>
            <a:r>
              <a:rPr lang="en-US" sz="3200" dirty="0" smtClean="0"/>
              <a:t>Samsung</a:t>
            </a:r>
            <a:endParaRPr lang="en-US" sz="3200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165314" y="2208095"/>
            <a:ext cx="9427987" cy="1465548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kumimoji="1" lang="en-US" altLang="ja-JP" sz="4400" dirty="0"/>
              <a:t>WF </a:t>
            </a:r>
            <a:r>
              <a:rPr kumimoji="1" lang="en-US" altLang="ja-JP" sz="4400" dirty="0" smtClean="0"/>
              <a:t>on Subband Size for CSI</a:t>
            </a:r>
            <a:endParaRPr lang="en-US" sz="4400" dirty="0"/>
          </a:p>
        </p:txBody>
      </p:sp>
      <p:sp>
        <p:nvSpPr>
          <p:cNvPr id="5" name="Rectangle 3"/>
          <p:cNvSpPr/>
          <p:nvPr/>
        </p:nvSpPr>
        <p:spPr>
          <a:xfrm>
            <a:off x="564795" y="381000"/>
            <a:ext cx="11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en-GB" sz="2400" b="1" dirty="0"/>
              <a:t>3GPP TSG-RAN </a:t>
            </a:r>
            <a:r>
              <a:rPr lang="en-GB" sz="2400" b="1" dirty="0" smtClean="0"/>
              <a:t>WG1#90bis</a:t>
            </a:r>
            <a:r>
              <a:rPr lang="en-GB" sz="2400" b="1" dirty="0"/>
              <a:t>					R1-</a:t>
            </a:r>
            <a:r>
              <a:rPr lang="en-US" sz="2400" b="1" smtClean="0"/>
              <a:t>1718892</a:t>
            </a:r>
            <a:endParaRPr lang="en-GB" sz="2400" b="1" dirty="0"/>
          </a:p>
          <a:p>
            <a:pPr>
              <a:spcBef>
                <a:spcPts val="0"/>
              </a:spcBef>
            </a:pPr>
            <a:r>
              <a:rPr lang="en-GB" sz="2400" b="1" dirty="0" smtClean="0"/>
              <a:t>Prague, Czech Republic, 9</a:t>
            </a:r>
            <a:r>
              <a:rPr lang="en-GB" sz="2400" b="1" baseline="30000" dirty="0" smtClean="0"/>
              <a:t>th</a:t>
            </a:r>
            <a:r>
              <a:rPr lang="en-GB" sz="2400" b="1" dirty="0" smtClean="0"/>
              <a:t> </a:t>
            </a:r>
            <a:r>
              <a:rPr lang="en-GB" sz="2400" b="1" dirty="0"/>
              <a:t>– </a:t>
            </a:r>
            <a:r>
              <a:rPr lang="en-GB" sz="2400" b="1" dirty="0" smtClean="0"/>
              <a:t>13</a:t>
            </a:r>
            <a:r>
              <a:rPr lang="en-GB" sz="2400" b="1" baseline="30000" dirty="0" smtClean="0"/>
              <a:t>rd</a:t>
            </a:r>
            <a:r>
              <a:rPr lang="en-GB" sz="2400" b="1" dirty="0" smtClean="0"/>
              <a:t>  October 2017</a:t>
            </a:r>
            <a:endParaRPr lang="en-US" altLang="ja-JP" sz="2400" dirty="0"/>
          </a:p>
          <a:p>
            <a:pPr>
              <a:spcBef>
                <a:spcPts val="0"/>
              </a:spcBef>
            </a:pPr>
            <a:r>
              <a:rPr kumimoji="1" lang="en-US" altLang="ja-JP" sz="2400" dirty="0"/>
              <a:t>Agenda: </a:t>
            </a:r>
            <a:r>
              <a:rPr kumimoji="1" lang="en-US" altLang="ja-JP" sz="2400" dirty="0" smtClean="0"/>
              <a:t>7.2.2.2</a:t>
            </a:r>
            <a:endParaRPr kumimoji="1" lang="ja-JP" altLang="en-US" sz="24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4935" y="896294"/>
            <a:ext cx="11230252" cy="5557772"/>
          </a:xfrm>
        </p:spPr>
        <p:txBody>
          <a:bodyPr/>
          <a:lstStyle/>
          <a:p>
            <a:pPr marL="342900" lvl="0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›"/>
              <a:tabLst>
                <a:tab pos="457200" algn="l"/>
              </a:tabLst>
            </a:pPr>
            <a:r>
              <a:rPr lang="en-GB" dirty="0" smtClean="0">
                <a:solidFill>
                  <a:srgbClr val="080808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The following was agreed in RAN1 NR AH3 and #90bis:</a:t>
            </a:r>
          </a:p>
          <a:p>
            <a:pPr marL="700087" lvl="1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›"/>
              <a:tabLst>
                <a:tab pos="457200" algn="l"/>
              </a:tabLst>
            </a:pPr>
            <a:r>
              <a:rPr lang="en-GB" dirty="0" smtClean="0">
                <a:solidFill>
                  <a:srgbClr val="080808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For </a:t>
            </a:r>
            <a:r>
              <a:rPr lang="en-GB" dirty="0">
                <a:solidFill>
                  <a:srgbClr val="080808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CSI reporting, a subband is defined as N contiguous PRBs, the value of N depends on the bandwidth of the active bandwidth part</a:t>
            </a:r>
            <a:endParaRPr lang="en-US" dirty="0">
              <a:solidFill>
                <a:srgbClr val="080808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01725" lvl="2" indent="-285750">
              <a:spcBef>
                <a:spcPts val="0"/>
              </a:spcBef>
              <a:spcAft>
                <a:spcPts val="600"/>
              </a:spcAft>
              <a:tabLst>
                <a:tab pos="914400" algn="l"/>
              </a:tabLst>
            </a:pPr>
            <a:r>
              <a:rPr lang="en-GB" dirty="0">
                <a:solidFill>
                  <a:srgbClr val="080808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FFS if value of N is fixed for a certain bandwidth or configurable from a set of values or if it depends on RBG /PRG </a:t>
            </a:r>
            <a:r>
              <a:rPr lang="en-GB" dirty="0" smtClean="0">
                <a:solidFill>
                  <a:srgbClr val="080808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size</a:t>
            </a:r>
          </a:p>
          <a:p>
            <a:pPr marL="385763" indent="-285750">
              <a:spcBef>
                <a:spcPts val="0"/>
              </a:spcBef>
              <a:spcAft>
                <a:spcPts val="600"/>
              </a:spcAft>
              <a:tabLst>
                <a:tab pos="914400" algn="l"/>
              </a:tabLst>
            </a:pPr>
            <a:r>
              <a:rPr lang="en-US" altLang="ko-KR" dirty="0">
                <a:solidFill>
                  <a:srgbClr val="080808"/>
                </a:solidFill>
              </a:rPr>
              <a:t>For a given bandwidth of the active bandwidth part, a UE can be configured with one out of two subband sizes via higher layer </a:t>
            </a:r>
            <a:r>
              <a:rPr lang="en-US" altLang="ko-KR" dirty="0" smtClean="0">
                <a:solidFill>
                  <a:srgbClr val="080808"/>
                </a:solidFill>
              </a:rPr>
              <a:t>signaling</a:t>
            </a:r>
          </a:p>
          <a:p>
            <a:pPr marL="385763" indent="-285750">
              <a:spcBef>
                <a:spcPts val="0"/>
              </a:spcBef>
              <a:spcAft>
                <a:spcPts val="600"/>
              </a:spcAft>
              <a:tabLst>
                <a:tab pos="914400" algn="l"/>
              </a:tabLst>
            </a:pPr>
            <a:endParaRPr lang="en-US" altLang="ko-KR" dirty="0">
              <a:solidFill>
                <a:srgbClr val="080808"/>
              </a:solidFill>
            </a:endParaRPr>
          </a:p>
          <a:p>
            <a:pPr marL="385763" indent="-285750">
              <a:spcBef>
                <a:spcPts val="0"/>
              </a:spcBef>
              <a:spcAft>
                <a:spcPts val="600"/>
              </a:spcAft>
              <a:tabLst>
                <a:tab pos="914400" algn="l"/>
              </a:tabLst>
            </a:pPr>
            <a:endParaRPr lang="en-US" altLang="ko-KR" dirty="0" smtClean="0">
              <a:solidFill>
                <a:srgbClr val="080808"/>
              </a:solidFill>
            </a:endParaRPr>
          </a:p>
          <a:p>
            <a:pPr marL="385763" indent="-285750">
              <a:spcBef>
                <a:spcPts val="0"/>
              </a:spcBef>
              <a:spcAft>
                <a:spcPts val="600"/>
              </a:spcAft>
              <a:tabLst>
                <a:tab pos="914400" algn="l"/>
              </a:tabLst>
            </a:pPr>
            <a:endParaRPr lang="en-US" altLang="ko-KR" dirty="0">
              <a:solidFill>
                <a:srgbClr val="080808"/>
              </a:solidFill>
            </a:endParaRPr>
          </a:p>
          <a:p>
            <a:pPr marL="385763" indent="-285750">
              <a:spcBef>
                <a:spcPts val="0"/>
              </a:spcBef>
              <a:spcAft>
                <a:spcPts val="600"/>
              </a:spcAft>
              <a:tabLst>
                <a:tab pos="914400" algn="l"/>
              </a:tabLst>
            </a:pPr>
            <a:endParaRPr lang="en-US" altLang="ko-KR" dirty="0" smtClean="0">
              <a:solidFill>
                <a:srgbClr val="080808"/>
              </a:solidFill>
            </a:endParaRPr>
          </a:p>
          <a:p>
            <a:pPr marL="100013" indent="0">
              <a:spcBef>
                <a:spcPts val="0"/>
              </a:spcBef>
              <a:spcAft>
                <a:spcPts val="600"/>
              </a:spcAft>
              <a:buNone/>
              <a:tabLst>
                <a:tab pos="914400" algn="l"/>
              </a:tabLst>
            </a:pPr>
            <a:endParaRPr lang="en-US" altLang="ko-KR" dirty="0" smtClean="0">
              <a:solidFill>
                <a:srgbClr val="080808"/>
              </a:solidFill>
            </a:endParaRPr>
          </a:p>
          <a:p>
            <a:pPr marL="385763" indent="-285750">
              <a:spcBef>
                <a:spcPts val="0"/>
              </a:spcBef>
              <a:spcAft>
                <a:spcPts val="600"/>
              </a:spcAft>
              <a:tabLst>
                <a:tab pos="914400" algn="l"/>
              </a:tabLst>
            </a:pPr>
            <a:r>
              <a:rPr lang="en-US" altLang="ko-KR" dirty="0" smtClean="0">
                <a:solidFill>
                  <a:srgbClr val="080808"/>
                </a:solidFill>
              </a:rPr>
              <a:t>Two values of PRG size: 2 and 4 PRBs</a:t>
            </a:r>
            <a:endParaRPr lang="en-US" altLang="ko-KR" dirty="0">
              <a:solidFill>
                <a:srgbClr val="080808"/>
              </a:solidFill>
            </a:endParaRPr>
          </a:p>
          <a:p>
            <a:pPr marL="1101725" lvl="2" indent="-285750">
              <a:spcBef>
                <a:spcPts val="0"/>
              </a:spcBef>
              <a:spcAft>
                <a:spcPts val="600"/>
              </a:spcAft>
              <a:tabLst>
                <a:tab pos="914400" algn="l"/>
              </a:tabLst>
            </a:pPr>
            <a:endParaRPr lang="en-GB" dirty="0">
              <a:solidFill>
                <a:srgbClr val="080808"/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4935" y="239715"/>
            <a:ext cx="3204103" cy="656578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Background</a:t>
            </a:r>
            <a:endParaRPr lang="en-US" sz="2800" b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597467"/>
              </p:ext>
            </p:extLst>
          </p:nvPr>
        </p:nvGraphicFramePr>
        <p:xfrm>
          <a:off x="1988598" y="3540727"/>
          <a:ext cx="8052048" cy="216234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4026024"/>
                <a:gridCol w="4026024"/>
              </a:tblGrid>
              <a:tr h="360391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kern="100" dirty="0">
                          <a:solidFill>
                            <a:schemeClr val="tx2"/>
                          </a:solidFill>
                          <a:effectLst/>
                        </a:rPr>
                        <a:t> </a:t>
                      </a:r>
                      <a:r>
                        <a:rPr lang="en-GB" sz="2000" b="0" kern="100" dirty="0">
                          <a:solidFill>
                            <a:schemeClr val="tx2"/>
                          </a:solidFill>
                          <a:effectLst/>
                        </a:rPr>
                        <a:t>Carrier bandwidth </a:t>
                      </a:r>
                      <a:r>
                        <a:rPr lang="en-GB" sz="2000" b="0" kern="100" dirty="0" smtClean="0">
                          <a:solidFill>
                            <a:schemeClr val="tx2"/>
                          </a:solidFill>
                          <a:effectLst/>
                        </a:rPr>
                        <a:t>part (PRBs)</a:t>
                      </a:r>
                      <a:endParaRPr lang="en-US" sz="2000" b="0" kern="100" dirty="0">
                        <a:solidFill>
                          <a:schemeClr val="tx2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0" kern="100" dirty="0">
                          <a:solidFill>
                            <a:schemeClr val="tx2"/>
                          </a:solidFill>
                          <a:effectLst/>
                        </a:rPr>
                        <a:t>Subband </a:t>
                      </a:r>
                      <a:r>
                        <a:rPr lang="en-GB" sz="2000" b="0" kern="100" dirty="0" smtClean="0">
                          <a:solidFill>
                            <a:schemeClr val="tx2"/>
                          </a:solidFill>
                          <a:effectLst/>
                        </a:rPr>
                        <a:t>Size (PRBs)</a:t>
                      </a:r>
                      <a:endParaRPr lang="en-US" sz="2000" b="0" kern="100" dirty="0">
                        <a:solidFill>
                          <a:schemeClr val="tx2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60391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0" kern="100" dirty="0">
                          <a:solidFill>
                            <a:schemeClr val="tx2"/>
                          </a:solidFill>
                          <a:effectLst/>
                        </a:rPr>
                        <a:t>24 – 60</a:t>
                      </a:r>
                      <a:endParaRPr lang="en-US" sz="2000" b="0" kern="100" dirty="0">
                        <a:solidFill>
                          <a:schemeClr val="tx2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0" kern="100" dirty="0" smtClean="0">
                          <a:solidFill>
                            <a:srgbClr val="FF0000"/>
                          </a:solidFill>
                          <a:effectLst/>
                        </a:rPr>
                        <a:t>[6]</a:t>
                      </a:r>
                      <a:r>
                        <a:rPr lang="en-GB" sz="2000" b="0" kern="100" dirty="0" smtClean="0">
                          <a:solidFill>
                            <a:schemeClr val="tx2"/>
                          </a:solidFill>
                          <a:effectLst/>
                        </a:rPr>
                        <a:t>, </a:t>
                      </a:r>
                      <a:r>
                        <a:rPr lang="en-GB" sz="2000" b="0" kern="100" dirty="0" smtClean="0">
                          <a:solidFill>
                            <a:srgbClr val="3333FF"/>
                          </a:solidFill>
                          <a:effectLst/>
                        </a:rPr>
                        <a:t>[12]</a:t>
                      </a:r>
                      <a:endParaRPr lang="en-US" sz="2000" b="0" kern="100" dirty="0">
                        <a:solidFill>
                          <a:srgbClr val="3333FF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60391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0" kern="100" dirty="0">
                          <a:solidFill>
                            <a:schemeClr val="tx2"/>
                          </a:solidFill>
                          <a:effectLst/>
                        </a:rPr>
                        <a:t>61 – 100</a:t>
                      </a:r>
                      <a:endParaRPr lang="en-US" sz="2000" b="0" kern="100" dirty="0">
                        <a:solidFill>
                          <a:schemeClr val="tx2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0" kern="100" dirty="0" smtClean="0">
                          <a:solidFill>
                            <a:schemeClr val="tx2"/>
                          </a:solidFill>
                          <a:effectLst/>
                        </a:rPr>
                        <a:t>8</a:t>
                      </a:r>
                      <a:r>
                        <a:rPr lang="en-GB" sz="2000" b="0" kern="100" dirty="0">
                          <a:solidFill>
                            <a:schemeClr val="tx2"/>
                          </a:solidFill>
                          <a:effectLst/>
                        </a:rPr>
                        <a:t>, </a:t>
                      </a:r>
                      <a:r>
                        <a:rPr lang="en-GB" sz="2000" b="0" kern="100" dirty="0" smtClean="0">
                          <a:solidFill>
                            <a:srgbClr val="3333FF"/>
                          </a:solidFill>
                          <a:effectLst/>
                        </a:rPr>
                        <a:t>[16]</a:t>
                      </a:r>
                      <a:endParaRPr lang="en-US" sz="2000" b="0" kern="100" dirty="0">
                        <a:solidFill>
                          <a:srgbClr val="3333FF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60391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0" kern="100" dirty="0">
                          <a:solidFill>
                            <a:schemeClr val="tx2"/>
                          </a:solidFill>
                          <a:effectLst/>
                        </a:rPr>
                        <a:t>101 – 150</a:t>
                      </a:r>
                      <a:endParaRPr lang="en-US" sz="2000" b="0" kern="100" dirty="0">
                        <a:solidFill>
                          <a:schemeClr val="tx2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0" kern="100" dirty="0" smtClean="0">
                          <a:solidFill>
                            <a:srgbClr val="FF0000"/>
                          </a:solidFill>
                          <a:effectLst/>
                        </a:rPr>
                        <a:t>[10]</a:t>
                      </a:r>
                      <a:r>
                        <a:rPr lang="en-GB" sz="2000" b="0" kern="100" dirty="0" smtClean="0">
                          <a:solidFill>
                            <a:schemeClr val="tx2"/>
                          </a:solidFill>
                          <a:effectLst/>
                        </a:rPr>
                        <a:t>,</a:t>
                      </a:r>
                      <a:r>
                        <a:rPr lang="en-GB" sz="2000" b="0" kern="100" dirty="0" smtClean="0">
                          <a:solidFill>
                            <a:srgbClr val="3333FF"/>
                          </a:solidFill>
                          <a:effectLst/>
                        </a:rPr>
                        <a:t> [20]</a:t>
                      </a:r>
                      <a:endParaRPr lang="en-US" sz="2000" b="0" kern="100" dirty="0">
                        <a:solidFill>
                          <a:srgbClr val="3333FF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60391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0" kern="100" dirty="0">
                          <a:solidFill>
                            <a:schemeClr val="tx2"/>
                          </a:solidFill>
                          <a:effectLst/>
                        </a:rPr>
                        <a:t>151 – 200</a:t>
                      </a:r>
                      <a:endParaRPr lang="en-US" sz="2000" b="0" kern="100" dirty="0">
                        <a:solidFill>
                          <a:schemeClr val="tx2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0" kern="100" dirty="0" smtClean="0">
                          <a:solidFill>
                            <a:schemeClr val="tx2"/>
                          </a:solidFill>
                          <a:effectLst/>
                        </a:rPr>
                        <a:t>12</a:t>
                      </a:r>
                      <a:r>
                        <a:rPr lang="en-GB" sz="2000" b="0" kern="100" dirty="0">
                          <a:solidFill>
                            <a:schemeClr val="tx2"/>
                          </a:solidFill>
                          <a:effectLst/>
                        </a:rPr>
                        <a:t>, </a:t>
                      </a:r>
                      <a:r>
                        <a:rPr lang="en-GB" sz="2000" b="0" kern="100" dirty="0" smtClean="0">
                          <a:solidFill>
                            <a:srgbClr val="3333FF"/>
                          </a:solidFill>
                          <a:effectLst/>
                        </a:rPr>
                        <a:t>[24]</a:t>
                      </a:r>
                      <a:endParaRPr lang="en-US" sz="2000" b="0" kern="100" dirty="0">
                        <a:solidFill>
                          <a:srgbClr val="3333FF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60391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0" kern="100" dirty="0">
                          <a:solidFill>
                            <a:schemeClr val="tx2"/>
                          </a:solidFill>
                          <a:effectLst/>
                        </a:rPr>
                        <a:t>201 – 275</a:t>
                      </a:r>
                      <a:endParaRPr lang="en-US" sz="2000" b="0" kern="100" dirty="0">
                        <a:solidFill>
                          <a:schemeClr val="tx2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0" kern="100" dirty="0" smtClean="0">
                          <a:solidFill>
                            <a:schemeClr val="tx2"/>
                          </a:solidFill>
                          <a:effectLst/>
                        </a:rPr>
                        <a:t>16,</a:t>
                      </a:r>
                      <a:r>
                        <a:rPr lang="en-GB" sz="2000" b="0" kern="100" baseline="0" dirty="0" smtClean="0">
                          <a:solidFill>
                            <a:schemeClr val="tx2"/>
                          </a:solidFill>
                          <a:effectLst/>
                        </a:rPr>
                        <a:t> </a:t>
                      </a:r>
                      <a:r>
                        <a:rPr lang="en-GB" sz="2000" b="0" kern="100" baseline="0" dirty="0" smtClean="0">
                          <a:solidFill>
                            <a:srgbClr val="3333FF"/>
                          </a:solidFill>
                          <a:effectLst/>
                        </a:rPr>
                        <a:t>[</a:t>
                      </a:r>
                      <a:r>
                        <a:rPr lang="en-GB" sz="2000" b="0" kern="100" dirty="0" smtClean="0">
                          <a:solidFill>
                            <a:srgbClr val="3333FF"/>
                          </a:solidFill>
                          <a:effectLst/>
                        </a:rPr>
                        <a:t>32] </a:t>
                      </a:r>
                      <a:endParaRPr lang="en-US" sz="2000" b="0" kern="100" dirty="0">
                        <a:solidFill>
                          <a:srgbClr val="3333FF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1484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599038"/>
          </a:xfrm>
        </p:spPr>
        <p:txBody>
          <a:bodyPr>
            <a:normAutofit/>
          </a:bodyPr>
          <a:lstStyle/>
          <a:p>
            <a:r>
              <a:rPr lang="en-US" sz="3200" b="1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" y="871453"/>
            <a:ext cx="11379200" cy="5481119"/>
          </a:xfrm>
        </p:spPr>
        <p:txBody>
          <a:bodyPr>
            <a:normAutofit/>
          </a:bodyPr>
          <a:lstStyle/>
          <a:p>
            <a:pPr marL="176213" lvl="1" indent="-176213">
              <a:buClr>
                <a:srgbClr val="00A9D4"/>
              </a:buClr>
              <a:buFont typeface="Arial" charset="0"/>
              <a:buChar char="›"/>
            </a:pPr>
            <a:r>
              <a:rPr lang="en-US" altLang="ko-KR" sz="2400" dirty="0" smtClean="0">
                <a:solidFill>
                  <a:srgbClr val="080808"/>
                </a:solidFill>
              </a:rPr>
              <a:t>The agreed table is refined as follows (to align subband size with PRG size):</a:t>
            </a:r>
          </a:p>
          <a:p>
            <a:pPr marL="176213" lvl="1" indent="-176213">
              <a:buClr>
                <a:srgbClr val="00A9D4"/>
              </a:buClr>
              <a:buFont typeface="Arial" charset="0"/>
              <a:buChar char="›"/>
            </a:pPr>
            <a:endParaRPr lang="en-US" altLang="ko-KR" sz="2400" dirty="0">
              <a:solidFill>
                <a:srgbClr val="080808"/>
              </a:solidFill>
            </a:endParaRPr>
          </a:p>
          <a:p>
            <a:pPr marL="176213" lvl="1" indent="-176213">
              <a:buClr>
                <a:srgbClr val="00A9D4"/>
              </a:buClr>
              <a:buFont typeface="Arial" charset="0"/>
              <a:buChar char="›"/>
            </a:pPr>
            <a:endParaRPr lang="en-US" altLang="ko-KR" sz="2400" dirty="0" smtClean="0">
              <a:solidFill>
                <a:srgbClr val="080808"/>
              </a:solidFill>
            </a:endParaRPr>
          </a:p>
          <a:p>
            <a:pPr marL="176213" lvl="1" indent="-176213">
              <a:buClr>
                <a:srgbClr val="00A9D4"/>
              </a:buClr>
              <a:buFont typeface="Arial" charset="0"/>
              <a:buChar char="›"/>
            </a:pPr>
            <a:endParaRPr lang="en-US" altLang="ko-KR" sz="2400" dirty="0">
              <a:solidFill>
                <a:srgbClr val="080808"/>
              </a:solidFill>
            </a:endParaRPr>
          </a:p>
          <a:p>
            <a:pPr marL="176213" lvl="1" indent="-176213">
              <a:buClr>
                <a:srgbClr val="00A9D4"/>
              </a:buClr>
              <a:buFont typeface="Arial" charset="0"/>
              <a:buChar char="›"/>
            </a:pPr>
            <a:endParaRPr lang="en-US" altLang="ko-KR" sz="2400" dirty="0" smtClean="0">
              <a:solidFill>
                <a:srgbClr val="080808"/>
              </a:solidFill>
            </a:endParaRPr>
          </a:p>
          <a:p>
            <a:pPr marL="176213" lvl="1" indent="-176213">
              <a:buClr>
                <a:srgbClr val="00A9D4"/>
              </a:buClr>
              <a:buFont typeface="Arial" charset="0"/>
              <a:buChar char="›"/>
            </a:pPr>
            <a:endParaRPr lang="en-US" altLang="ko-KR" sz="2400" dirty="0">
              <a:solidFill>
                <a:srgbClr val="080808"/>
              </a:solidFill>
            </a:endParaRPr>
          </a:p>
          <a:p>
            <a:pPr marL="176213" lvl="1" indent="-176213">
              <a:buClr>
                <a:srgbClr val="00A9D4"/>
              </a:buClr>
              <a:buFont typeface="Arial" charset="0"/>
              <a:buChar char="›"/>
            </a:pPr>
            <a:endParaRPr lang="en-US" altLang="ko-KR" sz="2400" dirty="0" smtClean="0">
              <a:solidFill>
                <a:srgbClr val="080808"/>
              </a:solidFill>
            </a:endParaRPr>
          </a:p>
          <a:p>
            <a:pPr marL="176213" lvl="1" indent="-176213">
              <a:buClr>
                <a:srgbClr val="00A9D4"/>
              </a:buClr>
              <a:buFont typeface="Arial" charset="0"/>
              <a:buChar char="›"/>
            </a:pPr>
            <a:endParaRPr lang="en-US" altLang="ko-KR" sz="2400" dirty="0" smtClean="0">
              <a:solidFill>
                <a:srgbClr val="080808"/>
              </a:solidFill>
            </a:endParaRPr>
          </a:p>
          <a:p>
            <a:pPr marL="176213" lvl="1" indent="-176213">
              <a:buClr>
                <a:srgbClr val="00A9D4"/>
              </a:buClr>
              <a:buFont typeface="Arial" charset="0"/>
              <a:buChar char="›"/>
            </a:pPr>
            <a:r>
              <a:rPr lang="en-US" altLang="ko-KR" sz="2400" dirty="0" smtClean="0">
                <a:solidFill>
                  <a:srgbClr val="080808"/>
                </a:solidFill>
              </a:rPr>
              <a:t>The 2</a:t>
            </a:r>
            <a:r>
              <a:rPr lang="en-US" altLang="ko-KR" sz="2400" baseline="30000" dirty="0" smtClean="0">
                <a:solidFill>
                  <a:srgbClr val="080808"/>
                </a:solidFill>
              </a:rPr>
              <a:t>nd</a:t>
            </a:r>
            <a:r>
              <a:rPr lang="en-US" altLang="ko-KR" sz="2400" dirty="0" smtClean="0">
                <a:solidFill>
                  <a:srgbClr val="080808"/>
                </a:solidFill>
              </a:rPr>
              <a:t> subband size values in brackets are to be confirmed or refined in RAN1#91 </a:t>
            </a:r>
          </a:p>
          <a:p>
            <a:pPr marL="534988" lvl="2" indent="-176213">
              <a:buClr>
                <a:srgbClr val="00A9D4"/>
              </a:buClr>
              <a:buFont typeface="Arial" charset="0"/>
              <a:buChar char="›"/>
            </a:pPr>
            <a:r>
              <a:rPr lang="en-US" altLang="ko-KR" sz="2400" dirty="0" smtClean="0">
                <a:solidFill>
                  <a:srgbClr val="080808"/>
                </a:solidFill>
              </a:rPr>
              <a:t>Each of these 2</a:t>
            </a:r>
            <a:r>
              <a:rPr lang="en-US" altLang="ko-KR" sz="2400" baseline="30000" dirty="0" smtClean="0">
                <a:solidFill>
                  <a:srgbClr val="080808"/>
                </a:solidFill>
              </a:rPr>
              <a:t>nd</a:t>
            </a:r>
            <a:r>
              <a:rPr lang="en-US" altLang="ko-KR" sz="2400" dirty="0" smtClean="0">
                <a:solidFill>
                  <a:srgbClr val="080808"/>
                </a:solidFill>
              </a:rPr>
              <a:t> values is an integer multiple of the corresponding 1</a:t>
            </a:r>
            <a:r>
              <a:rPr lang="en-US" altLang="ko-KR" sz="2400" baseline="30000" dirty="0" smtClean="0">
                <a:solidFill>
                  <a:srgbClr val="080808"/>
                </a:solidFill>
              </a:rPr>
              <a:t>st</a:t>
            </a:r>
            <a:r>
              <a:rPr lang="en-US" altLang="ko-KR" sz="2400" dirty="0" smtClean="0">
                <a:solidFill>
                  <a:srgbClr val="080808"/>
                </a:solidFill>
              </a:rPr>
              <a:t> value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2461920"/>
              </p:ext>
            </p:extLst>
          </p:nvPr>
        </p:nvGraphicFramePr>
        <p:xfrm>
          <a:off x="1624614" y="1507763"/>
          <a:ext cx="8052048" cy="245422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4026024"/>
                <a:gridCol w="4026024"/>
              </a:tblGrid>
              <a:tr h="360391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kern="100" dirty="0">
                          <a:solidFill>
                            <a:schemeClr val="tx2"/>
                          </a:solidFill>
                          <a:effectLst/>
                        </a:rPr>
                        <a:t> </a:t>
                      </a:r>
                      <a:r>
                        <a:rPr lang="en-GB" sz="2000" b="0" kern="100" dirty="0">
                          <a:solidFill>
                            <a:schemeClr val="tx2"/>
                          </a:solidFill>
                          <a:effectLst/>
                        </a:rPr>
                        <a:t>Carrier bandwidth </a:t>
                      </a:r>
                      <a:r>
                        <a:rPr lang="en-GB" sz="2000" b="0" kern="100" dirty="0" smtClean="0">
                          <a:solidFill>
                            <a:schemeClr val="tx2"/>
                          </a:solidFill>
                          <a:effectLst/>
                        </a:rPr>
                        <a:t>part (PRBs)</a:t>
                      </a:r>
                      <a:endParaRPr lang="en-US" sz="2000" b="0" kern="100" dirty="0">
                        <a:solidFill>
                          <a:schemeClr val="tx2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0" kern="100" dirty="0">
                          <a:solidFill>
                            <a:schemeClr val="tx2"/>
                          </a:solidFill>
                          <a:effectLst/>
                        </a:rPr>
                        <a:t>Subband </a:t>
                      </a:r>
                      <a:r>
                        <a:rPr lang="en-GB" sz="2000" b="0" kern="100" dirty="0" smtClean="0">
                          <a:solidFill>
                            <a:schemeClr val="tx2"/>
                          </a:solidFill>
                          <a:effectLst/>
                        </a:rPr>
                        <a:t>Size (PRBs): </a:t>
                      </a:r>
                    </a:p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0" kern="100" dirty="0" smtClean="0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r>
                        <a:rPr lang="en-GB" sz="2000" b="0" kern="100" baseline="30000" dirty="0" smtClean="0">
                          <a:solidFill>
                            <a:schemeClr val="tx2"/>
                          </a:solidFill>
                          <a:effectLst/>
                        </a:rPr>
                        <a:t>st</a:t>
                      </a:r>
                      <a:r>
                        <a:rPr lang="en-GB" sz="2000" b="0" kern="100" dirty="0" smtClean="0">
                          <a:solidFill>
                            <a:schemeClr val="tx2"/>
                          </a:solidFill>
                          <a:effectLst/>
                        </a:rPr>
                        <a:t> value, 2</a:t>
                      </a:r>
                      <a:r>
                        <a:rPr lang="en-GB" sz="2000" b="0" kern="100" baseline="30000" dirty="0" smtClean="0">
                          <a:solidFill>
                            <a:schemeClr val="tx2"/>
                          </a:solidFill>
                          <a:effectLst/>
                        </a:rPr>
                        <a:t>nd</a:t>
                      </a:r>
                      <a:r>
                        <a:rPr lang="en-GB" sz="2000" b="0" kern="100" dirty="0" smtClean="0">
                          <a:solidFill>
                            <a:schemeClr val="tx2"/>
                          </a:solidFill>
                          <a:effectLst/>
                        </a:rPr>
                        <a:t> value</a:t>
                      </a:r>
                      <a:endParaRPr lang="en-US" sz="2000" b="0" kern="100" dirty="0">
                        <a:solidFill>
                          <a:schemeClr val="tx2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60391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0" kern="100" dirty="0">
                          <a:solidFill>
                            <a:schemeClr val="tx2"/>
                          </a:solidFill>
                          <a:effectLst/>
                        </a:rPr>
                        <a:t>24 – 60</a:t>
                      </a:r>
                      <a:endParaRPr lang="en-US" sz="2000" b="0" kern="100" dirty="0">
                        <a:solidFill>
                          <a:schemeClr val="tx2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0" kern="100" dirty="0" smtClean="0">
                          <a:solidFill>
                            <a:srgbClr val="FF0000"/>
                          </a:solidFill>
                          <a:effectLst/>
                        </a:rPr>
                        <a:t>8</a:t>
                      </a:r>
                      <a:r>
                        <a:rPr lang="en-GB" sz="2000" b="0" kern="100" dirty="0" smtClean="0">
                          <a:solidFill>
                            <a:schemeClr val="tx2"/>
                          </a:solidFill>
                          <a:effectLst/>
                        </a:rPr>
                        <a:t>, </a:t>
                      </a:r>
                      <a:r>
                        <a:rPr lang="en-GB" sz="2000" b="0" kern="100" dirty="0" smtClean="0">
                          <a:solidFill>
                            <a:srgbClr val="FF0000"/>
                          </a:solidFill>
                          <a:effectLst/>
                        </a:rPr>
                        <a:t>[16]</a:t>
                      </a:r>
                      <a:endParaRPr lang="en-US" sz="2000" b="0" kern="100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60391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0" kern="100" dirty="0">
                          <a:solidFill>
                            <a:schemeClr val="tx2"/>
                          </a:solidFill>
                          <a:effectLst/>
                        </a:rPr>
                        <a:t>61 – 100</a:t>
                      </a:r>
                      <a:endParaRPr lang="en-US" sz="2000" b="0" kern="100" dirty="0">
                        <a:solidFill>
                          <a:schemeClr val="tx2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0" kern="100" dirty="0" smtClean="0">
                          <a:solidFill>
                            <a:schemeClr val="tx2"/>
                          </a:solidFill>
                          <a:effectLst/>
                        </a:rPr>
                        <a:t>8</a:t>
                      </a:r>
                      <a:r>
                        <a:rPr lang="en-GB" sz="2000" b="0" kern="100" dirty="0">
                          <a:solidFill>
                            <a:schemeClr val="tx2"/>
                          </a:solidFill>
                          <a:effectLst/>
                        </a:rPr>
                        <a:t>, </a:t>
                      </a:r>
                      <a:r>
                        <a:rPr lang="en-GB" sz="2000" b="0" kern="100" dirty="0" smtClean="0">
                          <a:solidFill>
                            <a:schemeClr val="tx2"/>
                          </a:solidFill>
                          <a:effectLst/>
                        </a:rPr>
                        <a:t>[16]</a:t>
                      </a:r>
                      <a:endParaRPr lang="en-US" sz="2000" b="0" kern="100" dirty="0">
                        <a:solidFill>
                          <a:schemeClr val="tx2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60391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0" kern="100" dirty="0">
                          <a:solidFill>
                            <a:schemeClr val="tx2"/>
                          </a:solidFill>
                          <a:effectLst/>
                        </a:rPr>
                        <a:t>101 – 150</a:t>
                      </a:r>
                      <a:endParaRPr lang="en-US" sz="2000" b="0" kern="100" dirty="0">
                        <a:solidFill>
                          <a:schemeClr val="tx2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0" kern="100" dirty="0" smtClean="0">
                          <a:solidFill>
                            <a:srgbClr val="FF0000"/>
                          </a:solidFill>
                          <a:effectLst/>
                        </a:rPr>
                        <a:t>12</a:t>
                      </a:r>
                      <a:r>
                        <a:rPr lang="en-GB" sz="2000" b="0" kern="100" dirty="0" smtClean="0">
                          <a:solidFill>
                            <a:schemeClr val="tx2"/>
                          </a:solidFill>
                          <a:effectLst/>
                        </a:rPr>
                        <a:t>, </a:t>
                      </a:r>
                      <a:r>
                        <a:rPr lang="en-GB" sz="2000" b="0" kern="100" dirty="0" smtClean="0">
                          <a:solidFill>
                            <a:srgbClr val="FF0000"/>
                          </a:solidFill>
                          <a:effectLst/>
                        </a:rPr>
                        <a:t>[24]</a:t>
                      </a:r>
                      <a:endParaRPr lang="en-US" sz="2000" b="0" kern="100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60391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0" kern="100" dirty="0">
                          <a:solidFill>
                            <a:schemeClr val="tx2"/>
                          </a:solidFill>
                          <a:effectLst/>
                        </a:rPr>
                        <a:t>151 – 200</a:t>
                      </a:r>
                      <a:endParaRPr lang="en-US" sz="2000" b="0" kern="100" dirty="0">
                        <a:solidFill>
                          <a:schemeClr val="tx2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0" kern="100" dirty="0" smtClean="0">
                          <a:solidFill>
                            <a:schemeClr val="tx2"/>
                          </a:solidFill>
                          <a:effectLst/>
                        </a:rPr>
                        <a:t>12</a:t>
                      </a:r>
                      <a:r>
                        <a:rPr lang="en-GB" sz="2000" b="0" kern="100" dirty="0">
                          <a:solidFill>
                            <a:schemeClr val="tx2"/>
                          </a:solidFill>
                          <a:effectLst/>
                        </a:rPr>
                        <a:t>, </a:t>
                      </a:r>
                      <a:r>
                        <a:rPr lang="en-GB" sz="2000" b="0" kern="100" dirty="0" smtClean="0">
                          <a:solidFill>
                            <a:schemeClr val="tx2"/>
                          </a:solidFill>
                          <a:effectLst/>
                        </a:rPr>
                        <a:t>[24]</a:t>
                      </a:r>
                      <a:endParaRPr lang="en-US" sz="2000" b="0" kern="100" dirty="0">
                        <a:solidFill>
                          <a:schemeClr val="tx2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60391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0" kern="100">
                          <a:solidFill>
                            <a:schemeClr val="tx2"/>
                          </a:solidFill>
                          <a:effectLst/>
                        </a:rPr>
                        <a:t>201 – 275</a:t>
                      </a:r>
                      <a:endParaRPr lang="en-US" sz="2000" b="0" kern="100">
                        <a:solidFill>
                          <a:schemeClr val="tx2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0" kern="100" dirty="0" smtClean="0">
                          <a:solidFill>
                            <a:schemeClr val="tx2"/>
                          </a:solidFill>
                          <a:effectLst/>
                        </a:rPr>
                        <a:t>16,</a:t>
                      </a:r>
                      <a:r>
                        <a:rPr lang="en-GB" sz="2000" b="0" kern="100" baseline="0" dirty="0" smtClean="0">
                          <a:solidFill>
                            <a:schemeClr val="tx2"/>
                          </a:solidFill>
                          <a:effectLst/>
                        </a:rPr>
                        <a:t> [</a:t>
                      </a:r>
                      <a:r>
                        <a:rPr lang="en-GB" sz="2000" b="0" kern="100" dirty="0" smtClean="0">
                          <a:solidFill>
                            <a:schemeClr val="tx2"/>
                          </a:solidFill>
                          <a:effectLst/>
                        </a:rPr>
                        <a:t>32] </a:t>
                      </a:r>
                      <a:endParaRPr lang="en-US" sz="2000" b="0" kern="100" dirty="0">
                        <a:solidFill>
                          <a:schemeClr val="tx2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629828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23270</TotalTime>
  <Words>283</Words>
  <Application>Microsoft Office PowerPoint</Application>
  <PresentationFormat>Custom</PresentationFormat>
  <Paragraphs>60</Paragraphs>
  <Slides>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PresentationTemplate2011</vt:lpstr>
      <vt:lpstr>WF on Subband Size for CSI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</dc:title>
  <dc:creator>Sebastian Faxér</dc:creator>
  <dc:description>Rev PA1</dc:description>
  <cp:lastModifiedBy>Eko Onggosanusi</cp:lastModifiedBy>
  <cp:revision>657</cp:revision>
  <dcterms:created xsi:type="dcterms:W3CDTF">2017-03-31T09:46:41Z</dcterms:created>
  <dcterms:modified xsi:type="dcterms:W3CDTF">2017-10-12T08:08:44Z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Arial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2017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2017-03-31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2017-03-31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  <property fmtid="{D5CDD505-2E9C-101B-9397-08002B2CF9AE}" pid="48" name="_2015_ms_pID_725343">
    <vt:lpwstr>(2)2ruF4C1fQr/BIUu8Yn3DNvGB8KKkUxvTV1IsOeT5gC2/KGT3FDc5V56Dh0MYZSaI5AWi/6Tl
InQSmxvXQORN3F4c10FDKmVHCPqFxsbo9N9ZzSiFRwM+dpYFZ30GoJB2PyE8DHJ1NvpBmlOI
PB+qZK1VxR9OAyQKWMmQODNQsruTzZd3v9GhmNS58M51WFduU/T+rVIdhvmUllTkNEhjX2Pp
Xb3cRsN6h/8OFIET20</vt:lpwstr>
  </property>
  <property fmtid="{D5CDD505-2E9C-101B-9397-08002B2CF9AE}" pid="49" name="_2015_ms_pID_7253431">
    <vt:lpwstr>7o2xOEuJZwPD53mFxZkrJr2F1O9+R0LAZ5Ol8EadAq4B1qaAcHz6NA
k+aF87hoCWfrGryyrU7thzsKBOkfQ/HpUGkd84jL12cjLa58NeHwu5RBnThdcLnlWqKVK0in
VfMNNq4cQAPQpbJNhbnPlbW/nVXwdDYrs+/AHaN8U4xT288cCA2HVAYCKk0qD0qqpPcqf8nJ
R2m5uOOK6W00NLls</vt:lpwstr>
  </property>
  <property fmtid="{D5CDD505-2E9C-101B-9397-08002B2CF9AE}" pid="50" name="_readonly">
    <vt:lpwstr/>
  </property>
  <property fmtid="{D5CDD505-2E9C-101B-9397-08002B2CF9AE}" pid="51" name="_change">
    <vt:lpwstr/>
  </property>
  <property fmtid="{D5CDD505-2E9C-101B-9397-08002B2CF9AE}" pid="52" name="_full-control">
    <vt:lpwstr/>
  </property>
  <property fmtid="{D5CDD505-2E9C-101B-9397-08002B2CF9AE}" pid="53" name="sflag">
    <vt:lpwstr>1492541148</vt:lpwstr>
  </property>
  <property fmtid="{D5CDD505-2E9C-101B-9397-08002B2CF9AE}" pid="54" name="_NewReviewCycle">
    <vt:lpwstr/>
  </property>
</Properties>
</file>