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10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12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883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NR 90bis        		</a:t>
            </a:r>
            <a:r>
              <a:rPr lang="en-GB" sz="2400" b="1" dirty="0" smtClean="0"/>
              <a:t>        R1-1718982</a:t>
            </a:r>
            <a:endParaRPr lang="en-US" sz="2400" b="1" dirty="0"/>
          </a:p>
          <a:p>
            <a:r>
              <a:rPr lang="en-US" sz="2400" b="1" dirty="0"/>
              <a:t>Prague, Czech, Oct. 09-13 2017</a:t>
            </a:r>
          </a:p>
          <a:p>
            <a:r>
              <a:rPr kumimoji="1" lang="en-US" altLang="ja-JP" sz="2400" b="1" dirty="0"/>
              <a:t>Agenda item: 7.2.2.4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41631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alibri Light" panose="020F0302020204030204" pitchFamily="34" charset="0"/>
              </a:rPr>
              <a:t>Way Forward on Candidate Beam Identification for Beam Failure Recovery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1" y="4052508"/>
            <a:ext cx="65255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>
                <a:latin typeface="Calibri Light" panose="020F0302020204030204" pitchFamily="34" charset="0"/>
              </a:rPr>
              <a:t>Huawei, </a:t>
            </a:r>
            <a:r>
              <a:rPr lang="en-US" altLang="it-IT" sz="2400" dirty="0" smtClean="0">
                <a:latin typeface="Calibri Light" panose="020F0302020204030204" pitchFamily="34" charset="0"/>
              </a:rPr>
              <a:t>HiSilicon</a:t>
            </a:r>
            <a:r>
              <a:rPr lang="en-US" altLang="it-IT" sz="2400" dirty="0">
                <a:latin typeface="Calibri Light" panose="020F0302020204030204" pitchFamily="34" charset="0"/>
              </a:rPr>
              <a:t>, LGE, Intel, </a:t>
            </a:r>
            <a:r>
              <a:rPr lang="en-US" altLang="it-IT" sz="2400" dirty="0" smtClean="0">
                <a:latin typeface="Calibri Light" panose="020F0302020204030204" pitchFamily="34" charset="0"/>
              </a:rPr>
              <a:t>Interdigital </a:t>
            </a:r>
          </a:p>
          <a:p>
            <a:pPr algn="ctr"/>
            <a:r>
              <a:rPr lang="en-US" altLang="it-IT" sz="2400" dirty="0" smtClean="0">
                <a:latin typeface="Calibri Light" panose="020F0302020204030204" pitchFamily="34" charset="0"/>
              </a:rPr>
              <a:t>AT&amp;T</a:t>
            </a:r>
            <a:r>
              <a:rPr lang="en-US" altLang="it-IT" sz="2400" dirty="0">
                <a:latin typeface="Calibri Light" panose="020F0302020204030204" pitchFamily="34" charset="0"/>
              </a:rPr>
              <a:t>, </a:t>
            </a:r>
            <a:r>
              <a:rPr lang="en-US" altLang="it-IT" sz="2400" dirty="0" smtClean="0">
                <a:latin typeface="Calibri Light" panose="020F0302020204030204" pitchFamily="34" charset="0"/>
              </a:rPr>
              <a:t>vivo</a:t>
            </a:r>
            <a:r>
              <a:rPr lang="en-US" altLang="it-IT" sz="2400" dirty="0">
                <a:latin typeface="Calibri Light" panose="020F0302020204030204" pitchFamily="34" charset="0"/>
              </a:rPr>
              <a:t>, Spreadtrum, Lenovo, Motorola </a:t>
            </a:r>
            <a:r>
              <a:rPr lang="en-US" altLang="it-IT" sz="2400" dirty="0" smtClean="0">
                <a:latin typeface="Calibri Light" panose="020F0302020204030204" pitchFamily="34" charset="0"/>
              </a:rPr>
              <a:t>Mobility </a:t>
            </a:r>
            <a:r>
              <a:rPr lang="en-US" altLang="it-IT" sz="2400" dirty="0">
                <a:latin typeface="Calibri Light" panose="020F0302020204030204" pitchFamily="34" charset="0"/>
              </a:rPr>
              <a:t>Sharp, KT Corporation, OPPO, ZTE, </a:t>
            </a:r>
            <a:r>
              <a:rPr lang="en-US" altLang="it-IT" sz="2400" dirty="0" smtClean="0">
                <a:latin typeface="Calibri Light" panose="020F0302020204030204" pitchFamily="34" charset="0"/>
              </a:rPr>
              <a:t>SaneChips </a:t>
            </a:r>
          </a:p>
          <a:p>
            <a:pPr algn="ctr"/>
            <a:r>
              <a:rPr lang="en-US" altLang="it-IT" sz="2400" dirty="0" smtClean="0">
                <a:latin typeface="Calibri Light" panose="020F0302020204030204" pitchFamily="34" charset="0"/>
              </a:rPr>
              <a:t>Nokia, Nokia Shanghai </a:t>
            </a:r>
            <a:r>
              <a:rPr lang="en-US" altLang="it-IT" sz="2400" dirty="0" smtClean="0">
                <a:latin typeface="Calibri Light" panose="020F0302020204030204" pitchFamily="34" charset="0"/>
              </a:rPr>
              <a:t>Bell, China Telecom</a:t>
            </a:r>
            <a:endParaRPr lang="en-US" altLang="it-IT" sz="24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Calibri Light" panose="020F0302020204030204" pitchFamily="34" charset="0"/>
              </a:rPr>
              <a:t>Agreement </a:t>
            </a:r>
            <a:r>
              <a:rPr lang="en-GB" sz="3600" b="1" dirty="0">
                <a:latin typeface="Calibri Light" panose="020F0302020204030204" pitchFamily="34" charset="0"/>
              </a:rPr>
              <a:t>R1-1716920</a:t>
            </a:r>
            <a:endParaRPr lang="en-US" sz="3600" b="1" dirty="0">
              <a:latin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sz="2400" dirty="0">
                <a:latin typeface="Calibri Light" panose="020F0302020204030204" pitchFamily="34" charset="0"/>
              </a:rPr>
              <a:t>For new candidate beam identification purpose</a:t>
            </a:r>
          </a:p>
          <a:p>
            <a:pPr lvl="1" hangingPunct="0"/>
            <a:r>
              <a:rPr lang="en-US" sz="2400" dirty="0">
                <a:latin typeface="Calibri Light" panose="020F0302020204030204" pitchFamily="34" charset="0"/>
              </a:rPr>
              <a:t>In CSI-RS only case, a direct association is configured between only CSI-RS resources and dedicated PRACH resources</a:t>
            </a:r>
          </a:p>
          <a:p>
            <a:pPr lvl="1" hangingPunct="0"/>
            <a:r>
              <a:rPr lang="en-US" sz="2400" dirty="0">
                <a:latin typeface="Calibri Light" panose="020F0302020204030204" pitchFamily="34" charset="0"/>
              </a:rPr>
              <a:t>In SS block only case, a direct association is configured between only SS block resources and dedicated PRACH resources</a:t>
            </a:r>
          </a:p>
          <a:p>
            <a:pPr lvl="1" hangingPunct="0"/>
            <a:r>
              <a:rPr lang="en-US" sz="2400" dirty="0">
                <a:latin typeface="Calibri Light" panose="020F0302020204030204" pitchFamily="34" charset="0"/>
              </a:rPr>
              <a:t>In CSI-RS + SS block case (if supported), an association is configured between resources of CSI-RS/SSB and dedicated PRACH resources</a:t>
            </a:r>
          </a:p>
          <a:p>
            <a:pPr lvl="2"/>
            <a:r>
              <a:rPr lang="en-US" dirty="0">
                <a:latin typeface="Calibri Light" panose="020F0302020204030204" pitchFamily="34" charset="0"/>
              </a:rPr>
              <a:t>CSI-RS and SSB can be associated with the same dedicated resource through QCL association</a:t>
            </a:r>
          </a:p>
        </p:txBody>
      </p:sp>
    </p:spTree>
    <p:extLst>
      <p:ext uri="{BB962C8B-B14F-4D97-AF65-F5344CB8AC3E}">
        <p14:creationId xmlns:p14="http://schemas.microsoft.com/office/powerpoint/2010/main" val="319609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ja-JP" sz="2000" dirty="0">
                <a:latin typeface="Calibri Light" panose="020F0302020204030204" pitchFamily="34" charset="0"/>
              </a:rPr>
              <a:t>Specification supports </a:t>
            </a:r>
            <a:r>
              <a:rPr lang="en-US" altLang="ja-JP" sz="2000" dirty="0">
                <a:solidFill>
                  <a:srgbClr val="7030A0"/>
                </a:solidFill>
                <a:latin typeface="Calibri Light" panose="020F0302020204030204" pitchFamily="34" charset="0"/>
              </a:rPr>
              <a:t>the </a:t>
            </a:r>
            <a:r>
              <a:rPr lang="en-US" sz="2000" dirty="0">
                <a:solidFill>
                  <a:srgbClr val="7030A0"/>
                </a:solidFill>
                <a:latin typeface="Calibri Light" panose="020F0302020204030204" pitchFamily="34" charset="0"/>
              </a:rPr>
              <a:t>CSI-RS + SS block case</a:t>
            </a:r>
            <a:r>
              <a:rPr lang="en-US" altLang="ja-JP" sz="2000" dirty="0">
                <a:latin typeface="Calibri Light" panose="020F0302020204030204" pitchFamily="34" charset="0"/>
              </a:rPr>
              <a:t> for the purpose of new candidate beam identification</a:t>
            </a:r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ja-JP" sz="2000" dirty="0">
                <a:latin typeface="Calibri Light" panose="020F0302020204030204" pitchFamily="34" charset="0"/>
              </a:rPr>
              <a:t>The above </a:t>
            </a:r>
            <a:r>
              <a:rPr lang="en-US" altLang="ja-JP" sz="2000" dirty="0">
                <a:solidFill>
                  <a:srgbClr val="7030A0"/>
                </a:solidFill>
                <a:latin typeface="Calibri Light" panose="020F0302020204030204" pitchFamily="34" charset="0"/>
              </a:rPr>
              <a:t>case</a:t>
            </a:r>
            <a:r>
              <a:rPr lang="en-US" altLang="ja-JP" sz="2000" dirty="0">
                <a:latin typeface="Calibri Light" panose="020F0302020204030204" pitchFamily="34" charset="0"/>
              </a:rPr>
              <a:t> is configured by </a:t>
            </a:r>
            <a:r>
              <a:rPr lang="en-US" altLang="ja-JP" sz="2000" dirty="0" err="1">
                <a:latin typeface="Calibri Light" panose="020F0302020204030204" pitchFamily="34" charset="0"/>
              </a:rPr>
              <a:t>gNB</a:t>
            </a:r>
            <a:endParaRPr lang="en-US" altLang="ja-JP" sz="2000" dirty="0">
              <a:latin typeface="Calibri Light" panose="020F0302020204030204" pitchFamily="34" charset="0"/>
            </a:endParaRPr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ja-JP" sz="2000" dirty="0">
                <a:latin typeface="Calibri Light" panose="020F0302020204030204" pitchFamily="34" charset="0"/>
              </a:rPr>
              <a:t>Note: a </a:t>
            </a:r>
            <a:r>
              <a:rPr lang="en-US" altLang="ja-JP" sz="2000" dirty="0">
                <a:solidFill>
                  <a:srgbClr val="7030A0"/>
                </a:solidFill>
                <a:latin typeface="Calibri Light" panose="020F0302020204030204" pitchFamily="34" charset="0"/>
              </a:rPr>
              <a:t>dedicated </a:t>
            </a:r>
            <a:r>
              <a:rPr lang="en-US" altLang="ja-JP" sz="2000" dirty="0">
                <a:latin typeface="Calibri Light" panose="020F0302020204030204" pitchFamily="34" charset="0"/>
              </a:rPr>
              <a:t>PRACH resource is configured to either an SSB or a CSI-RS resource</a:t>
            </a:r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Calibri Light" panose="020F0302020204030204" pitchFamily="34" charset="0"/>
              </a:rPr>
              <a:t>Following two scenarios are supported when a UE is configured </a:t>
            </a:r>
            <a:r>
              <a:rPr lang="en-US" sz="2000" dirty="0">
                <a:solidFill>
                  <a:srgbClr val="7030A0"/>
                </a:solidFill>
                <a:latin typeface="Calibri Light" panose="020F0302020204030204" pitchFamily="34" charset="0"/>
              </a:rPr>
              <a:t>with CSI-RS + SSB</a:t>
            </a:r>
          </a:p>
          <a:p>
            <a:pPr lvl="2" fontAlgn="base">
              <a:spcAft>
                <a:spcPct val="0"/>
              </a:spcAft>
              <a:tabLst>
                <a:tab pos="45720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 Light" panose="020F0302020204030204" pitchFamily="34" charset="0"/>
              </a:rPr>
              <a:t>Scenario 1: PRACHs are associated to SSBs only</a:t>
            </a:r>
          </a:p>
          <a:p>
            <a:pPr lvl="3" fontAlgn="base">
              <a:spcAft>
                <a:spcPct val="0"/>
              </a:spcAft>
              <a:tabLst>
                <a:tab pos="45720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 Light" panose="020F0302020204030204" pitchFamily="34" charset="0"/>
              </a:rPr>
              <a:t>In this scenario, CSI-RS resources for new beam identification can be found from the QCL association to SSB(s).</a:t>
            </a:r>
          </a:p>
          <a:p>
            <a:pPr lvl="2" fontAlgn="base">
              <a:spcAft>
                <a:spcPct val="0"/>
              </a:spcAft>
              <a:tabLst>
                <a:tab pos="457200" algn="l"/>
              </a:tabLst>
            </a:pPr>
            <a:r>
              <a:rPr lang="en-US" sz="1800" dirty="0">
                <a:solidFill>
                  <a:srgbClr val="FF0000"/>
                </a:solidFill>
                <a:latin typeface="Calibri Light" panose="020F0302020204030204" pitchFamily="34" charset="0"/>
              </a:rPr>
              <a:t>Scenario 2: Each of the multiple PRACHs is associated to either an SSB or a CSI-RS resource</a:t>
            </a:r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r>
              <a:rPr lang="en-US" altLang="ko-KR" sz="2000" dirty="0">
                <a:solidFill>
                  <a:srgbClr val="7030A0"/>
                </a:solidFill>
                <a:latin typeface="Calibri Light" panose="020F0302020204030204" pitchFamily="34" charset="0"/>
              </a:rPr>
              <a:t>FFS: multiple SSB can be associated with the same uplink resource. </a:t>
            </a:r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endParaRPr lang="en-US" altLang="ko-KR" sz="2000" dirty="0">
              <a:solidFill>
                <a:srgbClr val="7030A0"/>
              </a:solidFill>
              <a:latin typeface="Calibri Light" panose="020F0302020204030204" pitchFamily="34" charset="0"/>
            </a:endParaRPr>
          </a:p>
          <a:p>
            <a:pPr lvl="1" fontAlgn="base">
              <a:spcAft>
                <a:spcPct val="0"/>
              </a:spcAft>
              <a:tabLst>
                <a:tab pos="457200" algn="l"/>
              </a:tabLst>
            </a:pPr>
            <a:endParaRPr lang="en-US" altLang="ja-JP" sz="2000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15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21440</TotalTime>
  <Words>250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Calibri Light</vt:lpstr>
      <vt:lpstr>Office Theme</vt:lpstr>
      <vt:lpstr>PowerPoint Presentation</vt:lpstr>
      <vt:lpstr>Agreement R1-1716920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Pengfei Xia</cp:lastModifiedBy>
  <cp:revision>846</cp:revision>
  <dcterms:created xsi:type="dcterms:W3CDTF">2016-03-24T01:14:08Z</dcterms:created>
  <dcterms:modified xsi:type="dcterms:W3CDTF">2017-10-11T08:53:09Z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1507705468</vt:lpwstr>
  </property>
</Properties>
</file>