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84" r:id="rId3"/>
    <p:sldId id="320" r:id="rId4"/>
    <p:sldId id="319" r:id="rId5"/>
    <p:sldId id="318" r:id="rId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909" autoAdjust="0"/>
    <p:restoredTop sz="94660"/>
  </p:normalViewPr>
  <p:slideViewPr>
    <p:cSldViewPr>
      <p:cViewPr varScale="1">
        <p:scale>
          <a:sx n="74" d="100"/>
          <a:sy n="74" d="100"/>
        </p:scale>
        <p:origin x="990" y="84"/>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5" Type="http://schemas.microsoft.com/office/2015/10/relationships/revisionInfo" Target="revisionInfo.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03B84484-2B80-43EB-A8B6-9B299C4079D0}" type="datetimeFigureOut">
              <a:rPr lang="en-US" smtClean="0"/>
              <a:pPr/>
              <a:t>10/12/2017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3B84484-2B80-43EB-A8B6-9B299C4079D0}" type="datetimeFigureOut">
              <a:rPr lang="en-US" smtClean="0"/>
              <a:pPr/>
              <a:t>10/12/2017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3B84484-2B80-43EB-A8B6-9B299C4079D0}" type="datetimeFigureOut">
              <a:rPr lang="en-US" smtClean="0"/>
              <a:pPr/>
              <a:t>10/12/2017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3B84484-2B80-43EB-A8B6-9B299C4079D0}" type="datetimeFigureOut">
              <a:rPr lang="en-US" smtClean="0"/>
              <a:pPr/>
              <a:t>10/12/2017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3B84484-2B80-43EB-A8B6-9B299C4079D0}" type="datetimeFigureOut">
              <a:rPr lang="en-US" smtClean="0"/>
              <a:pPr/>
              <a:t>10/12/2017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3B84484-2B80-43EB-A8B6-9B299C4079D0}" type="datetimeFigureOut">
              <a:rPr lang="en-US" smtClean="0"/>
              <a:pPr/>
              <a:t>10/12/2017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3B84484-2B80-43EB-A8B6-9B299C4079D0}" type="datetimeFigureOut">
              <a:rPr lang="en-US" smtClean="0"/>
              <a:pPr/>
              <a:t>10/12/2017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3B84484-2B80-43EB-A8B6-9B299C4079D0}" type="datetimeFigureOut">
              <a:rPr lang="en-US" smtClean="0"/>
              <a:pPr/>
              <a:t>10/12/2017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3B84484-2B80-43EB-A8B6-9B299C4079D0}" type="datetimeFigureOut">
              <a:rPr lang="en-US" smtClean="0"/>
              <a:pPr/>
              <a:t>10/12/2017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03B84484-2B80-43EB-A8B6-9B299C4079D0}" type="datetimeFigureOut">
              <a:rPr lang="en-US" smtClean="0"/>
              <a:pPr/>
              <a:t>10/12/2017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03B84484-2B80-43EB-A8B6-9B299C4079D0}" type="datetimeFigureOut">
              <a:rPr lang="en-US" smtClean="0"/>
              <a:pPr/>
              <a:t>10/12/2017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3B84484-2B80-43EB-A8B6-9B299C4079D0}" type="datetimeFigureOut">
              <a:rPr lang="en-US" smtClean="0"/>
              <a:pPr/>
              <a:t>10/12/2017</a:t>
            </a:fld>
            <a:endParaRPr lang="en-US"/>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3E54B7E-C18A-4903-936D-EB7096C432A2}"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kumimoji="1" lang="en-US" altLang="ja-JP" dirty="0" smtClean="0"/>
              <a:t>WF </a:t>
            </a:r>
            <a:r>
              <a:rPr kumimoji="1" lang="en-US" altLang="ja-JP" dirty="0"/>
              <a:t>on downlink interference mitigation</a:t>
            </a:r>
            <a:endParaRPr lang="en-US" dirty="0"/>
          </a:p>
        </p:txBody>
      </p:sp>
      <p:sp>
        <p:nvSpPr>
          <p:cNvPr id="3" name="Subtitle 2"/>
          <p:cNvSpPr>
            <a:spLocks noGrp="1"/>
          </p:cNvSpPr>
          <p:nvPr>
            <p:ph type="subTitle" idx="1"/>
          </p:nvPr>
        </p:nvSpPr>
        <p:spPr>
          <a:xfrm>
            <a:off x="1599456" y="4149080"/>
            <a:ext cx="8745016" cy="1489720"/>
          </a:xfrm>
        </p:spPr>
        <p:txBody>
          <a:bodyPr>
            <a:normAutofit/>
          </a:bodyPr>
          <a:lstStyle/>
          <a:p>
            <a:r>
              <a:rPr lang="en-US" dirty="0" smtClean="0">
                <a:solidFill>
                  <a:schemeClr val="tx1"/>
                </a:solidFill>
              </a:rPr>
              <a:t>Huawei</a:t>
            </a:r>
            <a:r>
              <a:rPr lang="en-US" dirty="0">
                <a:solidFill>
                  <a:schemeClr val="tx1"/>
                </a:solidFill>
              </a:rPr>
              <a:t>, HiSilicon, </a:t>
            </a:r>
            <a:r>
              <a:rPr lang="en-US" dirty="0" err="1" smtClean="0">
                <a:solidFill>
                  <a:schemeClr val="tx1"/>
                </a:solidFill>
              </a:rPr>
              <a:t>Sequans</a:t>
            </a:r>
            <a:r>
              <a:rPr lang="en-US" dirty="0" smtClean="0">
                <a:solidFill>
                  <a:schemeClr val="tx1"/>
                </a:solidFill>
              </a:rPr>
              <a:t>,…</a:t>
            </a:r>
            <a:endParaRPr lang="en-US" dirty="0">
              <a:solidFill>
                <a:schemeClr val="tx1"/>
              </a:solidFill>
            </a:endParaRPr>
          </a:p>
        </p:txBody>
      </p:sp>
      <p:sp>
        <p:nvSpPr>
          <p:cNvPr id="5" name="Rectangle 4"/>
          <p:cNvSpPr>
            <a:spLocks noChangeArrowheads="1"/>
          </p:cNvSpPr>
          <p:nvPr/>
        </p:nvSpPr>
        <p:spPr bwMode="auto">
          <a:xfrm>
            <a:off x="10146704" y="217765"/>
            <a:ext cx="163792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r>
              <a:rPr lang="en-GB" altLang="en-US" sz="1800" b="1" dirty="0"/>
              <a:t>R1-1718913</a:t>
            </a:r>
            <a:endParaRPr lang="en-US" altLang="en-US" sz="1800" b="1" dirty="0"/>
          </a:p>
        </p:txBody>
      </p:sp>
      <p:sp>
        <p:nvSpPr>
          <p:cNvPr id="6" name="TextBox 4"/>
          <p:cNvSpPr txBox="1">
            <a:spLocks noChangeArrowheads="1"/>
          </p:cNvSpPr>
          <p:nvPr/>
        </p:nvSpPr>
        <p:spPr bwMode="auto">
          <a:xfrm>
            <a:off x="263352" y="174537"/>
            <a:ext cx="513968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None/>
            </a:pPr>
            <a:r>
              <a:rPr lang="en-US" altLang="ja-JP" sz="1800" dirty="0"/>
              <a:t>3GPP TSG RAN WG1 Meeting #90bis</a:t>
            </a:r>
          </a:p>
          <a:p>
            <a:pPr>
              <a:spcBef>
                <a:spcPct val="0"/>
              </a:spcBef>
              <a:buNone/>
            </a:pPr>
            <a:r>
              <a:rPr lang="en-US" altLang="ja-JP" sz="1800" dirty="0"/>
              <a:t>Prague, CZ, 9th – 13th October 2017</a:t>
            </a:r>
          </a:p>
          <a:p>
            <a:pPr>
              <a:spcBef>
                <a:spcPct val="0"/>
              </a:spcBef>
              <a:buNone/>
            </a:pPr>
            <a:r>
              <a:rPr lang="en-US" altLang="ja-JP" sz="1800" dirty="0"/>
              <a:t>Agenda item 6.2.7.2</a:t>
            </a:r>
            <a:endParaRPr lang="ja-JP" altLang="en-US" sz="18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Background</a:t>
            </a:r>
          </a:p>
        </p:txBody>
      </p:sp>
      <p:sp>
        <p:nvSpPr>
          <p:cNvPr id="3" name="Content Placeholder 2"/>
          <p:cNvSpPr>
            <a:spLocks noGrp="1"/>
          </p:cNvSpPr>
          <p:nvPr>
            <p:ph idx="1"/>
          </p:nvPr>
        </p:nvSpPr>
        <p:spPr/>
        <p:txBody>
          <a:bodyPr>
            <a:normAutofit fontScale="92500" lnSpcReduction="10000"/>
          </a:bodyPr>
          <a:lstStyle/>
          <a:p>
            <a:pPr hangingPunct="0">
              <a:spcBef>
                <a:spcPts val="2000"/>
              </a:spcBef>
            </a:pPr>
            <a:r>
              <a:rPr lang="en-US" sz="2000" dirty="0"/>
              <a:t>The objective of the study item is to study the ability for aerial vehicles to be served using LTE network deployments with base station antennas targeting terrestrial coverage, supporting Release 14 functionality (i.e. including active antennas and FD-MIMO)</a:t>
            </a:r>
          </a:p>
          <a:p>
            <a:r>
              <a:rPr lang="en-GB" sz="2000" dirty="0"/>
              <a:t>In </a:t>
            </a:r>
            <a:r>
              <a:rPr lang="en-GB" sz="2000" dirty="0" smtClean="0"/>
              <a:t>RAN1#90, </a:t>
            </a:r>
            <a:r>
              <a:rPr lang="en-GB" sz="2000" dirty="0"/>
              <a:t>it was agreed that the following potential solutions for interference mitigation are further evaluated in RAN1#91</a:t>
            </a:r>
            <a:endParaRPr lang="en-US" sz="2000" dirty="0"/>
          </a:p>
          <a:p>
            <a:pPr lvl="1"/>
            <a:r>
              <a:rPr lang="en-GB" sz="2000" i="1" dirty="0"/>
              <a:t>For Downlink,</a:t>
            </a:r>
            <a:endParaRPr lang="en-US" sz="2000" i="1" dirty="0"/>
          </a:p>
          <a:p>
            <a:pPr lvl="2"/>
            <a:r>
              <a:rPr lang="en-US" sz="2000" i="1" dirty="0"/>
              <a:t>Network coordination</a:t>
            </a:r>
          </a:p>
          <a:p>
            <a:pPr lvl="3"/>
            <a:r>
              <a:rPr lang="en-US" i="1" dirty="0" err="1"/>
              <a:t>CoMP</a:t>
            </a:r>
            <a:endParaRPr lang="en-US" i="1" dirty="0"/>
          </a:p>
          <a:p>
            <a:pPr lvl="4"/>
            <a:r>
              <a:rPr lang="en-US" i="1" dirty="0"/>
              <a:t>Note: companies should provide their assumptions on the coordination set size.</a:t>
            </a:r>
          </a:p>
          <a:p>
            <a:pPr lvl="3"/>
            <a:r>
              <a:rPr lang="en-US" i="1" dirty="0"/>
              <a:t>ICIC/</a:t>
            </a:r>
            <a:r>
              <a:rPr lang="en-US" i="1" dirty="0" err="1"/>
              <a:t>eICIC</a:t>
            </a:r>
            <a:r>
              <a:rPr lang="en-US" i="1" dirty="0"/>
              <a:t>/</a:t>
            </a:r>
            <a:r>
              <a:rPr lang="en-US" i="1" dirty="0" err="1"/>
              <a:t>FeICIC</a:t>
            </a:r>
            <a:endParaRPr lang="en-US" i="1" dirty="0"/>
          </a:p>
          <a:p>
            <a:pPr lvl="4"/>
            <a:r>
              <a:rPr lang="en-US" i="1" dirty="0"/>
              <a:t>Note: companies should provide their assumptions on the coordination set size.</a:t>
            </a:r>
          </a:p>
          <a:p>
            <a:pPr lvl="3"/>
            <a:r>
              <a:rPr lang="en-US" i="1" dirty="0"/>
              <a:t>Resource reservation</a:t>
            </a:r>
          </a:p>
          <a:p>
            <a:pPr lvl="2"/>
            <a:r>
              <a:rPr lang="en-US" sz="2000" i="1" dirty="0"/>
              <a:t>Receive Beamforming (i.e., IRC receiver)</a:t>
            </a:r>
          </a:p>
          <a:p>
            <a:pPr lvl="2"/>
            <a:r>
              <a:rPr lang="en-US" sz="2000" i="1" dirty="0"/>
              <a:t>Other solutions are not precluded</a:t>
            </a:r>
          </a:p>
          <a:p>
            <a:pPr hangingPunct="0">
              <a:spcBef>
                <a:spcPts val="2000"/>
              </a:spcBef>
            </a:pPr>
            <a:endParaRPr lang="en-US" sz="2000" dirty="0"/>
          </a:p>
          <a:p>
            <a:endParaRPr lang="sv-SE" sz="2000" dirty="0"/>
          </a:p>
        </p:txBody>
      </p:sp>
    </p:spTree>
    <p:extLst>
      <p:ext uri="{BB962C8B-B14F-4D97-AF65-F5344CB8AC3E}">
        <p14:creationId xmlns:p14="http://schemas.microsoft.com/office/powerpoint/2010/main" val="32767880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16632"/>
            <a:ext cx="10972800" cy="1143000"/>
          </a:xfrm>
        </p:spPr>
        <p:txBody>
          <a:bodyPr>
            <a:normAutofit/>
          </a:bodyPr>
          <a:lstStyle/>
          <a:p>
            <a:r>
              <a:rPr lang="en-US" dirty="0"/>
              <a:t>Network coordination</a:t>
            </a:r>
          </a:p>
        </p:txBody>
      </p:sp>
      <p:sp>
        <p:nvSpPr>
          <p:cNvPr id="3" name="Content Placeholder 2"/>
          <p:cNvSpPr>
            <a:spLocks noGrp="1"/>
          </p:cNvSpPr>
          <p:nvPr>
            <p:ph idx="1"/>
          </p:nvPr>
        </p:nvSpPr>
        <p:spPr>
          <a:xfrm>
            <a:off x="609600" y="1268760"/>
            <a:ext cx="10972800" cy="4392488"/>
          </a:xfrm>
        </p:spPr>
        <p:txBody>
          <a:bodyPr>
            <a:normAutofit/>
          </a:bodyPr>
          <a:lstStyle/>
          <a:p>
            <a:pPr marL="0" indent="0">
              <a:buNone/>
            </a:pPr>
            <a:r>
              <a:rPr lang="en-US" sz="2000" b="1" dirty="0" smtClean="0"/>
              <a:t>Proposals: </a:t>
            </a:r>
          </a:p>
          <a:p>
            <a:pPr marL="0" indent="0">
              <a:buNone/>
            </a:pPr>
            <a:r>
              <a:rPr lang="en-GB" altLang="zh-CN" sz="2000" dirty="0" smtClean="0">
                <a:ea typeface="MS Mincho" panose="02020609040205080304" pitchFamily="49" charset="-128"/>
                <a:cs typeface="Times" panose="02020603050405020304" pitchFamily="18" charset="0"/>
              </a:rPr>
              <a:t>The </a:t>
            </a:r>
            <a:r>
              <a:rPr lang="en-GB" altLang="zh-CN" sz="2000" dirty="0">
                <a:ea typeface="MS Mincho" panose="02020609040205080304" pitchFamily="49" charset="-128"/>
                <a:cs typeface="Times" panose="02020603050405020304" pitchFamily="18" charset="0"/>
              </a:rPr>
              <a:t>following network coordination schemes are further </a:t>
            </a:r>
            <a:r>
              <a:rPr lang="en-GB" altLang="zh-CN" sz="2000" dirty="0" smtClean="0">
                <a:ea typeface="MS Mincho" panose="02020609040205080304" pitchFamily="49" charset="-128"/>
                <a:cs typeface="Times" panose="02020603050405020304" pitchFamily="18" charset="0"/>
              </a:rPr>
              <a:t>evaluated </a:t>
            </a:r>
            <a:r>
              <a:rPr lang="en-US" altLang="zh-CN" sz="2000" dirty="0"/>
              <a:t>(e.g., throughput performance, latency, power consumption)</a:t>
            </a:r>
            <a:r>
              <a:rPr lang="en-GB" altLang="zh-CN" sz="2000" dirty="0">
                <a:ea typeface="MS Mincho" panose="02020609040205080304" pitchFamily="49" charset="-128"/>
                <a:cs typeface="Times" panose="02020603050405020304" pitchFamily="18" charset="0"/>
              </a:rPr>
              <a:t> </a:t>
            </a:r>
            <a:r>
              <a:rPr lang="en-GB" altLang="zh-CN" sz="2000" dirty="0" smtClean="0">
                <a:ea typeface="MS Mincho" panose="02020609040205080304" pitchFamily="49" charset="-128"/>
                <a:cs typeface="Times" panose="02020603050405020304" pitchFamily="18" charset="0"/>
              </a:rPr>
              <a:t>in RAN1 #91 meeting</a:t>
            </a:r>
            <a:endParaRPr lang="en-GB" altLang="zh-CN" sz="2000" dirty="0">
              <a:ea typeface="MS Mincho" panose="02020609040205080304" pitchFamily="49" charset="-128"/>
              <a:cs typeface="Times" panose="02020603050405020304" pitchFamily="18" charset="0"/>
            </a:endParaRPr>
          </a:p>
          <a:p>
            <a:pPr lvl="1">
              <a:buFont typeface="Arial" pitchFamily="34" charset="0"/>
              <a:buChar char="•"/>
            </a:pPr>
            <a:r>
              <a:rPr lang="en-US" altLang="zh-CN" sz="2000" dirty="0" smtClean="0"/>
              <a:t>Joint transmission for control, data, associated signals</a:t>
            </a:r>
          </a:p>
          <a:p>
            <a:pPr lvl="2"/>
            <a:r>
              <a:rPr lang="en-US" altLang="zh-CN" sz="1600" dirty="0" smtClean="0"/>
              <a:t>Considering geographical separation of coordinating cells</a:t>
            </a:r>
          </a:p>
          <a:p>
            <a:pPr lvl="1">
              <a:buFont typeface="Arial" pitchFamily="34" charset="0"/>
              <a:buChar char="•"/>
            </a:pPr>
            <a:r>
              <a:rPr lang="en-US" altLang="zh-CN" sz="2000" dirty="0" smtClean="0"/>
              <a:t>Resource reservation</a:t>
            </a:r>
            <a:endParaRPr lang="en-US" altLang="zh-CN" sz="2000" dirty="0"/>
          </a:p>
          <a:p>
            <a:pPr lvl="1">
              <a:buFont typeface="Arial" pitchFamily="34" charset="0"/>
              <a:buChar char="•"/>
            </a:pPr>
            <a:r>
              <a:rPr lang="en-US" altLang="zh-CN" sz="2000" dirty="0" smtClean="0"/>
              <a:t>ABS, control/data muting</a:t>
            </a:r>
            <a:endParaRPr lang="en-US" altLang="zh-CN" sz="2000" dirty="0"/>
          </a:p>
          <a:p>
            <a:pPr lvl="1">
              <a:buFont typeface="Arial" pitchFamily="34" charset="0"/>
              <a:buChar char="•"/>
            </a:pPr>
            <a:r>
              <a:rPr lang="en-US" altLang="zh-CN" sz="2000" dirty="0"/>
              <a:t>Other </a:t>
            </a:r>
            <a:r>
              <a:rPr lang="en-US" altLang="zh-CN" sz="2000" dirty="0" smtClean="0"/>
              <a:t>options and combinations </a:t>
            </a:r>
            <a:r>
              <a:rPr lang="en-US" altLang="zh-CN" sz="2000" dirty="0"/>
              <a:t>are not </a:t>
            </a:r>
            <a:r>
              <a:rPr lang="en-US" altLang="zh-CN" sz="2000" dirty="0" smtClean="0"/>
              <a:t>precluded</a:t>
            </a:r>
          </a:p>
          <a:p>
            <a:pPr marL="0" indent="0">
              <a:buNone/>
            </a:pPr>
            <a:r>
              <a:rPr lang="en-US" sz="1600" dirty="0" smtClean="0"/>
              <a:t>Note1: The impact of handover and RLF should also be considered in the evaluation </a:t>
            </a:r>
          </a:p>
          <a:p>
            <a:pPr marL="0" indent="0">
              <a:buNone/>
            </a:pPr>
            <a:r>
              <a:rPr lang="en-US" altLang="zh-CN" sz="1600" dirty="0" smtClean="0"/>
              <a:t>Note 2: </a:t>
            </a:r>
            <a:r>
              <a:rPr lang="en-US" sz="1600" dirty="0" smtClean="0"/>
              <a:t>Companies are encouraged to provide detailed considerations on the resource usage and reference signal</a:t>
            </a:r>
            <a:endParaRPr lang="en-US" sz="1600" dirty="0"/>
          </a:p>
          <a:p>
            <a:pPr lvl="1"/>
            <a:endParaRPr lang="en-US" sz="2000" dirty="0"/>
          </a:p>
        </p:txBody>
      </p:sp>
    </p:spTree>
    <p:extLst>
      <p:ext uri="{BB962C8B-B14F-4D97-AF65-F5344CB8AC3E}">
        <p14:creationId xmlns:p14="http://schemas.microsoft.com/office/powerpoint/2010/main" val="21720249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Appendix </a:t>
            </a:r>
            <a:r>
              <a:rPr lang="en-US" dirty="0" smtClean="0"/>
              <a:t>1-1: </a:t>
            </a:r>
            <a:r>
              <a:rPr lang="en-US" dirty="0"/>
              <a:t>N</a:t>
            </a:r>
            <a:r>
              <a:rPr lang="en-US" dirty="0" smtClean="0"/>
              <a:t>etwork </a:t>
            </a:r>
            <a:r>
              <a:rPr lang="en-US" dirty="0"/>
              <a:t>coordination results</a:t>
            </a:r>
            <a:br>
              <a:rPr lang="en-US" dirty="0"/>
            </a:br>
            <a:r>
              <a:rPr lang="en-US" dirty="0"/>
              <a:t>(Huawei: R1-1716965)</a:t>
            </a:r>
          </a:p>
        </p:txBody>
      </p:sp>
      <p:sp>
        <p:nvSpPr>
          <p:cNvPr id="4" name="Rectangle 1"/>
          <p:cNvSpPr>
            <a:spLocks noChangeArrowheads="1"/>
          </p:cNvSpPr>
          <p:nvPr/>
        </p:nvSpPr>
        <p:spPr bwMode="auto">
          <a:xfrm>
            <a:off x="609600" y="2887663"/>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1" i="1" u="none" strike="noStrike" cap="none" normalizeH="0" baseline="0">
                <a:ln>
                  <a:noFill/>
                </a:ln>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7" name="Rectangle 1"/>
          <p:cNvSpPr>
            <a:spLocks noChangeArrowheads="1"/>
          </p:cNvSpPr>
          <p:nvPr/>
        </p:nvSpPr>
        <p:spPr bwMode="auto">
          <a:xfrm>
            <a:off x="3463925" y="33147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000" b="0" i="0" u="none" strike="noStrike" cap="none" normalizeH="0" baseline="0">
                <a:ln>
                  <a:noFill/>
                </a:ln>
                <a:solidFill>
                  <a:schemeClr val="tx1"/>
                </a:solidFill>
                <a:effectLst/>
                <a:latin typeface="Times New Roman" panose="02020603050405020304" pitchFamily="18" charset="0"/>
                <a:ea typeface="MS Mincho" panose="02020609040205080304" pitchFamily="49" charset="-128"/>
                <a:cs typeface="Times New Roman" panose="02020603050405020304" pitchFamily="18" charset="0"/>
              </a:rPr>
              <a:t> </a:t>
            </a:r>
            <a:endParaRPr kumimoji="0" lang="en-GB" altLang="en-US" sz="1800" b="0" i="0" u="none" strike="noStrike" cap="none" normalizeH="0" baseline="0">
              <a:ln>
                <a:noFill/>
              </a:ln>
              <a:solidFill>
                <a:schemeClr val="tx1"/>
              </a:solidFill>
              <a:effectLst/>
              <a:latin typeface="Arial" panose="020B0604020202020204" pitchFamily="34" charset="0"/>
            </a:endParaRPr>
          </a:p>
        </p:txBody>
      </p:sp>
      <p:sp>
        <p:nvSpPr>
          <p:cNvPr id="5" name="Content Placeholder 4"/>
          <p:cNvSpPr>
            <a:spLocks noGrp="1"/>
          </p:cNvSpPr>
          <p:nvPr>
            <p:ph idx="1"/>
          </p:nvPr>
        </p:nvSpPr>
        <p:spPr/>
        <p:txBody>
          <a:bodyPr/>
          <a:lstStyle/>
          <a:p>
            <a:r>
              <a:rPr lang="en-US" dirty="0"/>
              <a:t>Downlink SINR </a:t>
            </a:r>
          </a:p>
        </p:txBody>
      </p:sp>
      <p:sp>
        <p:nvSpPr>
          <p:cNvPr id="11" name="TextBox 10"/>
          <p:cNvSpPr txBox="1"/>
          <p:nvPr/>
        </p:nvSpPr>
        <p:spPr>
          <a:xfrm>
            <a:off x="577297" y="3160197"/>
            <a:ext cx="2922275" cy="400110"/>
          </a:xfrm>
          <a:prstGeom prst="rect">
            <a:avLst/>
          </a:prstGeom>
          <a:noFill/>
        </p:spPr>
        <p:txBody>
          <a:bodyPr wrap="none" rtlCol="0">
            <a:spAutoFit/>
          </a:bodyPr>
          <a:lstStyle/>
          <a:p>
            <a:r>
              <a:rPr lang="en-US" sz="2000" dirty="0"/>
              <a:t>Fast fading is not modeled</a:t>
            </a: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07768" y="1600201"/>
            <a:ext cx="5836107" cy="4720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014732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Appendix </a:t>
            </a:r>
            <a:r>
              <a:rPr lang="en-US" dirty="0" smtClean="0"/>
              <a:t>1</a:t>
            </a:r>
            <a:r>
              <a:rPr lang="en-US" dirty="0" smtClean="0"/>
              <a:t>-2: </a:t>
            </a:r>
            <a:r>
              <a:rPr lang="en-US" dirty="0"/>
              <a:t>N</a:t>
            </a:r>
            <a:r>
              <a:rPr lang="en-US" dirty="0" smtClean="0"/>
              <a:t>etwork </a:t>
            </a:r>
            <a:r>
              <a:rPr lang="en-US" dirty="0"/>
              <a:t>coordination results</a:t>
            </a:r>
            <a:br>
              <a:rPr lang="en-US" dirty="0"/>
            </a:br>
            <a:r>
              <a:rPr lang="en-US" dirty="0"/>
              <a:t>(</a:t>
            </a:r>
            <a:r>
              <a:rPr lang="en-US" dirty="0" err="1"/>
              <a:t>Sequans</a:t>
            </a:r>
            <a:r>
              <a:rPr lang="en-US" dirty="0"/>
              <a:t>: R1-1718296)</a:t>
            </a:r>
          </a:p>
        </p:txBody>
      </p:sp>
      <p:sp>
        <p:nvSpPr>
          <p:cNvPr id="4" name="Rectangle 1"/>
          <p:cNvSpPr>
            <a:spLocks noChangeArrowheads="1"/>
          </p:cNvSpPr>
          <p:nvPr/>
        </p:nvSpPr>
        <p:spPr bwMode="auto">
          <a:xfrm>
            <a:off x="609600" y="2887663"/>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1" i="1" u="none" strike="noStrike" cap="none" normalizeH="0" baseline="0">
                <a:ln>
                  <a:noFill/>
                </a:ln>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7" name="Rectangle 1"/>
          <p:cNvSpPr>
            <a:spLocks noChangeArrowheads="1"/>
          </p:cNvSpPr>
          <p:nvPr/>
        </p:nvSpPr>
        <p:spPr bwMode="auto">
          <a:xfrm>
            <a:off x="3463925" y="33147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000" b="0" i="0" u="none" strike="noStrike" cap="none" normalizeH="0" baseline="0">
                <a:ln>
                  <a:noFill/>
                </a:ln>
                <a:solidFill>
                  <a:schemeClr val="tx1"/>
                </a:solidFill>
                <a:effectLst/>
                <a:latin typeface="Times New Roman" panose="02020603050405020304" pitchFamily="18" charset="0"/>
                <a:ea typeface="MS Mincho" panose="02020609040205080304" pitchFamily="49" charset="-128"/>
                <a:cs typeface="Times New Roman" panose="02020603050405020304" pitchFamily="18" charset="0"/>
              </a:rPr>
              <a:t> </a:t>
            </a:r>
            <a:endParaRPr kumimoji="0" lang="en-GB" altLang="en-US" sz="1800" b="0" i="0" u="none" strike="noStrike" cap="none" normalizeH="0" baseline="0">
              <a:ln>
                <a:noFill/>
              </a:ln>
              <a:solidFill>
                <a:schemeClr val="tx1"/>
              </a:solidFill>
              <a:effectLst/>
              <a:latin typeface="Arial" panose="020B0604020202020204" pitchFamily="34" charset="0"/>
            </a:endParaRPr>
          </a:p>
        </p:txBody>
      </p:sp>
      <p:sp>
        <p:nvSpPr>
          <p:cNvPr id="5" name="Content Placeholder 4"/>
          <p:cNvSpPr>
            <a:spLocks noGrp="1"/>
          </p:cNvSpPr>
          <p:nvPr>
            <p:ph idx="1"/>
          </p:nvPr>
        </p:nvSpPr>
        <p:spPr/>
        <p:txBody>
          <a:bodyPr/>
          <a:lstStyle/>
          <a:p>
            <a:r>
              <a:rPr lang="en-US" dirty="0"/>
              <a:t>Downlink SINR </a:t>
            </a:r>
          </a:p>
        </p:txBody>
      </p:sp>
      <p:pic>
        <p:nvPicPr>
          <p:cNvPr id="2051" name="Picture 3" descr="UMa-AV-All_2GHz_Case5_DL_SINR"/>
          <p:cNvPicPr>
            <a:picLocks noChangeAspect="1" noChangeArrowheads="1"/>
          </p:cNvPicPr>
          <p:nvPr/>
        </p:nvPicPr>
        <p:blipFill>
          <a:blip r:embed="rId2">
            <a:extLst>
              <a:ext uri="{28A0092B-C50C-407E-A947-70E740481C1C}">
                <a14:useLocalDpi xmlns:a14="http://schemas.microsoft.com/office/drawing/2010/main" val="0"/>
              </a:ext>
            </a:extLst>
          </a:blip>
          <a:srcRect b="3394"/>
          <a:stretch>
            <a:fillRect/>
          </a:stretch>
        </p:blipFill>
        <p:spPr bwMode="auto">
          <a:xfrm>
            <a:off x="3190691" y="2132856"/>
            <a:ext cx="6361693" cy="3841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577297" y="3160197"/>
            <a:ext cx="2922275" cy="400110"/>
          </a:xfrm>
          <a:prstGeom prst="rect">
            <a:avLst/>
          </a:prstGeom>
          <a:noFill/>
        </p:spPr>
        <p:txBody>
          <a:bodyPr wrap="none" rtlCol="0">
            <a:spAutoFit/>
          </a:bodyPr>
          <a:lstStyle/>
          <a:p>
            <a:r>
              <a:rPr lang="en-US" sz="2000" dirty="0"/>
              <a:t>Fast fading is not modeled</a:t>
            </a:r>
          </a:p>
        </p:txBody>
      </p:sp>
    </p:spTree>
    <p:extLst>
      <p:ext uri="{BB962C8B-B14F-4D97-AF65-F5344CB8AC3E}">
        <p14:creationId xmlns:p14="http://schemas.microsoft.com/office/powerpoint/2010/main" val="259824259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14946</TotalTime>
  <Words>255</Words>
  <Application>Microsoft Office PowerPoint</Application>
  <PresentationFormat>宽屏</PresentationFormat>
  <Paragraphs>38</Paragraphs>
  <Slides>5</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5</vt:i4>
      </vt:variant>
    </vt:vector>
  </HeadingPairs>
  <TitlesOfParts>
    <vt:vector size="14" baseType="lpstr">
      <vt:lpstr>MS Mincho</vt:lpstr>
      <vt:lpstr>MS PGothic</vt:lpstr>
      <vt:lpstr>宋体</vt:lpstr>
      <vt:lpstr>宋体</vt:lpstr>
      <vt:lpstr>Arial</vt:lpstr>
      <vt:lpstr>Calibri</vt:lpstr>
      <vt:lpstr>Times</vt:lpstr>
      <vt:lpstr>Times New Roman</vt:lpstr>
      <vt:lpstr>Office Theme</vt:lpstr>
      <vt:lpstr>WF on downlink interference mitigation</vt:lpstr>
      <vt:lpstr>Background</vt:lpstr>
      <vt:lpstr>Network coordination</vt:lpstr>
      <vt:lpstr>Appendix 1-1: Network coordination results (Huawei: R1-1716965)</vt:lpstr>
      <vt:lpstr>Appendix 1-2: Network coordination results (Sequans: R1-1718296)</vt:lpstr>
    </vt:vector>
  </TitlesOfParts>
  <Company>MediaTek Inc.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OTDOA enhancements for FeMTC</dc:title>
  <dc:creator>Xingqin Lin</dc:creator>
  <cp:lastModifiedBy>Yuzheng</cp:lastModifiedBy>
  <cp:revision>1733</cp:revision>
  <dcterms:created xsi:type="dcterms:W3CDTF">2015-04-22T00:12:23Z</dcterms:created>
  <dcterms:modified xsi:type="dcterms:W3CDTF">2017-10-12T08:49:38Z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_new_ms_pID_72543">
    <vt:lpwstr>(3)wctvVNFDItuebxi7OjfRXDT69y0iwZeFtkmA0JYvbo5TdQzjoqqHUf1F0BcHo5diobcu6c+U
Mzr8Hcgaee0rzU8vie2gsDh2rFH6N2fU4SVi0JJm30OfWCajfcM5gn7ijTf4YdonUP1CRC7g
BiimUtZ71EWlwW78PHEUkPAGTweWK7H6izoMwropEMFbm68bbTbNIIvqa4IRGefcW5S8OCbb
a5Pyw+o2S5e1g5Y08c</vt:lpwstr>
  </property>
  <property fmtid="{D5CDD505-2E9C-101B-9397-08002B2CF9AE}" pid="4" name="_new_ms_pID_725431">
    <vt:lpwstr>5Litb3B+du8jsr8gvRZNHa1sT8afmj/VkiNxGFlo3oA72Durr1LgCO
datZFiyh4G3B6O0NOHz9qpcDmr/S6LcG1hEX6KbFCNF2Ug1uEP83rN3IFuRfU3zcWN5GSn43
zxD4BmYqkg16aelUYQPvQDxfWiF1CHp6VEsmUbjmnnjkda6SDjUpEdGxYJbKxUDE2e8eBuPg
Vm61I0ZayE5IILfrZV85ySr1n3JZl4NJDBWQ</vt:lpwstr>
  </property>
  <property fmtid="{D5CDD505-2E9C-101B-9397-08002B2CF9AE}" pid="5" name="_new_ms_pID_725432">
    <vt:lpwstr>2TQRiLAy4dT/an4k7Ywb8bQPFcosw9hAWSuw
IMzss96wWGcTT0Xm+zQLr5ZkkTPKD1XR/9m3FJbJ7nDq5yhfiuFyBWs8MANz9+Bnosu8Rk1Q
O8hze8e4IH+syYnwKHqOZgH4sux4/sG+C9u/VGnYs7mWCaB1U47RTl0X5b3OQru+B8u9A9iN
V+EG9PY9QMuavRUxTcyMRg00a0HY1B2gbos=</vt:lpwstr>
  </property>
  <property fmtid="{D5CDD505-2E9C-101B-9397-08002B2CF9AE}" pid="6" name="_new_ms_pID_725433">
    <vt:lpwstr>GAW9I+aC9MK+EDyNMB
1BXRZw==</vt:lpwstr>
  </property>
  <property fmtid="{D5CDD505-2E9C-101B-9397-08002B2CF9AE}" pid="7" name="_2015_ms_pID_725343">
    <vt:lpwstr>(3)sMk8pJD1emQhHOA5u+YCjSUEue65XUde+JvT6PJmnIt0ScstLeAPMIEOOcD62yztqH++DMlZ
RdPm6G3EDarw6Q/PWB8lYX/ew43rM/Zde+el2yaTaZWbV1S3EOpdK4PZOPuO26rWuTEFT3JA
738qmJPfcUo7XMWYanURlcHOi8HWocEVxFnTfc9LhlfHORA6fWpCaWT+wC+Dya6VgkL+PEZO
FphtwNT2jGWAP2/fDd</vt:lpwstr>
  </property>
  <property fmtid="{D5CDD505-2E9C-101B-9397-08002B2CF9AE}" pid="8" name="_2015_ms_pID_7253431">
    <vt:lpwstr>t/MHyivg6yrm6QD7PJm4hrMeGMIIfr65QpbI/Zh31gZxM4b8qlvYTY
Ho1KPczP3AeVkD+kCoGqcX4dPH8fgxdAr7s/LO/X4Obj3fVlYp48YM8nDRMzw20GIZ/c6L5W
EYayCzhv8hNHG2dnca9lP4jiVh9RoAZlgguP/ptytK+N9PFIsopA9Q57b2O+3rfMEUoGesco
VbFv8O41hbrazmhH4EYXZlRYewb+LylK4YGw</vt:lpwstr>
  </property>
  <property fmtid="{D5CDD505-2E9C-101B-9397-08002B2CF9AE}" pid="9" name="_2015_ms_pID_7253432">
    <vt:lpwstr>Q9oaIkaCEPHEU/oHd4SDTpHLG1BF0YgosBXM
Ghm4WYpbhgAydPIfqtOLkTyBq2xT1BDSCBIqzdou5DOfYj5oaR8=</vt:lpwstr>
  </property>
  <property fmtid="{D5CDD505-2E9C-101B-9397-08002B2CF9AE}" pid="10" name="_readonly">
    <vt:lpwstr/>
  </property>
  <property fmtid="{D5CDD505-2E9C-101B-9397-08002B2CF9AE}" pid="11" name="_change">
    <vt:lpwstr/>
  </property>
  <property fmtid="{D5CDD505-2E9C-101B-9397-08002B2CF9AE}" pid="12" name="_full-control">
    <vt:lpwstr/>
  </property>
  <property fmtid="{D5CDD505-2E9C-101B-9397-08002B2CF9AE}" pid="13" name="sflag">
    <vt:lpwstr>1458712156</vt:lpwstr>
  </property>
</Properties>
</file>