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sldIdLst>
    <p:sldId id="256" r:id="rId2"/>
    <p:sldId id="283" r:id="rId3"/>
    <p:sldId id="289" r:id="rId4"/>
    <p:sldId id="288" r:id="rId5"/>
    <p:sldId id="291" r:id="rId6"/>
    <p:sldId id="292" r:id="rId7"/>
    <p:sldId id="293"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1" hangingPunct="1">
      <a:defRPr kern="1200">
        <a:solidFill>
          <a:schemeClr val="tx1"/>
        </a:solidFill>
        <a:latin typeface="Calibri" pitchFamily="34" charset="0"/>
        <a:ea typeface="+mn-ea"/>
        <a:cs typeface="Arial" charset="0"/>
      </a:defRPr>
    </a:lvl6pPr>
    <a:lvl7pPr marL="2743200" algn="l" defTabSz="914400" rtl="0" eaLnBrk="1" latinLnBrk="1" hangingPunct="1">
      <a:defRPr kern="1200">
        <a:solidFill>
          <a:schemeClr val="tx1"/>
        </a:solidFill>
        <a:latin typeface="Calibri" pitchFamily="34" charset="0"/>
        <a:ea typeface="+mn-ea"/>
        <a:cs typeface="Arial" charset="0"/>
      </a:defRPr>
    </a:lvl7pPr>
    <a:lvl8pPr marL="3200400" algn="l" defTabSz="914400" rtl="0" eaLnBrk="1" latinLnBrk="1" hangingPunct="1">
      <a:defRPr kern="1200">
        <a:solidFill>
          <a:schemeClr val="tx1"/>
        </a:solidFill>
        <a:latin typeface="Calibri" pitchFamily="34" charset="0"/>
        <a:ea typeface="+mn-ea"/>
        <a:cs typeface="Arial" charset="0"/>
      </a:defRPr>
    </a:lvl8pPr>
    <a:lvl9pPr marL="3657600" algn="l" defTabSz="914400" rtl="0" eaLnBrk="1" latinLnBrk="1"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9" autoAdjust="0"/>
    <p:restoredTop sz="96429" autoAdjust="0"/>
  </p:normalViewPr>
  <p:slideViewPr>
    <p:cSldViewPr>
      <p:cViewPr>
        <p:scale>
          <a:sx n="80" d="100"/>
          <a:sy n="80" d="100"/>
        </p:scale>
        <p:origin x="1656" y="14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E55D2893-B797-4E08-8C35-456DCF98ECDC}" type="datetimeFigureOut">
              <a:rPr lang="en-US" altLang="en-US"/>
              <a:pPr>
                <a:defRPr/>
              </a:pPr>
              <a:t>8/23/2017</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charset="0"/>
              </a:defRPr>
            </a:lvl1pPr>
          </a:lstStyle>
          <a:p>
            <a:pPr>
              <a:defRPr/>
            </a:pPr>
            <a:fld id="{D217F4CE-FA51-49B1-BBC3-5FC1B3F58E91}" type="slidenum">
              <a:rPr lang="en-US" altLang="en-US"/>
              <a:pPr>
                <a:defRPr/>
              </a:pPr>
              <a:t>‹#›</a:t>
            </a:fld>
            <a:endParaRPr lang="en-US" altLang="en-US"/>
          </a:p>
        </p:txBody>
      </p:sp>
    </p:spTree>
    <p:extLst>
      <p:ext uri="{BB962C8B-B14F-4D97-AF65-F5344CB8AC3E}">
        <p14:creationId xmlns:p14="http://schemas.microsoft.com/office/powerpoint/2010/main" val="14406842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217F4CE-FA51-49B1-BBC3-5FC1B3F58E91}" type="slidenum">
              <a:rPr lang="en-US" altLang="en-US" smtClean="0"/>
              <a:pPr>
                <a:defRPr/>
              </a:pPr>
              <a:t>2</a:t>
            </a:fld>
            <a:endParaRPr lang="en-US" altLang="en-US"/>
          </a:p>
        </p:txBody>
      </p:sp>
    </p:spTree>
    <p:extLst>
      <p:ext uri="{BB962C8B-B14F-4D97-AF65-F5344CB8AC3E}">
        <p14:creationId xmlns:p14="http://schemas.microsoft.com/office/powerpoint/2010/main" val="606406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CBA360F-8C63-4018-AF5E-7F8A54444DC7}" type="slidenum">
              <a:rPr lang="en-US" altLang="en-US"/>
              <a:pPr>
                <a:defRPr/>
              </a:pPr>
              <a:t>‹#›</a:t>
            </a:fld>
            <a:endParaRPr lang="en-US" altLang="en-US"/>
          </a:p>
        </p:txBody>
      </p:sp>
    </p:spTree>
    <p:extLst>
      <p:ext uri="{BB962C8B-B14F-4D97-AF65-F5344CB8AC3E}">
        <p14:creationId xmlns:p14="http://schemas.microsoft.com/office/powerpoint/2010/main" val="2469403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A9C3AF7-6225-4A67-9F10-3201A513E0EE}" type="slidenum">
              <a:rPr lang="en-US" altLang="en-US"/>
              <a:pPr>
                <a:defRPr/>
              </a:pPr>
              <a:t>‹#›</a:t>
            </a:fld>
            <a:endParaRPr lang="en-US" altLang="en-US"/>
          </a:p>
        </p:txBody>
      </p:sp>
    </p:spTree>
    <p:extLst>
      <p:ext uri="{BB962C8B-B14F-4D97-AF65-F5344CB8AC3E}">
        <p14:creationId xmlns:p14="http://schemas.microsoft.com/office/powerpoint/2010/main" val="1445715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D50EC81-2A60-44F3-B41E-75BD600B8D0A}" type="slidenum">
              <a:rPr lang="en-US" altLang="en-US"/>
              <a:pPr>
                <a:defRPr/>
              </a:pPr>
              <a:t>‹#›</a:t>
            </a:fld>
            <a:endParaRPr lang="en-US" altLang="en-US"/>
          </a:p>
        </p:txBody>
      </p:sp>
    </p:spTree>
    <p:extLst>
      <p:ext uri="{BB962C8B-B14F-4D97-AF65-F5344CB8AC3E}">
        <p14:creationId xmlns:p14="http://schemas.microsoft.com/office/powerpoint/2010/main" val="4288460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6B7E17D9-7AE7-41FE-A99A-0BCC83FE0E75}" type="slidenum">
              <a:rPr lang="en-US" altLang="en-US"/>
              <a:pPr>
                <a:defRPr/>
              </a:pPr>
              <a:t>‹#›</a:t>
            </a:fld>
            <a:endParaRPr lang="en-US" altLang="en-US"/>
          </a:p>
        </p:txBody>
      </p:sp>
    </p:spTree>
    <p:extLst>
      <p:ext uri="{BB962C8B-B14F-4D97-AF65-F5344CB8AC3E}">
        <p14:creationId xmlns:p14="http://schemas.microsoft.com/office/powerpoint/2010/main" val="218613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8ED89514-58BF-42D7-937C-EE7749777003}" type="slidenum">
              <a:rPr lang="en-US" altLang="en-US"/>
              <a:pPr>
                <a:defRPr/>
              </a:pPr>
              <a:t>‹#›</a:t>
            </a:fld>
            <a:endParaRPr lang="en-US" altLang="en-US"/>
          </a:p>
        </p:txBody>
      </p:sp>
    </p:spTree>
    <p:extLst>
      <p:ext uri="{BB962C8B-B14F-4D97-AF65-F5344CB8AC3E}">
        <p14:creationId xmlns:p14="http://schemas.microsoft.com/office/powerpoint/2010/main" val="1023611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C62942A5-0A25-45FD-B69A-76543933841B}" type="slidenum">
              <a:rPr lang="en-US" altLang="en-US"/>
              <a:pPr>
                <a:defRPr/>
              </a:pPr>
              <a:t>‹#›</a:t>
            </a:fld>
            <a:endParaRPr lang="en-US" altLang="en-US"/>
          </a:p>
        </p:txBody>
      </p:sp>
    </p:spTree>
    <p:extLst>
      <p:ext uri="{BB962C8B-B14F-4D97-AF65-F5344CB8AC3E}">
        <p14:creationId xmlns:p14="http://schemas.microsoft.com/office/powerpoint/2010/main" val="1767642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DFE0205B-0D72-49F2-B052-1B4CD260496F}" type="slidenum">
              <a:rPr lang="en-US" altLang="en-US"/>
              <a:pPr>
                <a:defRPr/>
              </a:pPr>
              <a:t>‹#›</a:t>
            </a:fld>
            <a:endParaRPr lang="en-US" altLang="en-US"/>
          </a:p>
        </p:txBody>
      </p:sp>
    </p:spTree>
    <p:extLst>
      <p:ext uri="{BB962C8B-B14F-4D97-AF65-F5344CB8AC3E}">
        <p14:creationId xmlns:p14="http://schemas.microsoft.com/office/powerpoint/2010/main" val="739218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83824FD2-46F3-4886-B496-86565E51979A}" type="slidenum">
              <a:rPr lang="en-US" altLang="en-US"/>
              <a:pPr>
                <a:defRPr/>
              </a:pPr>
              <a:t>‹#›</a:t>
            </a:fld>
            <a:endParaRPr lang="en-US" altLang="en-US"/>
          </a:p>
        </p:txBody>
      </p:sp>
    </p:spTree>
    <p:extLst>
      <p:ext uri="{BB962C8B-B14F-4D97-AF65-F5344CB8AC3E}">
        <p14:creationId xmlns:p14="http://schemas.microsoft.com/office/powerpoint/2010/main" val="2114934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437AFF67-A1E2-4E32-9F1A-992F24DBB07B}" type="slidenum">
              <a:rPr lang="en-US" altLang="en-US"/>
              <a:pPr>
                <a:defRPr/>
              </a:pPr>
              <a:t>‹#›</a:t>
            </a:fld>
            <a:endParaRPr lang="en-US" altLang="en-US"/>
          </a:p>
        </p:txBody>
      </p:sp>
    </p:spTree>
    <p:extLst>
      <p:ext uri="{BB962C8B-B14F-4D97-AF65-F5344CB8AC3E}">
        <p14:creationId xmlns:p14="http://schemas.microsoft.com/office/powerpoint/2010/main" val="36345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C5C3533-3368-445B-AAD0-C911663AE19B}" type="slidenum">
              <a:rPr lang="en-US" altLang="en-US"/>
              <a:pPr>
                <a:defRPr/>
              </a:pPr>
              <a:t>‹#›</a:t>
            </a:fld>
            <a:endParaRPr lang="en-US" altLang="en-US"/>
          </a:p>
        </p:txBody>
      </p:sp>
    </p:spTree>
    <p:extLst>
      <p:ext uri="{BB962C8B-B14F-4D97-AF65-F5344CB8AC3E}">
        <p14:creationId xmlns:p14="http://schemas.microsoft.com/office/powerpoint/2010/main" val="1633308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BF408D0-0DEE-41A4-A27A-8E71CE7BEF14}" type="slidenum">
              <a:rPr lang="en-US" altLang="en-US"/>
              <a:pPr>
                <a:defRPr/>
              </a:pPr>
              <a:t>‹#›</a:t>
            </a:fld>
            <a:endParaRPr lang="en-US" altLang="en-US"/>
          </a:p>
        </p:txBody>
      </p:sp>
    </p:spTree>
    <p:extLst>
      <p:ext uri="{BB962C8B-B14F-4D97-AF65-F5344CB8AC3E}">
        <p14:creationId xmlns:p14="http://schemas.microsoft.com/office/powerpoint/2010/main" val="2161800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charset="0"/>
              </a:defRPr>
            </a:lvl1pPr>
          </a:lstStyle>
          <a:p>
            <a:pPr>
              <a:defRPr/>
            </a:pPr>
            <a:fld id="{27401B9B-2241-4B3C-829E-D9CFB61B36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en-US" dirty="0" smtClean="0"/>
              <a:t>WF on DMRS </a:t>
            </a:r>
            <a:r>
              <a:rPr lang="en-US" altLang="en-US" dirty="0"/>
              <a:t>p</a:t>
            </a:r>
            <a:r>
              <a:rPr lang="en-US" altLang="en-US" dirty="0" smtClean="0"/>
              <a:t>ort mapping table</a:t>
            </a:r>
          </a:p>
        </p:txBody>
      </p:sp>
      <p:sp>
        <p:nvSpPr>
          <p:cNvPr id="2051" name="Subtitle 2"/>
          <p:cNvSpPr>
            <a:spLocks noGrp="1"/>
          </p:cNvSpPr>
          <p:nvPr>
            <p:ph type="subTitle" idx="1"/>
          </p:nvPr>
        </p:nvSpPr>
        <p:spPr>
          <a:xfrm>
            <a:off x="862013" y="3962400"/>
            <a:ext cx="7391400" cy="2209800"/>
          </a:xfrm>
        </p:spPr>
        <p:txBody>
          <a:bodyPr/>
          <a:lstStyle/>
          <a:p>
            <a:pPr eaLnBrk="1" hangingPunct="1"/>
            <a:r>
              <a:rPr lang="en-US" altLang="en-US" sz="2800" dirty="0" smtClean="0">
                <a:solidFill>
                  <a:schemeClr val="tx1"/>
                </a:solidFill>
              </a:rPr>
              <a:t>Panasonic, ….</a:t>
            </a:r>
          </a:p>
        </p:txBody>
      </p:sp>
      <p:sp>
        <p:nvSpPr>
          <p:cNvPr id="2053" name="テキスト ボックス 3"/>
          <p:cNvSpPr txBox="1">
            <a:spLocks noChangeArrowheads="1"/>
          </p:cNvSpPr>
          <p:nvPr/>
        </p:nvSpPr>
        <p:spPr bwMode="auto">
          <a:xfrm>
            <a:off x="7391400" y="223838"/>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sv-SE" altLang="ko-KR" sz="2400" smtClean="0">
                <a:ea typeface="굴림" charset="-127"/>
              </a:rPr>
              <a:t>R1-171</a:t>
            </a:r>
            <a:r>
              <a:rPr lang="en-US" altLang="ko-KR" sz="2400" smtClean="0">
                <a:ea typeface="굴림" charset="-127"/>
              </a:rPr>
              <a:t>5231</a:t>
            </a:r>
            <a:endParaRPr lang="en-US" altLang="ko-KR" sz="2400" dirty="0">
              <a:ea typeface="굴림" charset="-127"/>
            </a:endParaRPr>
          </a:p>
        </p:txBody>
      </p:sp>
      <p:sp>
        <p:nvSpPr>
          <p:cNvPr id="205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9DF70A72-63CB-4AF4-A23B-9D5E7CCAA4AF}" type="slidenum">
              <a:rPr lang="en-US" altLang="en-US" sz="1200" smtClean="0">
                <a:solidFill>
                  <a:srgbClr val="898989"/>
                </a:solidFill>
              </a:rPr>
              <a:pPr>
                <a:spcBef>
                  <a:spcPct val="0"/>
                </a:spcBef>
                <a:buFontTx/>
                <a:buNone/>
              </a:pPr>
              <a:t>1</a:t>
            </a:fld>
            <a:endParaRPr lang="en-US" altLang="en-US" sz="1200" smtClean="0">
              <a:solidFill>
                <a:srgbClr val="898989"/>
              </a:solidFill>
            </a:endParaRPr>
          </a:p>
        </p:txBody>
      </p:sp>
      <p:sp>
        <p:nvSpPr>
          <p:cNvPr id="8" name="テキスト ボックス 4"/>
          <p:cNvSpPr txBox="1">
            <a:spLocks noChangeArrowheads="1"/>
          </p:cNvSpPr>
          <p:nvPr/>
        </p:nvSpPr>
        <p:spPr bwMode="auto">
          <a:xfrm>
            <a:off x="152400" y="152400"/>
            <a:ext cx="66479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kumimoji="1" lang="en-US" altLang="ja-JP" sz="2000" dirty="0"/>
              <a:t>3GPP TSG RAN WG1 Meeting RAN1 </a:t>
            </a:r>
            <a:r>
              <a:rPr kumimoji="1" lang="en-US" altLang="ja-JP" sz="2000" dirty="0" smtClean="0"/>
              <a:t>#90</a:t>
            </a:r>
            <a:r>
              <a:rPr kumimoji="1" lang="en-US" altLang="ja-JP" sz="2000" dirty="0"/>
              <a:t>			</a:t>
            </a:r>
          </a:p>
          <a:p>
            <a:pPr eaLnBrk="1" hangingPunct="1">
              <a:spcBef>
                <a:spcPct val="0"/>
              </a:spcBef>
              <a:buFontTx/>
              <a:buNone/>
            </a:pPr>
            <a:r>
              <a:rPr kumimoji="1" lang="en-US" altLang="ja-JP" sz="2000" dirty="0" smtClean="0"/>
              <a:t>Prague, Czech Republic</a:t>
            </a:r>
            <a:r>
              <a:rPr lang="en-GB" altLang="ko-KR" sz="2000" dirty="0" smtClean="0"/>
              <a:t> 21</a:t>
            </a:r>
            <a:r>
              <a:rPr lang="en-GB" altLang="ko-KR" sz="2000" baseline="30000" dirty="0" smtClean="0"/>
              <a:t>st</a:t>
            </a:r>
            <a:r>
              <a:rPr lang="en-GB" altLang="ko-KR" sz="2000" dirty="0" smtClean="0"/>
              <a:t> </a:t>
            </a:r>
            <a:r>
              <a:rPr lang="en-GB" altLang="ko-KR" sz="2000" dirty="0"/>
              <a:t>– </a:t>
            </a:r>
            <a:r>
              <a:rPr lang="en-GB" altLang="ko-KR" sz="2000" dirty="0" smtClean="0"/>
              <a:t>25</a:t>
            </a:r>
            <a:r>
              <a:rPr lang="en-GB" altLang="ko-KR" sz="2000" baseline="30000" dirty="0" smtClean="0"/>
              <a:t>th</a:t>
            </a:r>
            <a:r>
              <a:rPr lang="en-GB" altLang="ko-KR" sz="2000" dirty="0" smtClean="0"/>
              <a:t>  August </a:t>
            </a:r>
            <a:r>
              <a:rPr lang="en-GB" altLang="ko-KR" sz="2000" dirty="0"/>
              <a:t>2017</a:t>
            </a:r>
            <a:endParaRPr kumimoji="1" lang="en-US" altLang="ja-JP" sz="2000" dirty="0"/>
          </a:p>
          <a:p>
            <a:pPr eaLnBrk="1" hangingPunct="1">
              <a:spcBef>
                <a:spcPct val="0"/>
              </a:spcBef>
              <a:buFontTx/>
              <a:buNone/>
            </a:pPr>
            <a:r>
              <a:rPr kumimoji="1" lang="en-US" altLang="ja-JP" sz="2000" dirty="0"/>
              <a:t>Agenda item: </a:t>
            </a:r>
            <a:r>
              <a:rPr kumimoji="1" lang="en-US" altLang="ja-JP" sz="2000" dirty="0" smtClean="0"/>
              <a:t>6.1.2.3.3</a:t>
            </a:r>
            <a:endParaRPr kumimoji="1" lang="ja-JP" alt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4882"/>
            <a:ext cx="8229600" cy="1143000"/>
          </a:xfrm>
        </p:spPr>
        <p:txBody>
          <a:bodyPr/>
          <a:lstStyle/>
          <a:p>
            <a:r>
              <a:rPr lang="en-US" altLang="ko-KR" dirty="0" smtClean="0"/>
              <a:t>Background</a:t>
            </a:r>
            <a:endParaRPr lang="ko-KR" altLang="en-US" dirty="0"/>
          </a:p>
        </p:txBody>
      </p:sp>
      <p:sp>
        <p:nvSpPr>
          <p:cNvPr id="3" name="내용 개체 틀 2"/>
          <p:cNvSpPr>
            <a:spLocks noGrp="1"/>
          </p:cNvSpPr>
          <p:nvPr>
            <p:ph idx="1"/>
          </p:nvPr>
        </p:nvSpPr>
        <p:spPr>
          <a:xfrm>
            <a:off x="457200" y="1147666"/>
            <a:ext cx="8229600" cy="5060950"/>
          </a:xfrm>
        </p:spPr>
        <p:txBody>
          <a:bodyPr/>
          <a:lstStyle/>
          <a:p>
            <a:pPr marL="0" indent="0">
              <a:buNone/>
            </a:pPr>
            <a:r>
              <a:rPr lang="en-US" sz="1600" i="1" dirty="0" smtClean="0">
                <a:solidFill>
                  <a:srgbClr val="00B050"/>
                </a:solidFill>
              </a:rPr>
              <a:t>Agreements (RAN1 NR AH2) </a:t>
            </a:r>
            <a:r>
              <a:rPr lang="en-US" sz="1600" i="1" dirty="0">
                <a:solidFill>
                  <a:srgbClr val="00B050"/>
                </a:solidFill>
              </a:rPr>
              <a:t>:</a:t>
            </a:r>
            <a:r>
              <a:rPr lang="en-US" sz="1600" i="1" dirty="0" smtClean="0">
                <a:solidFill>
                  <a:srgbClr val="00B050"/>
                </a:solidFill>
              </a:rPr>
              <a:t>R1-1711784</a:t>
            </a:r>
            <a:endParaRPr lang="de-DE" sz="1600" dirty="0">
              <a:solidFill>
                <a:srgbClr val="00B050"/>
              </a:solidFill>
            </a:endParaRPr>
          </a:p>
          <a:p>
            <a:pPr lvl="0"/>
            <a:r>
              <a:rPr lang="en-US" sz="1800" i="1" dirty="0" smtClean="0"/>
              <a:t>A </a:t>
            </a:r>
            <a:r>
              <a:rPr lang="en-US" sz="1800" i="1" dirty="0"/>
              <a:t>UE is configured by higher layers with DMRS pattern either from the front-loaded DMRS Configuration type 1 or from the front-loaded DMRS Configuration type 2 for DL/UL:</a:t>
            </a:r>
            <a:endParaRPr lang="de-DE" sz="1800" dirty="0"/>
          </a:p>
          <a:p>
            <a:pPr lvl="1"/>
            <a:r>
              <a:rPr lang="en-US" sz="1100" i="1" dirty="0"/>
              <a:t>Configuration type 1:</a:t>
            </a:r>
            <a:endParaRPr lang="de-DE" sz="1100" dirty="0"/>
          </a:p>
          <a:p>
            <a:pPr lvl="2"/>
            <a:r>
              <a:rPr lang="en-US" sz="1100" i="1" dirty="0"/>
              <a:t>One symbol:</a:t>
            </a:r>
            <a:endParaRPr lang="de-DE" sz="1100" dirty="0"/>
          </a:p>
          <a:p>
            <a:pPr lvl="3"/>
            <a:r>
              <a:rPr lang="en-US" sz="1000" i="1" dirty="0"/>
              <a:t>Comb 2 + 2 CS, up to 4 ports</a:t>
            </a:r>
            <a:endParaRPr lang="de-DE" sz="1000" dirty="0"/>
          </a:p>
          <a:p>
            <a:pPr lvl="2"/>
            <a:r>
              <a:rPr lang="en-US" sz="1100" i="1" dirty="0"/>
              <a:t>Two symbols:</a:t>
            </a:r>
            <a:endParaRPr lang="de-DE" sz="1100" dirty="0"/>
          </a:p>
          <a:p>
            <a:pPr lvl="3"/>
            <a:r>
              <a:rPr lang="en-US" sz="1000" i="1" dirty="0"/>
              <a:t>Comb 2 + 2 CS + TD-OCC ({1 1} and {1 -1}), up to 8 ports</a:t>
            </a:r>
            <a:endParaRPr lang="de-DE" sz="1000" dirty="0"/>
          </a:p>
          <a:p>
            <a:pPr lvl="4"/>
            <a:r>
              <a:rPr lang="en-US" sz="1200" i="1" dirty="0"/>
              <a:t>Note: It should be possible to schedule up to 4 ports without using both {1,1} and {1,-1}.</a:t>
            </a:r>
            <a:endParaRPr lang="de-DE" sz="1200" dirty="0"/>
          </a:p>
          <a:p>
            <a:pPr lvl="1"/>
            <a:r>
              <a:rPr lang="en-US" sz="1100" i="1" dirty="0"/>
              <a:t>Configuration type 2:</a:t>
            </a:r>
            <a:endParaRPr lang="de-DE" sz="1100" dirty="0"/>
          </a:p>
          <a:p>
            <a:pPr lvl="2"/>
            <a:r>
              <a:rPr lang="en-US" sz="1100" i="1" dirty="0"/>
              <a:t>One symbol:</a:t>
            </a:r>
            <a:endParaRPr lang="de-DE" sz="1100" dirty="0"/>
          </a:p>
          <a:p>
            <a:pPr lvl="3"/>
            <a:r>
              <a:rPr lang="en-US" sz="1000" i="1" dirty="0"/>
              <a:t>2-FD-OCC across adjacent REs in the frequency domain, up to 6 ports</a:t>
            </a:r>
            <a:endParaRPr lang="de-DE" sz="1000" dirty="0"/>
          </a:p>
          <a:p>
            <a:pPr lvl="2"/>
            <a:r>
              <a:rPr lang="en-US" sz="1100" i="1" dirty="0"/>
              <a:t>Two symbols:</a:t>
            </a:r>
            <a:endParaRPr lang="de-DE" sz="1100" dirty="0"/>
          </a:p>
          <a:p>
            <a:pPr lvl="4"/>
            <a:r>
              <a:rPr lang="en-US" sz="1200" i="1" dirty="0"/>
              <a:t>2-FD-OCC across adjacent REs in the frequency domain + TD-OCC (both {1,1} and {1,-1}) up to 12 ports</a:t>
            </a:r>
            <a:endParaRPr lang="de-DE" sz="1200" dirty="0"/>
          </a:p>
          <a:p>
            <a:pPr lvl="5"/>
            <a:r>
              <a:rPr lang="en-US" sz="1200" i="1" dirty="0"/>
              <a:t>Note: It should be possible to schedule up to 6 ports without using both {1,1} and {1,-1}.</a:t>
            </a:r>
            <a:endParaRPr lang="de-DE" sz="1200" dirty="0"/>
          </a:p>
          <a:p>
            <a:pPr lvl="1"/>
            <a:r>
              <a:rPr lang="en-US" sz="1100" i="1" dirty="0"/>
              <a:t>From UE perspective, frequency domain </a:t>
            </a:r>
            <a:r>
              <a:rPr lang="en-US" sz="1100" i="1" dirty="0" err="1"/>
              <a:t>CDMed</a:t>
            </a:r>
            <a:r>
              <a:rPr lang="en-US" sz="1100" i="1" dirty="0"/>
              <a:t> DMRS ports are </a:t>
            </a:r>
            <a:r>
              <a:rPr lang="en-US" sz="1100" i="1" dirty="0" err="1"/>
              <a:t>QCLed</a:t>
            </a:r>
            <a:r>
              <a:rPr lang="en-US" sz="1100" i="1" dirty="0"/>
              <a:t>.</a:t>
            </a:r>
            <a:endParaRPr lang="de-DE" sz="1100" dirty="0"/>
          </a:p>
          <a:p>
            <a:pPr lvl="1"/>
            <a:r>
              <a:rPr lang="en-US" sz="1100" i="1" dirty="0"/>
              <a:t>FFS: Whether the front-load DMRS configuration type for a UE for UL and DL can be different or not.</a:t>
            </a:r>
            <a:endParaRPr lang="de-DE" sz="1100" dirty="0"/>
          </a:p>
          <a:p>
            <a:pPr lvl="1"/>
            <a:r>
              <a:rPr lang="en-US" sz="1100" i="1" dirty="0"/>
              <a:t>Note: If there are significant complexity/performance issues involved in the above agreements, down-selection can still be </a:t>
            </a:r>
            <a:r>
              <a:rPr lang="en-US" sz="1100" i="1" dirty="0" smtClean="0"/>
              <a:t>discussed</a:t>
            </a:r>
            <a:endParaRPr lang="de-DE" sz="1100" dirty="0"/>
          </a:p>
          <a:p>
            <a:pPr marL="0" indent="0">
              <a:buNone/>
            </a:pPr>
            <a:r>
              <a:rPr lang="en-US" sz="1400" i="1" dirty="0">
                <a:solidFill>
                  <a:srgbClr val="00B050"/>
                </a:solidFill>
              </a:rPr>
              <a:t>Agreements (RAN1 NR AH2) :</a:t>
            </a:r>
            <a:r>
              <a:rPr lang="en-US" sz="1400" i="1" dirty="0" smtClean="0">
                <a:solidFill>
                  <a:srgbClr val="00B050"/>
                </a:solidFill>
              </a:rPr>
              <a:t>R1-1711771</a:t>
            </a:r>
            <a:endParaRPr lang="de-DE" sz="1400" dirty="0">
              <a:solidFill>
                <a:srgbClr val="00B050"/>
              </a:solidFill>
            </a:endParaRPr>
          </a:p>
          <a:p>
            <a:pPr lvl="0"/>
            <a:r>
              <a:rPr lang="en-US" sz="1100" i="1" dirty="0"/>
              <a:t>The number of front-load DMRS symbols can be 1 or 2 when the number of DMRS ports allocated to UE is equal or less than N</a:t>
            </a:r>
            <a:endParaRPr lang="de-DE" sz="1100" dirty="0"/>
          </a:p>
          <a:p>
            <a:pPr lvl="1"/>
            <a:r>
              <a:rPr lang="en-US" sz="1050" i="1" dirty="0"/>
              <a:t>N is 4 for Configuration 1 and 6 for Configuration 2.</a:t>
            </a:r>
            <a:endParaRPr lang="de-DE" sz="1050" dirty="0"/>
          </a:p>
          <a:p>
            <a:pPr lvl="1"/>
            <a:r>
              <a:rPr lang="en-US" sz="1050" i="1" dirty="0"/>
              <a:t>FFS the details to determine 1 or 2 symbols</a:t>
            </a:r>
            <a:endParaRPr lang="de-DE" sz="1050" dirty="0"/>
          </a:p>
          <a:p>
            <a:pPr marL="0" indent="0">
              <a:buNone/>
            </a:pPr>
            <a:endParaRPr lang="en-US" sz="1500" i="1" dirty="0" smtClean="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2</a:t>
            </a:fld>
            <a:endParaRPr lang="en-US" altLang="en-US" dirty="0"/>
          </a:p>
        </p:txBody>
      </p:sp>
    </p:spTree>
    <p:extLst>
      <p:ext uri="{BB962C8B-B14F-4D97-AF65-F5344CB8AC3E}">
        <p14:creationId xmlns:p14="http://schemas.microsoft.com/office/powerpoint/2010/main" val="2901055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Motivation</a:t>
            </a:r>
            <a:endParaRPr lang="ko-KR" altLang="en-US" dirty="0"/>
          </a:p>
        </p:txBody>
      </p:sp>
      <p:sp>
        <p:nvSpPr>
          <p:cNvPr id="3" name="내용 개체 틀 2"/>
          <p:cNvSpPr>
            <a:spLocks noGrp="1"/>
          </p:cNvSpPr>
          <p:nvPr>
            <p:ph idx="1"/>
          </p:nvPr>
        </p:nvSpPr>
        <p:spPr/>
        <p:txBody>
          <a:bodyPr/>
          <a:lstStyle/>
          <a:p>
            <a:pPr algn="just"/>
            <a:r>
              <a:rPr lang="en-US" sz="2800" dirty="0" smtClean="0"/>
              <a:t>Reduce the DMRS port mapping table to reduce the DCI signaling overhead by applying a defined set of principles</a:t>
            </a:r>
          </a:p>
          <a:p>
            <a:pPr algn="just"/>
            <a:r>
              <a:rPr lang="en-US" altLang="ko-KR" sz="2800" dirty="0" smtClean="0"/>
              <a:t>Provide better support for indication of MU-MIMO</a:t>
            </a:r>
          </a:p>
          <a:p>
            <a:pPr marL="0" indent="0" algn="just">
              <a:buNone/>
            </a:pPr>
            <a:endParaRPr lang="en-US" altLang="ko-KR" sz="2000" dirty="0" smtClean="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3</a:t>
            </a:fld>
            <a:endParaRPr lang="en-US" altLang="en-US" dirty="0"/>
          </a:p>
        </p:txBody>
      </p:sp>
    </p:spTree>
    <p:extLst>
      <p:ext uri="{BB962C8B-B14F-4D97-AF65-F5344CB8AC3E}">
        <p14:creationId xmlns:p14="http://schemas.microsoft.com/office/powerpoint/2010/main" val="23930352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19050"/>
            <a:ext cx="8229600" cy="1143000"/>
          </a:xfrm>
        </p:spPr>
        <p:txBody>
          <a:bodyPr/>
          <a:lstStyle/>
          <a:p>
            <a:r>
              <a:rPr lang="en-US" altLang="ko-KR" dirty="0" smtClean="0"/>
              <a:t>Proposals</a:t>
            </a:r>
            <a:endParaRPr lang="ko-KR" altLang="en-US" dirty="0"/>
          </a:p>
        </p:txBody>
      </p:sp>
      <p:sp>
        <p:nvSpPr>
          <p:cNvPr id="3" name="내용 개체 틀 2"/>
          <p:cNvSpPr>
            <a:spLocks noGrp="1"/>
          </p:cNvSpPr>
          <p:nvPr>
            <p:ph idx="1"/>
          </p:nvPr>
        </p:nvSpPr>
        <p:spPr>
          <a:xfrm>
            <a:off x="457200" y="1066800"/>
            <a:ext cx="8229600" cy="4525963"/>
          </a:xfrm>
        </p:spPr>
        <p:txBody>
          <a:bodyPr/>
          <a:lstStyle/>
          <a:p>
            <a:r>
              <a:rPr lang="en-US" altLang="ko-KR" sz="2000" dirty="0" smtClean="0"/>
              <a:t>NR should apply following set of principles together to generate DMRS port mapping table shown in next slides</a:t>
            </a:r>
          </a:p>
          <a:p>
            <a:pPr lvl="1"/>
            <a:r>
              <a:rPr lang="en-US" altLang="ko-KR" sz="1800" dirty="0" smtClean="0"/>
              <a:t>Allow mapping to port index in a consecutive manner</a:t>
            </a:r>
          </a:p>
          <a:p>
            <a:pPr lvl="2"/>
            <a:r>
              <a:rPr lang="en-US" altLang="ko-KR" sz="1400" dirty="0" smtClean="0"/>
              <a:t>Example. User 1 has 2 layers. Then user 1 is mapped to p1 and p2 or p2 and p3 and so on, but not on p1 and p3 or p1 and p4 and so on.</a:t>
            </a:r>
          </a:p>
          <a:p>
            <a:pPr lvl="1"/>
            <a:r>
              <a:rPr lang="en-US" altLang="ko-KR" sz="1800" dirty="0" smtClean="0"/>
              <a:t>Users with higher number of layers are mapped first to lower port index</a:t>
            </a:r>
          </a:p>
          <a:p>
            <a:pPr lvl="2"/>
            <a:r>
              <a:rPr lang="en-US" altLang="ko-KR" sz="1400" dirty="0" smtClean="0"/>
              <a:t>Example: User 1 has 3 layers, user 2 has 2 layers, user 3 has 4 layers. Then user 3 is mapped first to p1-p4, followed by user 1 to p5-p7 and user 2 to p8-p9</a:t>
            </a:r>
          </a:p>
          <a:p>
            <a:pPr lvl="2"/>
            <a:r>
              <a:rPr lang="en-US" altLang="ko-KR" sz="1400" i="1" dirty="0" smtClean="0"/>
              <a:t>Note: This doesn’t have any restriction on the scheduling decision</a:t>
            </a:r>
          </a:p>
          <a:p>
            <a:pPr lvl="1"/>
            <a:r>
              <a:rPr lang="en-US" altLang="ko-KR" sz="1800" dirty="0" smtClean="0"/>
              <a:t>Users with more than one layer should be mapped to the ports within the same CDM group, whenever the number of layers is less than or equal to CDM group size</a:t>
            </a:r>
          </a:p>
          <a:p>
            <a:pPr lvl="1"/>
            <a:r>
              <a:rPr lang="en-US" altLang="ko-KR" sz="1800" dirty="0" smtClean="0"/>
              <a:t>For a given user with more than one layer, two indexes should be assigned to the same layer-to-port mapping combination for indicating the SU-MIMO or MU-MIMO</a:t>
            </a:r>
          </a:p>
          <a:p>
            <a:pPr lvl="1"/>
            <a:r>
              <a:rPr lang="en-US" altLang="ko-KR" sz="1800" dirty="0" smtClean="0"/>
              <a:t>Support </a:t>
            </a:r>
            <a:r>
              <a:rPr lang="en-US" altLang="ko-KR" sz="1800" dirty="0" err="1" smtClean="0"/>
              <a:t>codeword</a:t>
            </a:r>
            <a:r>
              <a:rPr lang="en-US" altLang="ko-KR" sz="1800" dirty="0" smtClean="0"/>
              <a:t> enabling to indicate the presence of more than 4 layers/UE in SU-MIMO (similar to LTE)</a:t>
            </a:r>
          </a:p>
          <a:p>
            <a:r>
              <a:rPr lang="en-US" altLang="ko-KR" sz="2000" dirty="0" smtClean="0"/>
              <a:t>Single DCI table should be supported for both 1-symbol and 2-symbol DMRS for each DMRS configurations type</a:t>
            </a:r>
            <a:endParaRPr lang="en-US" altLang="ko-KR" sz="1800" dirty="0" smtClean="0"/>
          </a:p>
          <a:p>
            <a:pPr marL="457200" lvl="1" indent="0">
              <a:buNone/>
            </a:pPr>
            <a:endParaRPr lang="en-US" altLang="ko-KR" sz="1400" dirty="0" smtClean="0"/>
          </a:p>
          <a:p>
            <a:pPr lvl="2"/>
            <a:endParaRPr lang="en-US" altLang="ko-KR" sz="1400" dirty="0" smtClean="0"/>
          </a:p>
          <a:p>
            <a:pPr lvl="1"/>
            <a:endParaRPr lang="en-US" altLang="ko-KR" sz="2000" dirty="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4</a:t>
            </a:fld>
            <a:endParaRPr lang="en-US" altLang="en-US" dirty="0"/>
          </a:p>
        </p:txBody>
      </p:sp>
    </p:spTree>
    <p:extLst>
      <p:ext uri="{BB962C8B-B14F-4D97-AF65-F5344CB8AC3E}">
        <p14:creationId xmlns:p14="http://schemas.microsoft.com/office/powerpoint/2010/main" val="3946706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829" y="254324"/>
            <a:ext cx="8470341" cy="493300"/>
          </a:xfrm>
        </p:spPr>
        <p:txBody>
          <a:bodyPr/>
          <a:lstStyle/>
          <a:p>
            <a:r>
              <a:rPr lang="en-US" sz="2400" dirty="0" smtClean="0"/>
              <a:t>Proposal: DMRS port mapping table for DMRS configuration type 1</a:t>
            </a:r>
            <a:endParaRPr lang="de-DE" sz="3200" dirty="0"/>
          </a:p>
        </p:txBody>
      </p:sp>
      <p:sp>
        <p:nvSpPr>
          <p:cNvPr id="3" name="Content Placeholder 2"/>
          <p:cNvSpPr>
            <a:spLocks noGrp="1"/>
          </p:cNvSpPr>
          <p:nvPr>
            <p:ph idx="1"/>
          </p:nvPr>
        </p:nvSpPr>
        <p:spPr>
          <a:xfrm>
            <a:off x="457200" y="1326515"/>
            <a:ext cx="8229600" cy="4525963"/>
          </a:xfrm>
        </p:spPr>
        <p:txBody>
          <a:bodyPr/>
          <a:lstStyle/>
          <a:p>
            <a:pPr marL="0" indent="0">
              <a:buNone/>
            </a:pPr>
            <a:r>
              <a:rPr lang="en-US" dirty="0" smtClean="0"/>
              <a:t> </a:t>
            </a:r>
          </a:p>
          <a:p>
            <a:pPr marL="0" indent="0">
              <a:buNone/>
            </a:pPr>
            <a:endParaRPr lang="en-US" dirty="0"/>
          </a:p>
          <a:p>
            <a:pPr marL="0" indent="0">
              <a:buNone/>
            </a:pPr>
            <a:endParaRPr lang="en-US" dirty="0" smtClean="0"/>
          </a:p>
          <a:p>
            <a:pPr marL="0" indent="0">
              <a:buNone/>
            </a:pPr>
            <a:endParaRPr lang="en-US" dirty="0"/>
          </a:p>
          <a:p>
            <a:pPr marL="0" indent="0">
              <a:buNone/>
            </a:pPr>
            <a:endParaRPr lang="de-DE" dirty="0"/>
          </a:p>
        </p:txBody>
      </p:sp>
      <p:sp>
        <p:nvSpPr>
          <p:cNvPr id="4" name="Slide Number Placeholder 3"/>
          <p:cNvSpPr>
            <a:spLocks noGrp="1"/>
          </p:cNvSpPr>
          <p:nvPr>
            <p:ph type="sldNum" sz="quarter" idx="12"/>
          </p:nvPr>
        </p:nvSpPr>
        <p:spPr/>
        <p:txBody>
          <a:bodyPr/>
          <a:lstStyle/>
          <a:p>
            <a:pPr>
              <a:defRPr/>
            </a:pPr>
            <a:fld id="{6B7E17D9-7AE7-41FE-A99A-0BCC83FE0E75}" type="slidenum">
              <a:rPr lang="en-US" altLang="en-US" smtClean="0"/>
              <a:pPr>
                <a:defRPr/>
              </a:pPr>
              <a:t>5</a:t>
            </a:fld>
            <a:endParaRPr lang="en-US" altLang="en-US"/>
          </a:p>
        </p:txBody>
      </p:sp>
      <p:graphicFrame>
        <p:nvGraphicFramePr>
          <p:cNvPr id="9" name="Table 8"/>
          <p:cNvGraphicFramePr>
            <a:graphicFrameLocks noGrp="1"/>
          </p:cNvGraphicFramePr>
          <p:nvPr>
            <p:extLst>
              <p:ext uri="{D42A27DB-BD31-4B8C-83A1-F6EECF244321}">
                <p14:modId xmlns:p14="http://schemas.microsoft.com/office/powerpoint/2010/main" val="2640196695"/>
              </p:ext>
            </p:extLst>
          </p:nvPr>
        </p:nvGraphicFramePr>
        <p:xfrm>
          <a:off x="-2" y="1166804"/>
          <a:ext cx="9144002" cy="5310183"/>
        </p:xfrm>
        <a:graphic>
          <a:graphicData uri="http://schemas.openxmlformats.org/drawingml/2006/table">
            <a:tbl>
              <a:tblPr>
                <a:tableStyleId>{5C22544A-7EE6-4342-B048-85BDC9FD1C3A}</a:tableStyleId>
              </a:tblPr>
              <a:tblGrid>
                <a:gridCol w="489312">
                  <a:extLst>
                    <a:ext uri="{9D8B030D-6E8A-4147-A177-3AD203B41FA5}">
                      <a16:colId xmlns:a16="http://schemas.microsoft.com/office/drawing/2014/main" val="1099903867"/>
                    </a:ext>
                  </a:extLst>
                </a:gridCol>
                <a:gridCol w="1141726">
                  <a:extLst>
                    <a:ext uri="{9D8B030D-6E8A-4147-A177-3AD203B41FA5}">
                      <a16:colId xmlns:a16="http://schemas.microsoft.com/office/drawing/2014/main" val="306691825"/>
                    </a:ext>
                  </a:extLst>
                </a:gridCol>
                <a:gridCol w="489312">
                  <a:extLst>
                    <a:ext uri="{9D8B030D-6E8A-4147-A177-3AD203B41FA5}">
                      <a16:colId xmlns:a16="http://schemas.microsoft.com/office/drawing/2014/main" val="10446312"/>
                    </a:ext>
                  </a:extLst>
                </a:gridCol>
                <a:gridCol w="805324">
                  <a:extLst>
                    <a:ext uri="{9D8B030D-6E8A-4147-A177-3AD203B41FA5}">
                      <a16:colId xmlns:a16="http://schemas.microsoft.com/office/drawing/2014/main" val="2836593507"/>
                    </a:ext>
                  </a:extLst>
                </a:gridCol>
                <a:gridCol w="805324">
                  <a:extLst>
                    <a:ext uri="{9D8B030D-6E8A-4147-A177-3AD203B41FA5}">
                      <a16:colId xmlns:a16="http://schemas.microsoft.com/office/drawing/2014/main" val="1983095469"/>
                    </a:ext>
                  </a:extLst>
                </a:gridCol>
                <a:gridCol w="1590260">
                  <a:extLst>
                    <a:ext uri="{9D8B030D-6E8A-4147-A177-3AD203B41FA5}">
                      <a16:colId xmlns:a16="http://schemas.microsoft.com/office/drawing/2014/main" val="3897620950"/>
                    </a:ext>
                  </a:extLst>
                </a:gridCol>
                <a:gridCol w="489312">
                  <a:extLst>
                    <a:ext uri="{9D8B030D-6E8A-4147-A177-3AD203B41FA5}">
                      <a16:colId xmlns:a16="http://schemas.microsoft.com/office/drawing/2014/main" val="1592693137"/>
                    </a:ext>
                  </a:extLst>
                </a:gridCol>
                <a:gridCol w="1162114">
                  <a:extLst>
                    <a:ext uri="{9D8B030D-6E8A-4147-A177-3AD203B41FA5}">
                      <a16:colId xmlns:a16="http://schemas.microsoft.com/office/drawing/2014/main" val="2584240704"/>
                    </a:ext>
                  </a:extLst>
                </a:gridCol>
                <a:gridCol w="530087">
                  <a:extLst>
                    <a:ext uri="{9D8B030D-6E8A-4147-A177-3AD203B41FA5}">
                      <a16:colId xmlns:a16="http://schemas.microsoft.com/office/drawing/2014/main" val="3907357668"/>
                    </a:ext>
                  </a:extLst>
                </a:gridCol>
                <a:gridCol w="835907">
                  <a:extLst>
                    <a:ext uri="{9D8B030D-6E8A-4147-A177-3AD203B41FA5}">
                      <a16:colId xmlns:a16="http://schemas.microsoft.com/office/drawing/2014/main" val="1798490868"/>
                    </a:ext>
                  </a:extLst>
                </a:gridCol>
                <a:gridCol w="805324">
                  <a:extLst>
                    <a:ext uri="{9D8B030D-6E8A-4147-A177-3AD203B41FA5}">
                      <a16:colId xmlns:a16="http://schemas.microsoft.com/office/drawing/2014/main" val="1810537013"/>
                    </a:ext>
                  </a:extLst>
                </a:gridCol>
              </a:tblGrid>
              <a:tr h="177797">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de-DE" sz="900" u="none" strike="noStrike" dirty="0">
                          <a:effectLst/>
                        </a:rPr>
                        <a:t>DMRS </a:t>
                      </a:r>
                      <a:r>
                        <a:rPr lang="de-DE" sz="900" u="none" strike="noStrike" dirty="0" smtClean="0">
                          <a:effectLst/>
                        </a:rPr>
                        <a:t>Configuration </a:t>
                      </a:r>
                      <a:r>
                        <a:rPr lang="de-DE" sz="900" u="none" strike="noStrike" dirty="0">
                          <a:effectLst/>
                        </a:rPr>
                        <a:t>Type 1</a:t>
                      </a:r>
                      <a:endParaRPr lang="de-DE" sz="900" b="1" i="0" u="none" strike="noStrike" dirty="0">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900" u="none" strike="noStrike">
                          <a:effectLst/>
                        </a:rPr>
                        <a:t> </a:t>
                      </a:r>
                      <a:endParaRPr lang="en-DE" sz="900" b="1"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80557076"/>
                  </a:ext>
                </a:extLst>
              </a:tr>
              <a:tr h="142237">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880256542"/>
                  </a:ext>
                </a:extLst>
              </a:tr>
              <a:tr h="142237">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ctr" fontAlgn="b"/>
                      <a:r>
                        <a:rPr lang="de-DE" sz="700" u="none" strike="noStrike">
                          <a:effectLst/>
                        </a:rPr>
                        <a:t>Codeword 0 enabled</a:t>
                      </a:r>
                      <a:endParaRPr lang="de-DE" sz="7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ctr" fontAlgn="b"/>
                      <a:r>
                        <a:rPr lang="de-DE" sz="700" u="none" strike="noStrike">
                          <a:effectLst/>
                        </a:rPr>
                        <a:t>Codeword 0 enabled</a:t>
                      </a:r>
                      <a:endParaRPr lang="de-DE" sz="7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911125585"/>
                  </a:ext>
                </a:extLst>
              </a:tr>
              <a:tr h="142237">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ctr" fontAlgn="b"/>
                      <a:r>
                        <a:rPr lang="de-DE" sz="700" u="none" strike="noStrike">
                          <a:effectLst/>
                        </a:rPr>
                        <a:t>Codeword 1 disabled</a:t>
                      </a:r>
                      <a:endParaRPr lang="de-DE" sz="7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ctr" fontAlgn="b"/>
                      <a:r>
                        <a:rPr lang="de-DE" sz="700" u="none" strike="noStrike">
                          <a:effectLst/>
                        </a:rPr>
                        <a:t>Codeword 1 enabled</a:t>
                      </a:r>
                      <a:endParaRPr lang="de-DE" sz="7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376780004"/>
                  </a:ext>
                </a:extLst>
              </a:tr>
              <a:tr h="154091">
                <a:tc>
                  <a:txBody>
                    <a:bodyPr/>
                    <a:lstStyle/>
                    <a:p>
                      <a:pPr algn="r" fontAlgn="b"/>
                      <a:r>
                        <a:rPr lang="de-DE" sz="800" u="none" strike="noStrike">
                          <a:effectLst/>
                        </a:rPr>
                        <a:t>Index</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Number of layers/UE</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Ports</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Nr. of symbols</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MU/SU-MIMO</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Index</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Number of layers/UE</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Ports</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Nr. of symbols</a:t>
                      </a:r>
                      <a:endParaRPr lang="de-DE" sz="800" b="1"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800" u="none" strike="noStrike">
                          <a:effectLst/>
                        </a:rPr>
                        <a:t>MU/SU-MIMO</a:t>
                      </a:r>
                      <a:endParaRPr lang="de-DE" sz="800" b="1"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765516854"/>
                  </a:ext>
                </a:extLst>
              </a:tr>
              <a:tr h="142237">
                <a:tc>
                  <a:txBody>
                    <a:bodyPr/>
                    <a:lstStyle/>
                    <a:p>
                      <a:pPr algn="r" fontAlgn="b"/>
                      <a:r>
                        <a:rPr lang="en-DE" sz="700" u="none" strike="noStrike">
                          <a:effectLst/>
                        </a:rPr>
                        <a:t>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p1-p5</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4239118861"/>
                  </a:ext>
                </a:extLst>
              </a:tr>
              <a:tr h="142237">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p2</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p1-p6</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865744890"/>
                  </a:ext>
                </a:extLst>
              </a:tr>
              <a:tr h="142237">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p3</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4286060980"/>
                  </a:ext>
                </a:extLst>
              </a:tr>
              <a:tr h="142237">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p1-p8</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238275747"/>
                  </a:ext>
                </a:extLst>
              </a:tr>
              <a:tr h="142237">
                <a:tc>
                  <a:txBody>
                    <a:bodyPr/>
                    <a:lstStyle/>
                    <a:p>
                      <a:pPr algn="r" fontAlgn="b"/>
                      <a:r>
                        <a:rPr lang="en-DE" sz="700" u="none" strike="noStrike">
                          <a:effectLst/>
                        </a:rPr>
                        <a:t>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p1-p2</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867147531"/>
                  </a:ext>
                </a:extLst>
              </a:tr>
              <a:tr h="142237">
                <a:tc>
                  <a:txBody>
                    <a:bodyPr/>
                    <a:lstStyle/>
                    <a:p>
                      <a:pPr algn="r" fontAlgn="b"/>
                      <a:r>
                        <a:rPr lang="en-DE" sz="700" u="none" strike="noStrike">
                          <a:effectLst/>
                        </a:rPr>
                        <a:t>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p3-p4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203585306"/>
                  </a:ext>
                </a:extLst>
              </a:tr>
              <a:tr h="142237">
                <a:tc>
                  <a:txBody>
                    <a:bodyPr/>
                    <a:lstStyle/>
                    <a:p>
                      <a:pPr algn="r" fontAlgn="b"/>
                      <a:r>
                        <a:rPr lang="en-DE" sz="700" u="none" strike="noStrike">
                          <a:effectLst/>
                        </a:rPr>
                        <a:t>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p1-p3</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4252533119"/>
                  </a:ext>
                </a:extLst>
              </a:tr>
              <a:tr h="142237">
                <a:tc>
                  <a:txBody>
                    <a:bodyPr/>
                    <a:lstStyle/>
                    <a:p>
                      <a:pPr algn="r" fontAlgn="b"/>
                      <a:r>
                        <a:rPr lang="en-DE" sz="700" u="none" strike="noStrike">
                          <a:effectLst/>
                        </a:rPr>
                        <a:t>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1-symbol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329910335"/>
                  </a:ext>
                </a:extLst>
              </a:tr>
              <a:tr h="142237">
                <a:tc>
                  <a:txBody>
                    <a:bodyPr/>
                    <a:lstStyle/>
                    <a:p>
                      <a:pPr algn="r" fontAlgn="b"/>
                      <a:r>
                        <a:rPr lang="en-DE" sz="700" u="none" strike="noStrike">
                          <a:effectLst/>
                        </a:rPr>
                        <a:t>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680175534"/>
                  </a:ext>
                </a:extLst>
              </a:tr>
              <a:tr h="142237">
                <a:tc>
                  <a:txBody>
                    <a:bodyPr/>
                    <a:lstStyle/>
                    <a:p>
                      <a:pPr algn="r" fontAlgn="b"/>
                      <a:r>
                        <a:rPr lang="en-DE" sz="700" u="none" strike="noStrike">
                          <a:effectLst/>
                        </a:rPr>
                        <a:t>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p2</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353373795"/>
                  </a:ext>
                </a:extLst>
              </a:tr>
              <a:tr h="142237">
                <a:tc>
                  <a:txBody>
                    <a:bodyPr/>
                    <a:lstStyle/>
                    <a:p>
                      <a:pPr algn="r" fontAlgn="b"/>
                      <a:r>
                        <a:rPr lang="en-DE" sz="700" u="none" strike="noStrike">
                          <a:effectLst/>
                        </a:rPr>
                        <a:t>10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p3</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616809755"/>
                  </a:ext>
                </a:extLst>
              </a:tr>
              <a:tr h="142237">
                <a:tc>
                  <a:txBody>
                    <a:bodyPr/>
                    <a:lstStyle/>
                    <a:p>
                      <a:pPr algn="r" fontAlgn="b"/>
                      <a:r>
                        <a:rPr lang="en-DE" sz="700" u="none" strike="noStrike">
                          <a:effectLst/>
                        </a:rPr>
                        <a:t>11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451616921"/>
                  </a:ext>
                </a:extLst>
              </a:tr>
              <a:tr h="142237">
                <a:tc>
                  <a:txBody>
                    <a:bodyPr/>
                    <a:lstStyle/>
                    <a:p>
                      <a:pPr algn="r" fontAlgn="b"/>
                      <a:r>
                        <a:rPr lang="en-DE" sz="700" u="none" strike="noStrike">
                          <a:effectLst/>
                        </a:rPr>
                        <a:t>12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034321076"/>
                  </a:ext>
                </a:extLst>
              </a:tr>
              <a:tr h="142237">
                <a:tc>
                  <a:txBody>
                    <a:bodyPr/>
                    <a:lstStyle/>
                    <a:p>
                      <a:pPr algn="r" fontAlgn="b"/>
                      <a:r>
                        <a:rPr lang="en-DE" sz="700" u="none" strike="noStrike">
                          <a:effectLst/>
                        </a:rPr>
                        <a:t>13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p6</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230751214"/>
                  </a:ext>
                </a:extLst>
              </a:tr>
              <a:tr h="142237">
                <a:tc>
                  <a:txBody>
                    <a:bodyPr/>
                    <a:lstStyle/>
                    <a:p>
                      <a:pPr algn="r" fontAlgn="b"/>
                      <a:r>
                        <a:rPr lang="en-DE" sz="700" u="none" strike="noStrike">
                          <a:effectLst/>
                        </a:rPr>
                        <a:t>14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681695683"/>
                  </a:ext>
                </a:extLst>
              </a:tr>
              <a:tr h="142237">
                <a:tc>
                  <a:txBody>
                    <a:bodyPr/>
                    <a:lstStyle/>
                    <a:p>
                      <a:pPr algn="r" fontAlgn="b"/>
                      <a:r>
                        <a:rPr lang="en-DE" sz="700" u="none" strike="noStrike">
                          <a:effectLst/>
                        </a:rPr>
                        <a:t>15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p8</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614027539"/>
                  </a:ext>
                </a:extLst>
              </a:tr>
              <a:tr h="142237">
                <a:tc>
                  <a:txBody>
                    <a:bodyPr/>
                    <a:lstStyle/>
                    <a:p>
                      <a:pPr algn="r" fontAlgn="b"/>
                      <a:r>
                        <a:rPr lang="en-DE" sz="700" u="none" strike="noStrike">
                          <a:effectLst/>
                        </a:rPr>
                        <a:t>16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p1-p2</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106057856"/>
                  </a:ext>
                </a:extLst>
              </a:tr>
              <a:tr h="142237">
                <a:tc>
                  <a:txBody>
                    <a:bodyPr/>
                    <a:lstStyle/>
                    <a:p>
                      <a:pPr algn="r" fontAlgn="b"/>
                      <a:r>
                        <a:rPr lang="en-DE" sz="700" u="none" strike="noStrike">
                          <a:effectLst/>
                        </a:rPr>
                        <a:t>17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p1-p2</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604025150"/>
                  </a:ext>
                </a:extLst>
              </a:tr>
              <a:tr h="142237">
                <a:tc>
                  <a:txBody>
                    <a:bodyPr/>
                    <a:lstStyle/>
                    <a:p>
                      <a:pPr algn="r" fontAlgn="b"/>
                      <a:r>
                        <a:rPr lang="en-DE" sz="700" u="none" strike="noStrike">
                          <a:effectLst/>
                        </a:rPr>
                        <a:t>18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p3-p4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903114522"/>
                  </a:ext>
                </a:extLst>
              </a:tr>
              <a:tr h="142237">
                <a:tc>
                  <a:txBody>
                    <a:bodyPr/>
                    <a:lstStyle/>
                    <a:p>
                      <a:pPr algn="r" fontAlgn="b"/>
                      <a:r>
                        <a:rPr lang="en-DE" sz="700" u="none" strike="noStrike">
                          <a:effectLst/>
                        </a:rPr>
                        <a:t>19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p3-p4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19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881463748"/>
                  </a:ext>
                </a:extLst>
              </a:tr>
              <a:tr h="142237">
                <a:tc>
                  <a:txBody>
                    <a:bodyPr/>
                    <a:lstStyle/>
                    <a:p>
                      <a:pPr algn="r" fontAlgn="b"/>
                      <a:r>
                        <a:rPr lang="en-DE" sz="700" u="none" strike="noStrike">
                          <a:effectLst/>
                        </a:rPr>
                        <a:t>20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p5-p6</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773942117"/>
                  </a:ext>
                </a:extLst>
              </a:tr>
              <a:tr h="142237">
                <a:tc>
                  <a:txBody>
                    <a:bodyPr/>
                    <a:lstStyle/>
                    <a:p>
                      <a:pPr algn="r" fontAlgn="b"/>
                      <a:r>
                        <a:rPr lang="en-DE" sz="700" u="none" strike="noStrike">
                          <a:effectLst/>
                        </a:rPr>
                        <a:t>21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p5-p6</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830879777"/>
                  </a:ext>
                </a:extLst>
              </a:tr>
              <a:tr h="142237">
                <a:tc>
                  <a:txBody>
                    <a:bodyPr/>
                    <a:lstStyle/>
                    <a:p>
                      <a:pPr algn="r" fontAlgn="b"/>
                      <a:r>
                        <a:rPr lang="en-DE" sz="700" u="none" strike="noStrike">
                          <a:effectLst/>
                        </a:rPr>
                        <a:t>22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p6-p7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868166441"/>
                  </a:ext>
                </a:extLst>
              </a:tr>
              <a:tr h="142237">
                <a:tc>
                  <a:txBody>
                    <a:bodyPr/>
                    <a:lstStyle/>
                    <a:p>
                      <a:pPr algn="r" fontAlgn="b"/>
                      <a:r>
                        <a:rPr lang="en-DE" sz="700" u="none" strike="noStrike">
                          <a:effectLst/>
                        </a:rPr>
                        <a:t>23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p6-p7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621545929"/>
                  </a:ext>
                </a:extLst>
              </a:tr>
              <a:tr h="142237">
                <a:tc>
                  <a:txBody>
                    <a:bodyPr/>
                    <a:lstStyle/>
                    <a:p>
                      <a:pPr algn="r" fontAlgn="b"/>
                      <a:r>
                        <a:rPr lang="en-DE" sz="700" u="none" strike="noStrike">
                          <a:effectLst/>
                        </a:rPr>
                        <a:t>24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p7-p8</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4150493881"/>
                  </a:ext>
                </a:extLst>
              </a:tr>
              <a:tr h="142237">
                <a:tc>
                  <a:txBody>
                    <a:bodyPr/>
                    <a:lstStyle/>
                    <a:p>
                      <a:pPr algn="r" fontAlgn="b"/>
                      <a:r>
                        <a:rPr lang="en-DE" sz="700" u="none" strike="noStrike">
                          <a:effectLst/>
                        </a:rPr>
                        <a:t>25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p7-p8</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25</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4004636088"/>
                  </a:ext>
                </a:extLst>
              </a:tr>
              <a:tr h="142237">
                <a:tc>
                  <a:txBody>
                    <a:bodyPr/>
                    <a:lstStyle/>
                    <a:p>
                      <a:pPr algn="r" fontAlgn="b"/>
                      <a:r>
                        <a:rPr lang="en-DE" sz="700" u="none" strike="noStrike">
                          <a:effectLst/>
                        </a:rPr>
                        <a:t>26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p1-p3</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26</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609245645"/>
                  </a:ext>
                </a:extLst>
              </a:tr>
              <a:tr h="142237">
                <a:tc>
                  <a:txBody>
                    <a:bodyPr/>
                    <a:lstStyle/>
                    <a:p>
                      <a:pPr algn="r" fontAlgn="b"/>
                      <a:r>
                        <a:rPr lang="en-DE" sz="700" u="none" strike="noStrike">
                          <a:effectLst/>
                        </a:rPr>
                        <a:t>27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p1-p3</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27</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2928860786"/>
                  </a:ext>
                </a:extLst>
              </a:tr>
              <a:tr h="142237">
                <a:tc>
                  <a:txBody>
                    <a:bodyPr/>
                    <a:lstStyle/>
                    <a:p>
                      <a:pPr algn="r" fontAlgn="b"/>
                      <a:r>
                        <a:rPr lang="en-DE" sz="700" u="none" strike="noStrike">
                          <a:effectLst/>
                        </a:rPr>
                        <a:t>28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28</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1482291373"/>
                  </a:ext>
                </a:extLst>
              </a:tr>
              <a:tr h="142237">
                <a:tc>
                  <a:txBody>
                    <a:bodyPr/>
                    <a:lstStyle/>
                    <a:p>
                      <a:pPr algn="r" fontAlgn="b"/>
                      <a:r>
                        <a:rPr lang="en-DE" sz="700" u="none" strike="noStrike">
                          <a:effectLst/>
                        </a:rPr>
                        <a:t>29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p5-p7</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MU-MIMO</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29</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612465340"/>
                  </a:ext>
                </a:extLst>
              </a:tr>
              <a:tr h="142237">
                <a:tc>
                  <a:txBody>
                    <a:bodyPr/>
                    <a:lstStyle/>
                    <a:p>
                      <a:pPr algn="r" fontAlgn="b"/>
                      <a:r>
                        <a:rPr lang="en-DE" sz="700" u="none" strike="noStrike">
                          <a:effectLst/>
                        </a:rPr>
                        <a:t>30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p1-p4</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30</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482621855"/>
                  </a:ext>
                </a:extLst>
              </a:tr>
              <a:tr h="142237">
                <a:tc>
                  <a:txBody>
                    <a:bodyPr/>
                    <a:lstStyle/>
                    <a:p>
                      <a:pPr algn="r" fontAlgn="b"/>
                      <a:r>
                        <a:rPr lang="en-DE" sz="700" u="none" strike="noStrike">
                          <a:effectLst/>
                        </a:rPr>
                        <a:t>31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4</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p5-p8</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2-symbol</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31</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de-DE" sz="700" u="none" strike="noStrike">
                          <a:effectLst/>
                        </a:rPr>
                        <a:t>reserved</a:t>
                      </a:r>
                      <a:endParaRPr lang="de-DE" sz="700" b="0" i="0" u="none" strike="noStrike">
                        <a:solidFill>
                          <a:srgbClr val="000000"/>
                        </a:solidFill>
                        <a:effectLst/>
                        <a:latin typeface="Calibri" panose="020F0502020204030204" pitchFamily="34" charset="0"/>
                      </a:endParaRPr>
                    </a:p>
                  </a:txBody>
                  <a:tcPr marL="5051" marR="5051" marT="5051" marB="0" anchor="b"/>
                </a:tc>
                <a:tc>
                  <a:txBody>
                    <a:bodyPr/>
                    <a:lstStyle/>
                    <a:p>
                      <a:pPr algn="r" fontAlgn="b"/>
                      <a:r>
                        <a:rPr lang="en-DE" sz="700" u="none" strike="noStrike">
                          <a:effectLst/>
                        </a:rPr>
                        <a:t> </a:t>
                      </a:r>
                      <a:endParaRPr lang="en-DE" sz="700" b="0" i="0" u="none" strike="noStrike">
                        <a:solidFill>
                          <a:srgbClr val="000000"/>
                        </a:solidFill>
                        <a:effectLst/>
                        <a:latin typeface="Calibri" panose="020F0502020204030204" pitchFamily="34" charset="0"/>
                      </a:endParaRPr>
                    </a:p>
                  </a:txBody>
                  <a:tcPr marL="5051" marR="5051" marT="5051" marB="0" anchor="b"/>
                </a:tc>
                <a:tc>
                  <a:txBody>
                    <a:bodyPr/>
                    <a:lstStyle/>
                    <a:p>
                      <a:pPr algn="l" fontAlgn="b"/>
                      <a:r>
                        <a:rPr lang="en-DE" sz="700" u="none" strike="noStrike" dirty="0">
                          <a:effectLst/>
                        </a:rPr>
                        <a:t> </a:t>
                      </a:r>
                      <a:endParaRPr lang="en-DE" sz="700" b="0" i="0" u="none" strike="noStrike" dirty="0">
                        <a:solidFill>
                          <a:srgbClr val="000000"/>
                        </a:solidFill>
                        <a:effectLst/>
                        <a:latin typeface="Calibri" panose="020F0502020204030204" pitchFamily="34" charset="0"/>
                      </a:endParaRPr>
                    </a:p>
                  </a:txBody>
                  <a:tcPr marL="5051" marR="5051" marT="5051" marB="0" anchor="b"/>
                </a:tc>
                <a:extLst>
                  <a:ext uri="{0D108BD9-81ED-4DB2-BD59-A6C34878D82A}">
                    <a16:rowId xmlns:a16="http://schemas.microsoft.com/office/drawing/2014/main" val="3400078286"/>
                  </a:ext>
                </a:extLst>
              </a:tr>
            </a:tbl>
          </a:graphicData>
        </a:graphic>
      </p:graphicFrame>
    </p:spTree>
    <p:extLst>
      <p:ext uri="{BB962C8B-B14F-4D97-AF65-F5344CB8AC3E}">
        <p14:creationId xmlns:p14="http://schemas.microsoft.com/office/powerpoint/2010/main" val="1984102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86" y="210869"/>
            <a:ext cx="9340571" cy="493300"/>
          </a:xfrm>
        </p:spPr>
        <p:txBody>
          <a:bodyPr/>
          <a:lstStyle/>
          <a:p>
            <a:r>
              <a:rPr lang="en-US" sz="2400" dirty="0" smtClean="0"/>
              <a:t>Proposal: DMRS port mapping table for DMRS configuration type 2</a:t>
            </a:r>
            <a:br>
              <a:rPr lang="en-US" sz="2400" dirty="0" smtClean="0"/>
            </a:br>
            <a:r>
              <a:rPr lang="en-US" sz="2400" dirty="0" smtClean="0"/>
              <a:t>(one </a:t>
            </a:r>
            <a:r>
              <a:rPr lang="en-US" sz="2400" dirty="0" err="1" smtClean="0"/>
              <a:t>codeword</a:t>
            </a:r>
            <a:r>
              <a:rPr lang="en-US" sz="2400" dirty="0" smtClean="0"/>
              <a:t> enabled)</a:t>
            </a:r>
            <a:endParaRPr lang="de-DE" sz="3200" dirty="0"/>
          </a:p>
        </p:txBody>
      </p:sp>
      <p:sp>
        <p:nvSpPr>
          <p:cNvPr id="3" name="Content Placeholder 2"/>
          <p:cNvSpPr>
            <a:spLocks noGrp="1"/>
          </p:cNvSpPr>
          <p:nvPr>
            <p:ph idx="1"/>
          </p:nvPr>
        </p:nvSpPr>
        <p:spPr>
          <a:xfrm>
            <a:off x="457200" y="1326515"/>
            <a:ext cx="8229600" cy="4525963"/>
          </a:xfrm>
        </p:spPr>
        <p:txBody>
          <a:bodyPr/>
          <a:lstStyle/>
          <a:p>
            <a:pPr marL="0" indent="0">
              <a:buNone/>
            </a:pPr>
            <a:r>
              <a:rPr lang="en-US" dirty="0" smtClean="0"/>
              <a:t> </a:t>
            </a:r>
          </a:p>
          <a:p>
            <a:pPr marL="0" indent="0">
              <a:buNone/>
            </a:pPr>
            <a:endParaRPr lang="en-US" dirty="0"/>
          </a:p>
          <a:p>
            <a:pPr marL="0" indent="0">
              <a:buNone/>
            </a:pPr>
            <a:endParaRPr lang="en-US" dirty="0" smtClean="0"/>
          </a:p>
          <a:p>
            <a:pPr marL="0" indent="0">
              <a:buNone/>
            </a:pPr>
            <a:endParaRPr lang="en-US" dirty="0"/>
          </a:p>
          <a:p>
            <a:pPr marL="0" indent="0">
              <a:buNone/>
            </a:pPr>
            <a:endParaRPr lang="de-DE" dirty="0"/>
          </a:p>
        </p:txBody>
      </p:sp>
      <p:sp>
        <p:nvSpPr>
          <p:cNvPr id="4" name="Slide Number Placeholder 3"/>
          <p:cNvSpPr>
            <a:spLocks noGrp="1"/>
          </p:cNvSpPr>
          <p:nvPr>
            <p:ph type="sldNum" sz="quarter" idx="12"/>
          </p:nvPr>
        </p:nvSpPr>
        <p:spPr/>
        <p:txBody>
          <a:bodyPr/>
          <a:lstStyle/>
          <a:p>
            <a:pPr>
              <a:defRPr/>
            </a:pPr>
            <a:fld id="{6B7E17D9-7AE7-41FE-A99A-0BCC83FE0E75}" type="slidenum">
              <a:rPr lang="en-US" altLang="en-US" smtClean="0"/>
              <a:pPr>
                <a:defRPr/>
              </a:pPr>
              <a:t>6</a:t>
            </a:fld>
            <a:endParaRPr lang="en-US" altLang="en-US"/>
          </a:p>
        </p:txBody>
      </p:sp>
      <p:graphicFrame>
        <p:nvGraphicFramePr>
          <p:cNvPr id="12" name="Table 11"/>
          <p:cNvGraphicFramePr>
            <a:graphicFrameLocks noGrp="1"/>
          </p:cNvGraphicFramePr>
          <p:nvPr>
            <p:extLst>
              <p:ext uri="{D42A27DB-BD31-4B8C-83A1-F6EECF244321}">
                <p14:modId xmlns:p14="http://schemas.microsoft.com/office/powerpoint/2010/main" val="2514250094"/>
              </p:ext>
            </p:extLst>
          </p:nvPr>
        </p:nvGraphicFramePr>
        <p:xfrm>
          <a:off x="1" y="1364606"/>
          <a:ext cx="9143998" cy="4807595"/>
        </p:xfrm>
        <a:graphic>
          <a:graphicData uri="http://schemas.openxmlformats.org/drawingml/2006/table">
            <a:tbl>
              <a:tblPr>
                <a:tableStyleId>{5C22544A-7EE6-4342-B048-85BDC9FD1C3A}</a:tableStyleId>
              </a:tblPr>
              <a:tblGrid>
                <a:gridCol w="484449">
                  <a:extLst>
                    <a:ext uri="{9D8B030D-6E8A-4147-A177-3AD203B41FA5}">
                      <a16:colId xmlns:a16="http://schemas.microsoft.com/office/drawing/2014/main" val="228321787"/>
                    </a:ext>
                  </a:extLst>
                </a:gridCol>
                <a:gridCol w="1100106">
                  <a:extLst>
                    <a:ext uri="{9D8B030D-6E8A-4147-A177-3AD203B41FA5}">
                      <a16:colId xmlns:a16="http://schemas.microsoft.com/office/drawing/2014/main" val="2562244611"/>
                    </a:ext>
                  </a:extLst>
                </a:gridCol>
                <a:gridCol w="484449">
                  <a:extLst>
                    <a:ext uri="{9D8B030D-6E8A-4147-A177-3AD203B41FA5}">
                      <a16:colId xmlns:a16="http://schemas.microsoft.com/office/drawing/2014/main" val="637878942"/>
                    </a:ext>
                  </a:extLst>
                </a:gridCol>
                <a:gridCol w="797325">
                  <a:extLst>
                    <a:ext uri="{9D8B030D-6E8A-4147-A177-3AD203B41FA5}">
                      <a16:colId xmlns:a16="http://schemas.microsoft.com/office/drawing/2014/main" val="4286245194"/>
                    </a:ext>
                  </a:extLst>
                </a:gridCol>
                <a:gridCol w="797325">
                  <a:extLst>
                    <a:ext uri="{9D8B030D-6E8A-4147-A177-3AD203B41FA5}">
                      <a16:colId xmlns:a16="http://schemas.microsoft.com/office/drawing/2014/main" val="3285864410"/>
                    </a:ext>
                  </a:extLst>
                </a:gridCol>
                <a:gridCol w="1574464">
                  <a:extLst>
                    <a:ext uri="{9D8B030D-6E8A-4147-A177-3AD203B41FA5}">
                      <a16:colId xmlns:a16="http://schemas.microsoft.com/office/drawing/2014/main" val="3830681219"/>
                    </a:ext>
                  </a:extLst>
                </a:gridCol>
                <a:gridCol w="484449">
                  <a:extLst>
                    <a:ext uri="{9D8B030D-6E8A-4147-A177-3AD203B41FA5}">
                      <a16:colId xmlns:a16="http://schemas.microsoft.com/office/drawing/2014/main" val="1491949309"/>
                    </a:ext>
                  </a:extLst>
                </a:gridCol>
                <a:gridCol w="1150570">
                  <a:extLst>
                    <a:ext uri="{9D8B030D-6E8A-4147-A177-3AD203B41FA5}">
                      <a16:colId xmlns:a16="http://schemas.microsoft.com/office/drawing/2014/main" val="2196668748"/>
                    </a:ext>
                  </a:extLst>
                </a:gridCol>
                <a:gridCol w="645934">
                  <a:extLst>
                    <a:ext uri="{9D8B030D-6E8A-4147-A177-3AD203B41FA5}">
                      <a16:colId xmlns:a16="http://schemas.microsoft.com/office/drawing/2014/main" val="1596632203"/>
                    </a:ext>
                  </a:extLst>
                </a:gridCol>
                <a:gridCol w="827602">
                  <a:extLst>
                    <a:ext uri="{9D8B030D-6E8A-4147-A177-3AD203B41FA5}">
                      <a16:colId xmlns:a16="http://schemas.microsoft.com/office/drawing/2014/main" val="3635451499"/>
                    </a:ext>
                  </a:extLst>
                </a:gridCol>
                <a:gridCol w="797325">
                  <a:extLst>
                    <a:ext uri="{9D8B030D-6E8A-4147-A177-3AD203B41FA5}">
                      <a16:colId xmlns:a16="http://schemas.microsoft.com/office/drawing/2014/main" val="990135654"/>
                    </a:ext>
                  </a:extLst>
                </a:gridCol>
              </a:tblGrid>
              <a:tr h="191748">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de-DE" sz="1000" u="none" strike="noStrike" dirty="0">
                          <a:effectLst/>
                        </a:rPr>
                        <a:t>DMRS </a:t>
                      </a:r>
                      <a:r>
                        <a:rPr lang="de-DE" sz="1000" u="none" strike="noStrike" dirty="0" smtClean="0">
                          <a:effectLst/>
                        </a:rPr>
                        <a:t>Configuration </a:t>
                      </a:r>
                      <a:r>
                        <a:rPr lang="de-DE" sz="1000" u="none" strike="noStrike" dirty="0">
                          <a:effectLst/>
                        </a:rPr>
                        <a:t>Type 2</a:t>
                      </a:r>
                      <a:endParaRPr lang="de-DE" sz="1000" b="1" i="0" u="none" strike="noStrike" dirty="0">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673821956"/>
                  </a:ext>
                </a:extLst>
              </a:tr>
              <a:tr h="153400">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r>
                        <a:rPr lang="de-DE" sz="800" u="none" strike="noStrike">
                          <a:effectLst/>
                        </a:rPr>
                        <a:t>Codeword 0 enabled</a:t>
                      </a:r>
                      <a:endParaRPr lang="de-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008326110"/>
                  </a:ext>
                </a:extLst>
              </a:tr>
              <a:tr h="153400">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r>
                        <a:rPr lang="de-DE" sz="800" u="none" strike="noStrike">
                          <a:effectLst/>
                        </a:rPr>
                        <a:t>Codeword 1 disabled</a:t>
                      </a:r>
                      <a:endParaRPr lang="de-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endParaRPr lang="en-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721661447"/>
                  </a:ext>
                </a:extLst>
              </a:tr>
              <a:tr h="153400">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endParaRPr lang="en-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23399592"/>
                  </a:ext>
                </a:extLst>
              </a:tr>
              <a:tr h="167247">
                <a:tc>
                  <a:txBody>
                    <a:bodyPr/>
                    <a:lstStyle/>
                    <a:p>
                      <a:pPr algn="r" fontAlgn="b"/>
                      <a:r>
                        <a:rPr lang="de-DE" sz="900" u="none" strike="noStrike">
                          <a:effectLst/>
                        </a:rPr>
                        <a:t>Index</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Number of layers/UE</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Ports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Nr. of symbols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MU/SU-MIMO</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Index</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Number of layers/UE</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Ports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Nr. of symbols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MU/SU-MIMO</a:t>
                      </a:r>
                      <a:endParaRPr lang="de-DE" sz="900" b="1"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999476883"/>
                  </a:ext>
                </a:extLst>
              </a:tr>
              <a:tr h="153400">
                <a:tc>
                  <a:txBody>
                    <a:bodyPr/>
                    <a:lstStyle/>
                    <a:p>
                      <a:pPr algn="r" fontAlgn="b"/>
                      <a:r>
                        <a:rPr lang="en-DE" sz="800" u="none" strike="noStrike">
                          <a:effectLst/>
                        </a:rPr>
                        <a:t>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041837547"/>
                  </a:ext>
                </a:extLst>
              </a:tr>
              <a:tr h="153400">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p3-p4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08067540"/>
                  </a:ext>
                </a:extLst>
              </a:tr>
              <a:tr h="153400">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p3-p4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558979066"/>
                  </a:ext>
                </a:extLst>
              </a:tr>
              <a:tr h="153400">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144883771"/>
                  </a:ext>
                </a:extLst>
              </a:tr>
              <a:tr h="153400">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24898317"/>
                  </a:ext>
                </a:extLst>
              </a:tr>
              <a:tr h="153400">
                <a:tc>
                  <a:txBody>
                    <a:bodyPr/>
                    <a:lstStyle/>
                    <a:p>
                      <a:pPr algn="r" fontAlgn="b"/>
                      <a:r>
                        <a:rPr lang="en-DE" sz="800" u="none" strike="noStrike">
                          <a:effectLst/>
                        </a:rPr>
                        <a:t>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p6-p7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227357280"/>
                  </a:ext>
                </a:extLst>
              </a:tr>
              <a:tr h="153400">
                <a:tc>
                  <a:txBody>
                    <a:bodyPr/>
                    <a:lstStyle/>
                    <a:p>
                      <a:pPr algn="r" fontAlgn="b"/>
                      <a:r>
                        <a:rPr lang="en-DE" sz="800" u="none" strike="noStrike">
                          <a:effectLst/>
                        </a:rPr>
                        <a:t>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p6-p7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400736461"/>
                  </a:ext>
                </a:extLst>
              </a:tr>
              <a:tr h="153400">
                <a:tc>
                  <a:txBody>
                    <a:bodyPr/>
                    <a:lstStyle/>
                    <a:p>
                      <a:pPr algn="r" fontAlgn="b"/>
                      <a:r>
                        <a:rPr lang="en-DE" sz="800" u="none" strike="noStrike">
                          <a:effectLst/>
                        </a:rPr>
                        <a:t>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p3-p4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p7-p8</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126853028"/>
                  </a:ext>
                </a:extLst>
              </a:tr>
              <a:tr h="153400">
                <a:tc>
                  <a:txBody>
                    <a:bodyPr/>
                    <a:lstStyle/>
                    <a:p>
                      <a:pPr algn="r" fontAlgn="b"/>
                      <a:r>
                        <a:rPr lang="en-DE" sz="800" u="none" strike="noStrike">
                          <a:effectLst/>
                        </a:rPr>
                        <a:t>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p7-p8</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71973901"/>
                  </a:ext>
                </a:extLst>
              </a:tr>
              <a:tr h="153400">
                <a:tc>
                  <a:txBody>
                    <a:bodyPr/>
                    <a:lstStyle/>
                    <a:p>
                      <a:pPr algn="r" fontAlgn="b"/>
                      <a:r>
                        <a:rPr lang="en-DE" sz="800" u="none" strike="noStrike">
                          <a:effectLst/>
                        </a:rPr>
                        <a:t>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p9-p10</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083934258"/>
                  </a:ext>
                </a:extLst>
              </a:tr>
              <a:tr h="153400">
                <a:tc>
                  <a:txBody>
                    <a:bodyPr/>
                    <a:lstStyle/>
                    <a:p>
                      <a:pPr algn="r" fontAlgn="b"/>
                      <a:r>
                        <a:rPr lang="en-DE" sz="800" u="none" strike="noStrike">
                          <a:effectLst/>
                        </a:rPr>
                        <a:t>10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p9-p10</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654348621"/>
                  </a:ext>
                </a:extLst>
              </a:tr>
              <a:tr h="153400">
                <a:tc>
                  <a:txBody>
                    <a:bodyPr/>
                    <a:lstStyle/>
                    <a:p>
                      <a:pPr algn="r" fontAlgn="b"/>
                      <a:r>
                        <a:rPr lang="en-DE" sz="800" u="none" strike="noStrike">
                          <a:effectLst/>
                        </a:rPr>
                        <a:t>11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p4-p6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p10-p11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276257130"/>
                  </a:ext>
                </a:extLst>
              </a:tr>
              <a:tr h="153400">
                <a:tc>
                  <a:txBody>
                    <a:bodyPr/>
                    <a:lstStyle/>
                    <a:p>
                      <a:pPr algn="r" fontAlgn="b"/>
                      <a:r>
                        <a:rPr lang="en-DE" sz="800" u="none" strike="noStrike">
                          <a:effectLst/>
                        </a:rPr>
                        <a:t>12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p4-p6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p10-p11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586825070"/>
                  </a:ext>
                </a:extLst>
              </a:tr>
              <a:tr h="153400">
                <a:tc>
                  <a:txBody>
                    <a:bodyPr/>
                    <a:lstStyle/>
                    <a:p>
                      <a:pPr algn="r" fontAlgn="b"/>
                      <a:r>
                        <a:rPr lang="en-DE" sz="800" u="none" strike="noStrike">
                          <a:effectLst/>
                        </a:rPr>
                        <a:t>13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p11-p12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04459177"/>
                  </a:ext>
                </a:extLst>
              </a:tr>
              <a:tr h="153400">
                <a:tc>
                  <a:txBody>
                    <a:bodyPr/>
                    <a:lstStyle/>
                    <a:p>
                      <a:pPr algn="r" fontAlgn="b"/>
                      <a:r>
                        <a:rPr lang="en-DE" sz="800" u="none" strike="noStrike">
                          <a:effectLst/>
                        </a:rPr>
                        <a:t>14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p11-p12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668967036"/>
                  </a:ext>
                </a:extLst>
              </a:tr>
              <a:tr h="153400">
                <a:tc>
                  <a:txBody>
                    <a:bodyPr/>
                    <a:lstStyle/>
                    <a:p>
                      <a:pPr algn="r" fontAlgn="b"/>
                      <a:r>
                        <a:rPr lang="en-DE" sz="800" u="none" strike="noStrike">
                          <a:effectLst/>
                        </a:rPr>
                        <a:t>15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114195430"/>
                  </a:ext>
                </a:extLst>
              </a:tr>
              <a:tr h="153400">
                <a:tc>
                  <a:txBody>
                    <a:bodyPr/>
                    <a:lstStyle/>
                    <a:p>
                      <a:pPr algn="r" fontAlgn="b"/>
                      <a:r>
                        <a:rPr lang="en-DE" sz="800" u="none" strike="noStrike">
                          <a:effectLst/>
                        </a:rPr>
                        <a:t>16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dirty="0">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p1-p3</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010605423"/>
                  </a:ext>
                </a:extLst>
              </a:tr>
              <a:tr h="153400">
                <a:tc>
                  <a:txBody>
                    <a:bodyPr/>
                    <a:lstStyle/>
                    <a:p>
                      <a:pPr algn="r" fontAlgn="b"/>
                      <a:r>
                        <a:rPr lang="en-DE" sz="800" u="none" strike="noStrike">
                          <a:effectLst/>
                        </a:rPr>
                        <a:t>17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165369288"/>
                  </a:ext>
                </a:extLst>
              </a:tr>
              <a:tr h="153400">
                <a:tc>
                  <a:txBody>
                    <a:bodyPr/>
                    <a:lstStyle/>
                    <a:p>
                      <a:pPr algn="r" fontAlgn="b"/>
                      <a:r>
                        <a:rPr lang="en-DE" sz="800" u="none" strike="noStrike">
                          <a:effectLst/>
                        </a:rPr>
                        <a:t>18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648619354"/>
                  </a:ext>
                </a:extLst>
              </a:tr>
              <a:tr h="153400">
                <a:tc>
                  <a:txBody>
                    <a:bodyPr/>
                    <a:lstStyle/>
                    <a:p>
                      <a:pPr algn="r" fontAlgn="b"/>
                      <a:r>
                        <a:rPr lang="en-DE" sz="800" u="none" strike="noStrike">
                          <a:effectLst/>
                        </a:rPr>
                        <a:t>19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p9-p11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690502075"/>
                  </a:ext>
                </a:extLst>
              </a:tr>
              <a:tr h="153400">
                <a:tc>
                  <a:txBody>
                    <a:bodyPr/>
                    <a:lstStyle/>
                    <a:p>
                      <a:pPr algn="r" fontAlgn="b"/>
                      <a:r>
                        <a:rPr lang="en-DE" sz="800" u="none" strike="noStrike">
                          <a:effectLst/>
                        </a:rPr>
                        <a:t>20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p9-p11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453146451"/>
                  </a:ext>
                </a:extLst>
              </a:tr>
              <a:tr h="153400">
                <a:tc>
                  <a:txBody>
                    <a:bodyPr/>
                    <a:lstStyle/>
                    <a:p>
                      <a:pPr algn="r" fontAlgn="b"/>
                      <a:r>
                        <a:rPr lang="en-DE" sz="800" u="none" strike="noStrike">
                          <a:effectLst/>
                        </a:rPr>
                        <a:t>21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p8</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p10-p12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367551089"/>
                  </a:ext>
                </a:extLst>
              </a:tr>
              <a:tr h="153400">
                <a:tc>
                  <a:txBody>
                    <a:bodyPr/>
                    <a:lstStyle/>
                    <a:p>
                      <a:pPr algn="r" fontAlgn="b"/>
                      <a:r>
                        <a:rPr lang="en-DE" sz="800" u="none" strike="noStrike">
                          <a:effectLst/>
                        </a:rPr>
                        <a:t>22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p10-p12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MU-MIMO</a:t>
                      </a:r>
                      <a:endParaRPr lang="de-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778305253"/>
                  </a:ext>
                </a:extLst>
              </a:tr>
              <a:tr h="153400">
                <a:tc>
                  <a:txBody>
                    <a:bodyPr/>
                    <a:lstStyle/>
                    <a:p>
                      <a:pPr algn="r" fontAlgn="b"/>
                      <a:r>
                        <a:rPr lang="en-DE" sz="800" u="none" strike="noStrike">
                          <a:effectLst/>
                        </a:rPr>
                        <a:t>23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p10</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p1-p4</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124731994"/>
                  </a:ext>
                </a:extLst>
              </a:tr>
              <a:tr h="153400">
                <a:tc>
                  <a:txBody>
                    <a:bodyPr/>
                    <a:lstStyle/>
                    <a:p>
                      <a:pPr algn="r" fontAlgn="b"/>
                      <a:r>
                        <a:rPr lang="en-DE" sz="800" u="none" strike="noStrike">
                          <a:effectLst/>
                        </a:rPr>
                        <a:t>24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p11</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p5-p8</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908580702"/>
                  </a:ext>
                </a:extLst>
              </a:tr>
              <a:tr h="153400">
                <a:tc>
                  <a:txBody>
                    <a:bodyPr/>
                    <a:lstStyle/>
                    <a:p>
                      <a:pPr algn="r" fontAlgn="b"/>
                      <a:r>
                        <a:rPr lang="en-DE" sz="800" u="none" strike="noStrike">
                          <a:effectLst/>
                        </a:rPr>
                        <a:t>25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p9-p12</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dirty="0">
                          <a:effectLst/>
                        </a:rPr>
                        <a:t> </a:t>
                      </a:r>
                      <a:endParaRPr lang="en-DE" sz="800" b="0" i="0" u="none" strike="noStrike" dirty="0">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051073"/>
                  </a:ext>
                </a:extLst>
              </a:tr>
            </a:tbl>
          </a:graphicData>
        </a:graphic>
      </p:graphicFrame>
    </p:spTree>
    <p:extLst>
      <p:ext uri="{BB962C8B-B14F-4D97-AF65-F5344CB8AC3E}">
        <p14:creationId xmlns:p14="http://schemas.microsoft.com/office/powerpoint/2010/main" val="4196397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86" y="210869"/>
            <a:ext cx="9340571" cy="493300"/>
          </a:xfrm>
        </p:spPr>
        <p:txBody>
          <a:bodyPr/>
          <a:lstStyle/>
          <a:p>
            <a:r>
              <a:rPr lang="en-US" sz="2400" dirty="0" smtClean="0"/>
              <a:t>Proposal: DMRS port mapping table for DMRS configuration type 2</a:t>
            </a:r>
            <a:br>
              <a:rPr lang="en-US" sz="2400" dirty="0" smtClean="0"/>
            </a:br>
            <a:r>
              <a:rPr lang="en-US" sz="2400" dirty="0" smtClean="0"/>
              <a:t>(two </a:t>
            </a:r>
            <a:r>
              <a:rPr lang="en-US" sz="2400" dirty="0" err="1" smtClean="0"/>
              <a:t>codewords</a:t>
            </a:r>
            <a:r>
              <a:rPr lang="en-US" sz="2400" dirty="0" smtClean="0"/>
              <a:t> </a:t>
            </a:r>
            <a:r>
              <a:rPr lang="en-US" sz="2400" dirty="0"/>
              <a:t>enabled)</a:t>
            </a:r>
            <a:endParaRPr lang="de-DE" sz="2400" dirty="0"/>
          </a:p>
        </p:txBody>
      </p:sp>
      <p:sp>
        <p:nvSpPr>
          <p:cNvPr id="3" name="Content Placeholder 2"/>
          <p:cNvSpPr>
            <a:spLocks noGrp="1"/>
          </p:cNvSpPr>
          <p:nvPr>
            <p:ph idx="1"/>
          </p:nvPr>
        </p:nvSpPr>
        <p:spPr>
          <a:xfrm>
            <a:off x="457200" y="1326515"/>
            <a:ext cx="8229600" cy="4525963"/>
          </a:xfrm>
        </p:spPr>
        <p:txBody>
          <a:bodyPr/>
          <a:lstStyle/>
          <a:p>
            <a:pPr marL="0" indent="0">
              <a:buNone/>
            </a:pPr>
            <a:r>
              <a:rPr lang="en-US" dirty="0" smtClean="0"/>
              <a:t> </a:t>
            </a:r>
          </a:p>
          <a:p>
            <a:pPr marL="0" indent="0">
              <a:buNone/>
            </a:pPr>
            <a:endParaRPr lang="en-US" dirty="0"/>
          </a:p>
          <a:p>
            <a:pPr marL="0" indent="0">
              <a:buNone/>
            </a:pPr>
            <a:endParaRPr lang="en-US" dirty="0" smtClean="0"/>
          </a:p>
          <a:p>
            <a:pPr marL="0" indent="0">
              <a:buNone/>
            </a:pPr>
            <a:endParaRPr lang="en-US" dirty="0"/>
          </a:p>
          <a:p>
            <a:pPr marL="0" indent="0">
              <a:buNone/>
            </a:pPr>
            <a:endParaRPr lang="de-DE" dirty="0"/>
          </a:p>
        </p:txBody>
      </p:sp>
      <p:sp>
        <p:nvSpPr>
          <p:cNvPr id="4" name="Slide Number Placeholder 3"/>
          <p:cNvSpPr>
            <a:spLocks noGrp="1"/>
          </p:cNvSpPr>
          <p:nvPr>
            <p:ph type="sldNum" sz="quarter" idx="12"/>
          </p:nvPr>
        </p:nvSpPr>
        <p:spPr/>
        <p:txBody>
          <a:bodyPr/>
          <a:lstStyle/>
          <a:p>
            <a:pPr>
              <a:defRPr/>
            </a:pPr>
            <a:fld id="{6B7E17D9-7AE7-41FE-A99A-0BCC83FE0E75}" type="slidenum">
              <a:rPr lang="en-US" altLang="en-US" smtClean="0"/>
              <a:pPr>
                <a:defRPr/>
              </a:pPr>
              <a:t>7</a:t>
            </a:fld>
            <a:endParaRPr lang="en-US" altLang="en-US"/>
          </a:p>
        </p:txBody>
      </p:sp>
      <p:graphicFrame>
        <p:nvGraphicFramePr>
          <p:cNvPr id="5" name="Table 4"/>
          <p:cNvGraphicFramePr>
            <a:graphicFrameLocks noGrp="1"/>
          </p:cNvGraphicFramePr>
          <p:nvPr>
            <p:extLst>
              <p:ext uri="{D42A27DB-BD31-4B8C-83A1-F6EECF244321}">
                <p14:modId xmlns:p14="http://schemas.microsoft.com/office/powerpoint/2010/main" val="2395794575"/>
              </p:ext>
            </p:extLst>
          </p:nvPr>
        </p:nvGraphicFramePr>
        <p:xfrm>
          <a:off x="2" y="1314450"/>
          <a:ext cx="9143998" cy="4857738"/>
        </p:xfrm>
        <a:graphic>
          <a:graphicData uri="http://schemas.openxmlformats.org/drawingml/2006/table">
            <a:tbl>
              <a:tblPr>
                <a:tableStyleId>{5C22544A-7EE6-4342-B048-85BDC9FD1C3A}</a:tableStyleId>
              </a:tblPr>
              <a:tblGrid>
                <a:gridCol w="484450">
                  <a:extLst>
                    <a:ext uri="{9D8B030D-6E8A-4147-A177-3AD203B41FA5}">
                      <a16:colId xmlns:a16="http://schemas.microsoft.com/office/drawing/2014/main" val="347376532"/>
                    </a:ext>
                  </a:extLst>
                </a:gridCol>
                <a:gridCol w="1100106">
                  <a:extLst>
                    <a:ext uri="{9D8B030D-6E8A-4147-A177-3AD203B41FA5}">
                      <a16:colId xmlns:a16="http://schemas.microsoft.com/office/drawing/2014/main" val="380088859"/>
                    </a:ext>
                  </a:extLst>
                </a:gridCol>
                <a:gridCol w="484450">
                  <a:extLst>
                    <a:ext uri="{9D8B030D-6E8A-4147-A177-3AD203B41FA5}">
                      <a16:colId xmlns:a16="http://schemas.microsoft.com/office/drawing/2014/main" val="3367565909"/>
                    </a:ext>
                  </a:extLst>
                </a:gridCol>
                <a:gridCol w="797324">
                  <a:extLst>
                    <a:ext uri="{9D8B030D-6E8A-4147-A177-3AD203B41FA5}">
                      <a16:colId xmlns:a16="http://schemas.microsoft.com/office/drawing/2014/main" val="4133599113"/>
                    </a:ext>
                  </a:extLst>
                </a:gridCol>
                <a:gridCol w="797324">
                  <a:extLst>
                    <a:ext uri="{9D8B030D-6E8A-4147-A177-3AD203B41FA5}">
                      <a16:colId xmlns:a16="http://schemas.microsoft.com/office/drawing/2014/main" val="3830992179"/>
                    </a:ext>
                  </a:extLst>
                </a:gridCol>
                <a:gridCol w="1574464">
                  <a:extLst>
                    <a:ext uri="{9D8B030D-6E8A-4147-A177-3AD203B41FA5}">
                      <a16:colId xmlns:a16="http://schemas.microsoft.com/office/drawing/2014/main" val="351504854"/>
                    </a:ext>
                  </a:extLst>
                </a:gridCol>
                <a:gridCol w="484450">
                  <a:extLst>
                    <a:ext uri="{9D8B030D-6E8A-4147-A177-3AD203B41FA5}">
                      <a16:colId xmlns:a16="http://schemas.microsoft.com/office/drawing/2014/main" val="3450619291"/>
                    </a:ext>
                  </a:extLst>
                </a:gridCol>
                <a:gridCol w="1150570">
                  <a:extLst>
                    <a:ext uri="{9D8B030D-6E8A-4147-A177-3AD203B41FA5}">
                      <a16:colId xmlns:a16="http://schemas.microsoft.com/office/drawing/2014/main" val="4276942577"/>
                    </a:ext>
                  </a:extLst>
                </a:gridCol>
                <a:gridCol w="645934">
                  <a:extLst>
                    <a:ext uri="{9D8B030D-6E8A-4147-A177-3AD203B41FA5}">
                      <a16:colId xmlns:a16="http://schemas.microsoft.com/office/drawing/2014/main" val="1416188768"/>
                    </a:ext>
                  </a:extLst>
                </a:gridCol>
                <a:gridCol w="827602">
                  <a:extLst>
                    <a:ext uri="{9D8B030D-6E8A-4147-A177-3AD203B41FA5}">
                      <a16:colId xmlns:a16="http://schemas.microsoft.com/office/drawing/2014/main" val="3426507305"/>
                    </a:ext>
                  </a:extLst>
                </a:gridCol>
                <a:gridCol w="797324">
                  <a:extLst>
                    <a:ext uri="{9D8B030D-6E8A-4147-A177-3AD203B41FA5}">
                      <a16:colId xmlns:a16="http://schemas.microsoft.com/office/drawing/2014/main" val="3714841025"/>
                    </a:ext>
                  </a:extLst>
                </a:gridCol>
              </a:tblGrid>
              <a:tr h="187760">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de-DE" sz="1000" u="none" strike="noStrike" dirty="0">
                          <a:effectLst/>
                        </a:rPr>
                        <a:t>DMRS </a:t>
                      </a:r>
                      <a:r>
                        <a:rPr lang="de-DE" sz="1000" u="none" strike="noStrike" dirty="0" smtClean="0">
                          <a:effectLst/>
                        </a:rPr>
                        <a:t>Configuration </a:t>
                      </a:r>
                      <a:r>
                        <a:rPr lang="de-DE" sz="1000" u="none" strike="noStrike" dirty="0">
                          <a:effectLst/>
                        </a:rPr>
                        <a:t>Type 2</a:t>
                      </a:r>
                      <a:endParaRPr lang="de-DE" sz="1000" b="1" i="0" u="none" strike="noStrike" dirty="0">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601833914"/>
                  </a:ext>
                </a:extLst>
              </a:tr>
              <a:tr h="150207">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r>
                        <a:rPr lang="de-DE" sz="800" u="none" strike="noStrike">
                          <a:effectLst/>
                        </a:rPr>
                        <a:t>Codeword 0 enabled</a:t>
                      </a:r>
                      <a:endParaRPr lang="de-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16617418"/>
                  </a:ext>
                </a:extLst>
              </a:tr>
              <a:tr h="150207">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r>
                        <a:rPr lang="de-DE" sz="800" u="none" strike="noStrike">
                          <a:effectLst/>
                        </a:rPr>
                        <a:t>Codeword 1 enabled</a:t>
                      </a:r>
                      <a:endParaRPr lang="de-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endParaRPr lang="en-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592457388"/>
                  </a:ext>
                </a:extLst>
              </a:tr>
              <a:tr h="150207">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ctr" fontAlgn="b"/>
                      <a:endParaRPr lang="en-DE" sz="8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088629947"/>
                  </a:ext>
                </a:extLst>
              </a:tr>
              <a:tr h="163768">
                <a:tc>
                  <a:txBody>
                    <a:bodyPr/>
                    <a:lstStyle/>
                    <a:p>
                      <a:pPr algn="r" fontAlgn="b"/>
                      <a:r>
                        <a:rPr lang="de-DE" sz="900" u="none" strike="noStrike">
                          <a:effectLst/>
                        </a:rPr>
                        <a:t>Index</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Number of layers/UE</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Ports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Nr. of symbols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MU/SU-MIMO</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Index</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Number of layers/UE</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Ports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Nr. of symbols</a:t>
                      </a:r>
                      <a:endParaRPr lang="de-DE" sz="900" b="1"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900" u="none" strike="noStrike">
                          <a:effectLst/>
                        </a:rPr>
                        <a:t>MU/SU-MIMO</a:t>
                      </a:r>
                      <a:endParaRPr lang="de-DE" sz="900" b="1"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584017593"/>
                  </a:ext>
                </a:extLst>
              </a:tr>
              <a:tr h="150207">
                <a:tc>
                  <a:txBody>
                    <a:bodyPr/>
                    <a:lstStyle/>
                    <a:p>
                      <a:pPr algn="r" fontAlgn="b"/>
                      <a:r>
                        <a:rPr lang="en-DE" sz="800" u="none" strike="noStrike">
                          <a:effectLst/>
                        </a:rPr>
                        <a:t>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p1-p5</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740502187"/>
                  </a:ext>
                </a:extLst>
              </a:tr>
              <a:tr h="150207">
                <a:tc>
                  <a:txBody>
                    <a:bodyPr/>
                    <a:lstStyle/>
                    <a:p>
                      <a:pPr algn="r" fontAlgn="b"/>
                      <a:r>
                        <a:rPr lang="en-DE" sz="800" u="none" strike="noStrike">
                          <a:effectLst/>
                        </a:rPr>
                        <a:t>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1-symbol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112248189"/>
                  </a:ext>
                </a:extLst>
              </a:tr>
              <a:tr h="150207">
                <a:tc>
                  <a:txBody>
                    <a:bodyPr/>
                    <a:lstStyle/>
                    <a:p>
                      <a:pPr algn="r" fontAlgn="b"/>
                      <a:r>
                        <a:rPr lang="en-DE" sz="800" u="none" strike="noStrike">
                          <a:effectLst/>
                        </a:rPr>
                        <a:t>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p1-p5</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29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501005963"/>
                  </a:ext>
                </a:extLst>
              </a:tr>
              <a:tr h="150207">
                <a:tc>
                  <a:txBody>
                    <a:bodyPr/>
                    <a:lstStyle/>
                    <a:p>
                      <a:pPr algn="r" fontAlgn="b"/>
                      <a:r>
                        <a:rPr lang="en-DE" sz="800" u="none" strike="noStrike">
                          <a:effectLst/>
                        </a:rPr>
                        <a:t>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p1-p6</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055159005"/>
                  </a:ext>
                </a:extLst>
              </a:tr>
              <a:tr h="150207">
                <a:tc>
                  <a:txBody>
                    <a:bodyPr/>
                    <a:lstStyle/>
                    <a:p>
                      <a:pPr algn="r" fontAlgn="b"/>
                      <a:r>
                        <a:rPr lang="en-DE" sz="800" u="none" strike="noStrike">
                          <a:effectLst/>
                        </a:rPr>
                        <a:t>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p1-p7</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593814573"/>
                  </a:ext>
                </a:extLst>
              </a:tr>
              <a:tr h="150207">
                <a:tc>
                  <a:txBody>
                    <a:bodyPr/>
                    <a:lstStyle/>
                    <a:p>
                      <a:pPr algn="r" fontAlgn="b"/>
                      <a:r>
                        <a:rPr lang="en-DE" sz="800" u="none" strike="noStrike">
                          <a:effectLst/>
                        </a:rPr>
                        <a:t>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p1-p8</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2-symbol</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271330047"/>
                  </a:ext>
                </a:extLst>
              </a:tr>
              <a:tr h="150207">
                <a:tc>
                  <a:txBody>
                    <a:bodyPr/>
                    <a:lstStyle/>
                    <a:p>
                      <a:pPr algn="r" fontAlgn="b"/>
                      <a:r>
                        <a:rPr lang="en-DE" sz="800" u="none" strike="noStrike">
                          <a:effectLst/>
                        </a:rPr>
                        <a:t>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299415618"/>
                  </a:ext>
                </a:extLst>
              </a:tr>
              <a:tr h="150207">
                <a:tc>
                  <a:txBody>
                    <a:bodyPr/>
                    <a:lstStyle/>
                    <a:p>
                      <a:pPr algn="r" fontAlgn="b"/>
                      <a:r>
                        <a:rPr lang="en-DE" sz="800" u="none" strike="noStrike">
                          <a:effectLst/>
                        </a:rPr>
                        <a:t>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868629420"/>
                  </a:ext>
                </a:extLst>
              </a:tr>
              <a:tr h="150207">
                <a:tc>
                  <a:txBody>
                    <a:bodyPr/>
                    <a:lstStyle/>
                    <a:p>
                      <a:pPr algn="r" fontAlgn="b"/>
                      <a:r>
                        <a:rPr lang="en-DE" sz="800" u="none" strike="noStrike">
                          <a:effectLst/>
                        </a:rPr>
                        <a:t>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503994584"/>
                  </a:ext>
                </a:extLst>
              </a:tr>
              <a:tr h="150207">
                <a:tc>
                  <a:txBody>
                    <a:bodyPr/>
                    <a:lstStyle/>
                    <a:p>
                      <a:pPr algn="r" fontAlgn="b"/>
                      <a:r>
                        <a:rPr lang="en-DE" sz="800" u="none" strike="noStrike">
                          <a:effectLst/>
                        </a:rPr>
                        <a:t>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417247133"/>
                  </a:ext>
                </a:extLst>
              </a:tr>
              <a:tr h="150207">
                <a:tc>
                  <a:txBody>
                    <a:bodyPr/>
                    <a:lstStyle/>
                    <a:p>
                      <a:pPr algn="r" fontAlgn="b"/>
                      <a:r>
                        <a:rPr lang="en-DE" sz="800" u="none" strike="noStrike">
                          <a:effectLst/>
                        </a:rPr>
                        <a:t>10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252026165"/>
                  </a:ext>
                </a:extLst>
              </a:tr>
              <a:tr h="150207">
                <a:tc>
                  <a:txBody>
                    <a:bodyPr/>
                    <a:lstStyle/>
                    <a:p>
                      <a:pPr algn="r" fontAlgn="b"/>
                      <a:r>
                        <a:rPr lang="en-DE" sz="800" u="none" strike="noStrike">
                          <a:effectLst/>
                        </a:rPr>
                        <a:t>11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661026754"/>
                  </a:ext>
                </a:extLst>
              </a:tr>
              <a:tr h="150207">
                <a:tc>
                  <a:txBody>
                    <a:bodyPr/>
                    <a:lstStyle/>
                    <a:p>
                      <a:pPr algn="r" fontAlgn="b"/>
                      <a:r>
                        <a:rPr lang="en-DE" sz="800" u="none" strike="noStrike">
                          <a:effectLst/>
                        </a:rPr>
                        <a:t>12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39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058952866"/>
                  </a:ext>
                </a:extLst>
              </a:tr>
              <a:tr h="150207">
                <a:tc>
                  <a:txBody>
                    <a:bodyPr/>
                    <a:lstStyle/>
                    <a:p>
                      <a:pPr algn="r" fontAlgn="b"/>
                      <a:r>
                        <a:rPr lang="en-DE" sz="800" u="none" strike="noStrike">
                          <a:effectLst/>
                        </a:rPr>
                        <a:t>13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701641156"/>
                  </a:ext>
                </a:extLst>
              </a:tr>
              <a:tr h="150207">
                <a:tc>
                  <a:txBody>
                    <a:bodyPr/>
                    <a:lstStyle/>
                    <a:p>
                      <a:pPr algn="r" fontAlgn="b"/>
                      <a:r>
                        <a:rPr lang="en-DE" sz="800" u="none" strike="noStrike">
                          <a:effectLst/>
                        </a:rPr>
                        <a:t>14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4093938124"/>
                  </a:ext>
                </a:extLst>
              </a:tr>
              <a:tr h="150207">
                <a:tc>
                  <a:txBody>
                    <a:bodyPr/>
                    <a:lstStyle/>
                    <a:p>
                      <a:pPr algn="r" fontAlgn="b"/>
                      <a:r>
                        <a:rPr lang="en-DE" sz="800" u="none" strike="noStrike">
                          <a:effectLst/>
                        </a:rPr>
                        <a:t>15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781120533"/>
                  </a:ext>
                </a:extLst>
              </a:tr>
              <a:tr h="150207">
                <a:tc>
                  <a:txBody>
                    <a:bodyPr/>
                    <a:lstStyle/>
                    <a:p>
                      <a:pPr algn="r" fontAlgn="b"/>
                      <a:r>
                        <a:rPr lang="en-DE" sz="800" u="none" strike="noStrike">
                          <a:effectLst/>
                        </a:rPr>
                        <a:t>16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913793195"/>
                  </a:ext>
                </a:extLst>
              </a:tr>
              <a:tr h="150207">
                <a:tc>
                  <a:txBody>
                    <a:bodyPr/>
                    <a:lstStyle/>
                    <a:p>
                      <a:pPr algn="r" fontAlgn="b"/>
                      <a:r>
                        <a:rPr lang="en-DE" sz="800" u="none" strike="noStrike">
                          <a:effectLst/>
                        </a:rPr>
                        <a:t>17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660772052"/>
                  </a:ext>
                </a:extLst>
              </a:tr>
              <a:tr h="150207">
                <a:tc>
                  <a:txBody>
                    <a:bodyPr/>
                    <a:lstStyle/>
                    <a:p>
                      <a:pPr algn="r" fontAlgn="b"/>
                      <a:r>
                        <a:rPr lang="en-DE" sz="800" u="none" strike="noStrike">
                          <a:effectLst/>
                        </a:rPr>
                        <a:t>18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542583734"/>
                  </a:ext>
                </a:extLst>
              </a:tr>
              <a:tr h="150207">
                <a:tc>
                  <a:txBody>
                    <a:bodyPr/>
                    <a:lstStyle/>
                    <a:p>
                      <a:pPr algn="r" fontAlgn="b"/>
                      <a:r>
                        <a:rPr lang="en-DE" sz="800" u="none" strike="noStrike">
                          <a:effectLst/>
                        </a:rPr>
                        <a:t>19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930012039"/>
                  </a:ext>
                </a:extLst>
              </a:tr>
              <a:tr h="150207">
                <a:tc>
                  <a:txBody>
                    <a:bodyPr/>
                    <a:lstStyle/>
                    <a:p>
                      <a:pPr algn="r" fontAlgn="b"/>
                      <a:r>
                        <a:rPr lang="en-DE" sz="800" u="none" strike="noStrike" dirty="0">
                          <a:effectLst/>
                        </a:rPr>
                        <a:t>20</a:t>
                      </a:r>
                      <a:endParaRPr lang="en-DE" sz="800" b="0" i="0" u="none" strike="noStrike" dirty="0">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47</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964420963"/>
                  </a:ext>
                </a:extLst>
              </a:tr>
              <a:tr h="150207">
                <a:tc>
                  <a:txBody>
                    <a:bodyPr/>
                    <a:lstStyle/>
                    <a:p>
                      <a:pPr algn="r" fontAlgn="b"/>
                      <a:r>
                        <a:rPr lang="en-DE" sz="800" u="none" strike="noStrike">
                          <a:effectLst/>
                        </a:rPr>
                        <a:t>21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48</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872970155"/>
                  </a:ext>
                </a:extLst>
              </a:tr>
              <a:tr h="150207">
                <a:tc>
                  <a:txBody>
                    <a:bodyPr/>
                    <a:lstStyle/>
                    <a:p>
                      <a:pPr algn="r" fontAlgn="b"/>
                      <a:r>
                        <a:rPr lang="en-DE" sz="800" u="none" strike="noStrike">
                          <a:effectLst/>
                        </a:rPr>
                        <a:t>22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49</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156052110"/>
                  </a:ext>
                </a:extLst>
              </a:tr>
              <a:tr h="150207">
                <a:tc>
                  <a:txBody>
                    <a:bodyPr/>
                    <a:lstStyle/>
                    <a:p>
                      <a:pPr algn="r" fontAlgn="b"/>
                      <a:r>
                        <a:rPr lang="en-DE" sz="800" u="none" strike="noStrike">
                          <a:effectLst/>
                        </a:rPr>
                        <a:t>23</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50</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2449485761"/>
                  </a:ext>
                </a:extLst>
              </a:tr>
              <a:tr h="150207">
                <a:tc>
                  <a:txBody>
                    <a:bodyPr/>
                    <a:lstStyle/>
                    <a:p>
                      <a:pPr algn="r" fontAlgn="b"/>
                      <a:r>
                        <a:rPr lang="en-DE" sz="800" u="none" strike="noStrike">
                          <a:effectLst/>
                        </a:rPr>
                        <a:t>24</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51</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745094903"/>
                  </a:ext>
                </a:extLst>
              </a:tr>
              <a:tr h="150207">
                <a:tc>
                  <a:txBody>
                    <a:bodyPr/>
                    <a:lstStyle/>
                    <a:p>
                      <a:pPr algn="r" fontAlgn="b"/>
                      <a:r>
                        <a:rPr lang="en-DE" sz="800" u="none" strike="noStrike">
                          <a:effectLst/>
                        </a:rPr>
                        <a:t>25</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52</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1058553830"/>
                  </a:ext>
                </a:extLst>
              </a:tr>
              <a:tr h="150207">
                <a:tc>
                  <a:txBody>
                    <a:bodyPr/>
                    <a:lstStyle/>
                    <a:p>
                      <a:pPr algn="r" fontAlgn="b"/>
                      <a:r>
                        <a:rPr lang="en-DE" sz="800" u="none" strike="noStrike">
                          <a:effectLst/>
                        </a:rPr>
                        <a:t>26</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de-DE" sz="800" u="none" strike="noStrike">
                          <a:effectLst/>
                        </a:rPr>
                        <a:t>reserved</a:t>
                      </a:r>
                      <a:endParaRPr lang="de-DE" sz="800" b="0" i="0" u="none" strike="noStrike">
                        <a:solidFill>
                          <a:srgbClr val="000000"/>
                        </a:solidFill>
                        <a:effectLst/>
                        <a:latin typeface="Calibri" panose="020F0502020204030204" pitchFamily="34" charset="0"/>
                      </a:endParaRPr>
                    </a:p>
                  </a:txBody>
                  <a:tcPr marL="5450" marR="5450" marT="5450" marB="0" anchor="b"/>
                </a:tc>
                <a:tc>
                  <a:txBody>
                    <a:bodyPr/>
                    <a:lstStyle/>
                    <a:p>
                      <a:pPr algn="r"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r>
                        <a:rPr lang="en-DE" sz="800" u="none" strike="noStrike">
                          <a:effectLst/>
                        </a:rPr>
                        <a:t> </a:t>
                      </a:r>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a:solidFill>
                          <a:srgbClr val="000000"/>
                        </a:solidFill>
                        <a:effectLst/>
                        <a:latin typeface="Calibri" panose="020F0502020204030204" pitchFamily="34" charset="0"/>
                      </a:endParaRPr>
                    </a:p>
                  </a:txBody>
                  <a:tcPr marL="5450" marR="5450" marT="5450" marB="0" anchor="b"/>
                </a:tc>
                <a:tc>
                  <a:txBody>
                    <a:bodyPr/>
                    <a:lstStyle/>
                    <a:p>
                      <a:pPr algn="l" fontAlgn="b"/>
                      <a:endParaRPr lang="en-DE" sz="800" b="0" i="0" u="none" strike="noStrike" dirty="0">
                        <a:solidFill>
                          <a:srgbClr val="000000"/>
                        </a:solidFill>
                        <a:effectLst/>
                        <a:latin typeface="Calibri" panose="020F0502020204030204" pitchFamily="34" charset="0"/>
                      </a:endParaRPr>
                    </a:p>
                  </a:txBody>
                  <a:tcPr marL="5450" marR="5450" marT="5450" marB="0" anchor="b"/>
                </a:tc>
                <a:extLst>
                  <a:ext uri="{0D108BD9-81ED-4DB2-BD59-A6C34878D82A}">
                    <a16:rowId xmlns:a16="http://schemas.microsoft.com/office/drawing/2014/main" val="3025595315"/>
                  </a:ext>
                </a:extLst>
              </a:tr>
            </a:tbl>
          </a:graphicData>
        </a:graphic>
      </p:graphicFrame>
    </p:spTree>
    <p:extLst>
      <p:ext uri="{BB962C8B-B14F-4D97-AF65-F5344CB8AC3E}">
        <p14:creationId xmlns:p14="http://schemas.microsoft.com/office/powerpoint/2010/main" val="37293173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1316</Words>
  <Application>Microsoft Office PowerPoint</Application>
  <PresentationFormat>On-screen Show (4:3)</PresentationFormat>
  <Paragraphs>950</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맑은 고딕</vt:lpstr>
      <vt:lpstr>ＭＳ Ｐゴシック</vt:lpstr>
      <vt:lpstr>Arial</vt:lpstr>
      <vt:lpstr>Calibri</vt:lpstr>
      <vt:lpstr>굴림</vt:lpstr>
      <vt:lpstr>Office Theme</vt:lpstr>
      <vt:lpstr>WF on DMRS port mapping table</vt:lpstr>
      <vt:lpstr>Background</vt:lpstr>
      <vt:lpstr>Motivation</vt:lpstr>
      <vt:lpstr>Proposals</vt:lpstr>
      <vt:lpstr>Proposal: DMRS port mapping table for DMRS configuration type 1</vt:lpstr>
      <vt:lpstr>Proposal: DMRS port mapping table for DMRS configuration type 2 (one codeword enabled)</vt:lpstr>
      <vt:lpstr>Proposal: DMRS port mapping table for DMRS configuration type 2 (two codewords enabled)</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 port mapping table</dc:title>
  <dc:creator>Ankit.Bhamri@panasonic.de</dc:creator>
  <cp:lastModifiedBy>Ankit Bhamri</cp:lastModifiedBy>
  <cp:revision>713</cp:revision>
  <dcterms:created xsi:type="dcterms:W3CDTF">2014-02-12T17:53:51Z</dcterms:created>
  <dcterms:modified xsi:type="dcterms:W3CDTF">2017-08-24T17:29:30Z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1429513604</vt:lpwstr>
  </property>
</Properties>
</file>