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60" r:id="rId4"/>
    <p:sldId id="258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5" d="100"/>
          <a:sy n="85" d="100"/>
        </p:scale>
        <p:origin x="744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EEC38-F0A9-4B23-84EB-CCDA456BACA3}" type="datetimeFigureOut">
              <a:rPr lang="en-US" smtClean="0"/>
              <a:t>8/25/2017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6DC62-3545-40A4-A3FE-364E6C7B5A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93216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EEC38-F0A9-4B23-84EB-CCDA456BACA3}" type="datetimeFigureOut">
              <a:rPr lang="en-US" smtClean="0"/>
              <a:t>8/25/2017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6DC62-3545-40A4-A3FE-364E6C7B5A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78162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EEC38-F0A9-4B23-84EB-CCDA456BACA3}" type="datetimeFigureOut">
              <a:rPr lang="en-US" smtClean="0"/>
              <a:t>8/25/2017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6DC62-3545-40A4-A3FE-364E6C7B5A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65935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EEC38-F0A9-4B23-84EB-CCDA456BACA3}" type="datetimeFigureOut">
              <a:rPr lang="en-US" smtClean="0"/>
              <a:t>8/25/2017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6DC62-3545-40A4-A3FE-364E6C7B5A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71020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EEC38-F0A9-4B23-84EB-CCDA456BACA3}" type="datetimeFigureOut">
              <a:rPr lang="en-US" smtClean="0"/>
              <a:t>8/25/2017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6DC62-3545-40A4-A3FE-364E6C7B5A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41464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EEC38-F0A9-4B23-84EB-CCDA456BACA3}" type="datetimeFigureOut">
              <a:rPr lang="en-US" smtClean="0"/>
              <a:t>8/25/2017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6DC62-3545-40A4-A3FE-364E6C7B5A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0201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EEC38-F0A9-4B23-84EB-CCDA456BACA3}" type="datetimeFigureOut">
              <a:rPr lang="en-US" smtClean="0"/>
              <a:t>8/25/2017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6DC62-3545-40A4-A3FE-364E6C7B5A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4134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EEC38-F0A9-4B23-84EB-CCDA456BACA3}" type="datetimeFigureOut">
              <a:rPr lang="en-US" smtClean="0"/>
              <a:t>8/25/2017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6DC62-3545-40A4-A3FE-364E6C7B5A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38439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EEC38-F0A9-4B23-84EB-CCDA456BACA3}" type="datetimeFigureOut">
              <a:rPr lang="en-US" smtClean="0"/>
              <a:t>8/25/2017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6DC62-3545-40A4-A3FE-364E6C7B5A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68822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EEC38-F0A9-4B23-84EB-CCDA456BACA3}" type="datetimeFigureOut">
              <a:rPr lang="en-US" smtClean="0"/>
              <a:t>8/25/2017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6DC62-3545-40A4-A3FE-364E6C7B5A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94807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EEC38-F0A9-4B23-84EB-CCDA456BACA3}" type="datetimeFigureOut">
              <a:rPr lang="en-US" smtClean="0"/>
              <a:t>8/25/2017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6DC62-3545-40A4-A3FE-364E6C7B5A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37551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7EEC38-F0A9-4B23-84EB-CCDA456BACA3}" type="datetimeFigureOut">
              <a:rPr lang="en-US" smtClean="0"/>
              <a:t>8/25/2017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66DC62-3545-40A4-A3FE-364E6C7B5A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2595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WF on support of 1024QAM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sz="3600" dirty="0"/>
              <a:t>Qualcomm, Huawei, </a:t>
            </a:r>
            <a:r>
              <a:rPr lang="en-US" sz="3600" dirty="0" err="1"/>
              <a:t>HiSilicon</a:t>
            </a:r>
            <a:r>
              <a:rPr lang="en-US" sz="3600" dirty="0"/>
              <a:t>, Ericsson, Dish, AT&amp;T, T-Mobile USA, KDDI, China Telecom, Deutsche Telekom, NTT DOCOMO, ZTE, Telstra, Nokia, Nokia Shanghai Bell, Sierra Wireless</a:t>
            </a:r>
          </a:p>
        </p:txBody>
      </p:sp>
      <p:sp>
        <p:nvSpPr>
          <p:cNvPr id="4" name="Rectangle 3"/>
          <p:cNvSpPr/>
          <p:nvPr/>
        </p:nvSpPr>
        <p:spPr>
          <a:xfrm>
            <a:off x="10211811" y="376956"/>
            <a:ext cx="13163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/>
              <a:t>R1-1715220</a:t>
            </a:r>
            <a:endParaRPr lang="en-US" sz="2000" b="1" dirty="0"/>
          </a:p>
        </p:txBody>
      </p:sp>
      <p:sp>
        <p:nvSpPr>
          <p:cNvPr id="5" name="Rectangle 4"/>
          <p:cNvSpPr/>
          <p:nvPr/>
        </p:nvSpPr>
        <p:spPr>
          <a:xfrm>
            <a:off x="237067" y="284623"/>
            <a:ext cx="6096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x-none" b="1" dirty="0"/>
              <a:t>3GPP TSG RAN WG1 Meeting #90</a:t>
            </a:r>
            <a:endParaRPr lang="en-US" b="1" dirty="0"/>
          </a:p>
          <a:p>
            <a:r>
              <a:rPr lang="en-US" b="1" dirty="0"/>
              <a:t>Prague, </a:t>
            </a:r>
            <a:r>
              <a:rPr lang="en-US" b="1" dirty="0" err="1"/>
              <a:t>Czechia</a:t>
            </a:r>
            <a:r>
              <a:rPr lang="en-US" b="1" dirty="0"/>
              <a:t>, 21</a:t>
            </a:r>
            <a:r>
              <a:rPr lang="en-US" b="1" baseline="30000" dirty="0"/>
              <a:t>st</a:t>
            </a:r>
            <a:r>
              <a:rPr lang="en-US" b="1" dirty="0"/>
              <a:t> – 25</a:t>
            </a:r>
            <a:r>
              <a:rPr lang="en-US" b="1" baseline="30000" dirty="0"/>
              <a:t>th</a:t>
            </a:r>
            <a:r>
              <a:rPr lang="en-US" b="1" dirty="0"/>
              <a:t> August 2017</a:t>
            </a:r>
            <a:endParaRPr lang="en-US" dirty="0"/>
          </a:p>
          <a:p>
            <a:r>
              <a:rPr lang="en-US" altLang="ko-KR" b="1" dirty="0">
                <a:latin typeface="Calibri" pitchFamily="34" charset="0"/>
                <a:cs typeface="Times New Roman" pitchFamily="18" charset="0"/>
              </a:rPr>
              <a:t>Agenda item </a:t>
            </a:r>
            <a:r>
              <a:rPr lang="en-GB" b="1" dirty="0"/>
              <a:t>5.2.5.1</a:t>
            </a:r>
            <a:endParaRPr lang="en-US" altLang="ko-KR" b="1" dirty="0">
              <a:latin typeface="Calibri" pitchFamily="34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5756978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Background: Observations in RAN1#89</a:t>
            </a:r>
          </a:p>
        </p:txBody>
      </p:sp>
      <p:sp>
        <p:nvSpPr>
          <p:cNvPr id="3" name="Subtitle 2"/>
          <p:cNvSpPr>
            <a:spLocks noGrp="1"/>
          </p:cNvSpPr>
          <p:nvPr>
            <p:ph idx="1"/>
          </p:nvPr>
        </p:nvSpPr>
        <p:spPr/>
        <p:txBody>
          <a:bodyPr>
            <a:normAutofit fontScale="40000" lnSpcReduction="20000"/>
          </a:bodyPr>
          <a:lstStyle/>
          <a:p>
            <a:pPr hangingPunct="0"/>
            <a:r>
              <a:rPr lang="en-GB" sz="3700" dirty="0"/>
              <a:t>In RAN1#89, the following observations regarding performance of 1024QAM for PDSCH were agreed:</a:t>
            </a:r>
            <a:endParaRPr lang="en-US" sz="3700" dirty="0"/>
          </a:p>
          <a:p>
            <a:pPr lvl="1" hangingPunct="0"/>
            <a:r>
              <a:rPr lang="en-GB" sz="3300" i="1" dirty="0"/>
              <a:t>With increased number of receiving antennas, the crossover SNR is decreased.</a:t>
            </a:r>
            <a:endParaRPr lang="en-US" sz="3300" dirty="0"/>
          </a:p>
          <a:p>
            <a:pPr lvl="1" hangingPunct="0"/>
            <a:r>
              <a:rPr lang="en-GB" sz="3300" i="1" dirty="0"/>
              <a:t>With increased TX/RX EVM, the crossover SNR is increased.</a:t>
            </a:r>
            <a:endParaRPr lang="en-US" sz="3300" dirty="0"/>
          </a:p>
          <a:p>
            <a:pPr lvl="1" hangingPunct="0"/>
            <a:r>
              <a:rPr lang="en-GB" sz="3300" i="1" dirty="0"/>
              <a:t>The gains provided by 1024QAM are higher in scenarios with LOS component.</a:t>
            </a:r>
            <a:endParaRPr lang="en-US" sz="3300" dirty="0"/>
          </a:p>
          <a:p>
            <a:pPr lvl="1" hangingPunct="0"/>
            <a:r>
              <a:rPr lang="en-GB" sz="3300" i="1" dirty="0"/>
              <a:t>The crossover SNR is lower for scenarios with LOS component.</a:t>
            </a:r>
            <a:endParaRPr lang="en-US" sz="3300" dirty="0"/>
          </a:p>
          <a:p>
            <a:pPr lvl="1" hangingPunct="0"/>
            <a:r>
              <a:rPr lang="en-GB" sz="3300" i="1" dirty="0"/>
              <a:t>For 2T2R under TDL-A/B channel, 1024QAM provides performance gain of 3%~10% at 40dB for TX EVM less than or equal to 2%.</a:t>
            </a:r>
            <a:endParaRPr lang="en-US" sz="3300" dirty="0"/>
          </a:p>
          <a:p>
            <a:pPr lvl="1" hangingPunct="0"/>
            <a:r>
              <a:rPr lang="en-GB" sz="3300" i="1" dirty="0"/>
              <a:t>For 2T4R under TDL-A/B channel, 1024QAM provides performance gain of 10%~22% at 35dB for TX EVM less than or equal to 2%.</a:t>
            </a:r>
            <a:endParaRPr lang="en-US" sz="3300" dirty="0"/>
          </a:p>
          <a:p>
            <a:pPr lvl="1" hangingPunct="0"/>
            <a:r>
              <a:rPr lang="en-GB" sz="3300" i="1" dirty="0"/>
              <a:t>For 2T8R under TDL-B/D channel, 1024QAM starts to provide performance gain at 24~28dB for TX EVM less than or equal to 2%.</a:t>
            </a:r>
            <a:endParaRPr lang="en-US" sz="3300" dirty="0"/>
          </a:p>
          <a:p>
            <a:pPr lvl="1" hangingPunct="0"/>
            <a:r>
              <a:rPr lang="en-GB" sz="3300" i="1" dirty="0"/>
              <a:t>For 2T2R under TDL-D/E channel with correlated LOS, 1024QAM provides performance gain of 0-11% at 30dB SNR for TX EVM less than or equal to 2%</a:t>
            </a:r>
            <a:endParaRPr lang="en-US" sz="3300" dirty="0"/>
          </a:p>
          <a:p>
            <a:pPr lvl="1" hangingPunct="0"/>
            <a:r>
              <a:rPr lang="en-GB" sz="3300" i="1" dirty="0"/>
              <a:t>For 2T4R under TDL-D/E channel with correlated LOS, 1024QAM provides performance gains of 11-16% at 30dB SNR for TX EVM less than or equal to 2%</a:t>
            </a:r>
            <a:endParaRPr lang="en-US" sz="3300" dirty="0"/>
          </a:p>
          <a:p>
            <a:pPr lvl="1" hangingPunct="0"/>
            <a:r>
              <a:rPr lang="en-GB" sz="3300" i="1" dirty="0"/>
              <a:t>For 2T2R under TDL-D/E channel with uncorrelated LOS, 1024QAM provides performance gain of 0-19% at 30dB SNR for </a:t>
            </a:r>
            <a:r>
              <a:rPr lang="en-GB" sz="3300" i="1" dirty="0" err="1"/>
              <a:t>Tx</a:t>
            </a:r>
            <a:r>
              <a:rPr lang="en-GB" sz="3300" i="1" dirty="0"/>
              <a:t> EVM less than or equal to 2% </a:t>
            </a:r>
            <a:endParaRPr lang="en-US" sz="3300" dirty="0"/>
          </a:p>
          <a:p>
            <a:pPr lvl="1" hangingPunct="0"/>
            <a:r>
              <a:rPr lang="en-GB" sz="3300" i="1" dirty="0"/>
              <a:t>For 2T4R under TDL-D/E channel with uncorrelated LOS, 1024QAM provides performance gain of 8-22% at 30dB SNR  for </a:t>
            </a:r>
            <a:r>
              <a:rPr lang="en-GB" sz="3300" i="1" dirty="0" err="1"/>
              <a:t>Tx</a:t>
            </a:r>
            <a:r>
              <a:rPr lang="en-GB" sz="3300" i="1" dirty="0"/>
              <a:t> EVM less than or equal to 2% </a:t>
            </a:r>
            <a:endParaRPr lang="en-US" sz="3300" dirty="0"/>
          </a:p>
          <a:p>
            <a:pPr lvl="1" hangingPunct="0"/>
            <a:r>
              <a:rPr lang="en-GB" sz="3300" i="1" dirty="0"/>
              <a:t>For 2T2R and 2T4R TDL-D/E channel with uncorrelated LOS, 1024QAM provides performance gains of 16-22% gain at 35dB SNR</a:t>
            </a:r>
            <a:endParaRPr lang="en-US" sz="3300" dirty="0"/>
          </a:p>
          <a:p>
            <a:pPr lvl="1" hangingPunct="0"/>
            <a:r>
              <a:rPr lang="en-GB" sz="3300" i="1" dirty="0"/>
              <a:t>For 2T8R TDL-D channel, 1024QAM provides performance gains of 12.8%~21% at 35dB SNR for TX EVM less than or equal to 2%</a:t>
            </a:r>
            <a:endParaRPr lang="en-US" sz="3300" dirty="0"/>
          </a:p>
          <a:p>
            <a:pPr lvl="1" hangingPunct="0"/>
            <a:r>
              <a:rPr lang="en-GB" sz="3300" i="1" dirty="0"/>
              <a:t>For 2T2R TDL-A, 1024QAM doesn’t provide performance gains over 256QAM when 2 MIMO layer for </a:t>
            </a:r>
            <a:r>
              <a:rPr lang="en-GB" sz="3300" i="1" dirty="0" err="1"/>
              <a:t>Tx</a:t>
            </a:r>
            <a:r>
              <a:rPr lang="en-GB" sz="3300" i="1" dirty="0"/>
              <a:t>/Rx EVMs of {3,1.5}%</a:t>
            </a:r>
            <a:endParaRPr lang="en-US" sz="3300" dirty="0"/>
          </a:p>
          <a:p>
            <a:pPr lvl="1" hangingPunct="0"/>
            <a:r>
              <a:rPr lang="en-GB" sz="3300" i="1" dirty="0"/>
              <a:t>For 2T2R TDL-A, 1024QAM doesn’t provide performance gains over 256QAM when 2 MIMO layer for </a:t>
            </a:r>
            <a:r>
              <a:rPr lang="en-GB" sz="3300" i="1" dirty="0" err="1"/>
              <a:t>Tx</a:t>
            </a:r>
            <a:r>
              <a:rPr lang="en-GB" sz="3300" i="1" dirty="0"/>
              <a:t>/Rx EVMs of {3,3}%</a:t>
            </a:r>
            <a:endParaRPr lang="en-US" sz="3300" dirty="0"/>
          </a:p>
          <a:p>
            <a:pPr lvl="1" hangingPunct="0"/>
            <a:r>
              <a:rPr lang="en-GB" sz="3300" i="1" dirty="0"/>
              <a:t>For 2T2R TDL-A, 1024QAM, the peak spectral efficiency of 1024QAM has not been observed for {3,1.5}% </a:t>
            </a:r>
            <a:r>
              <a:rPr lang="en-GB" sz="3300" i="1" dirty="0" err="1"/>
              <a:t>Tx</a:t>
            </a:r>
            <a:r>
              <a:rPr lang="en-GB" sz="3300" i="1" dirty="0"/>
              <a:t>/Rx</a:t>
            </a:r>
            <a:endParaRPr lang="en-US" sz="3300" dirty="0"/>
          </a:p>
          <a:p>
            <a:pPr marL="0" indent="0" hangingPunct="0">
              <a:buNone/>
            </a:pPr>
            <a:endParaRPr lang="en-US" dirty="0">
              <a:effectLst/>
            </a:endParaRPr>
          </a:p>
          <a:p>
            <a:pPr lvl="2" fontAlgn="base" hangingPunct="0"/>
            <a:endParaRPr lang="en-US" dirty="0">
              <a:effectLst/>
            </a:endParaRPr>
          </a:p>
          <a:p>
            <a:pPr lvl="1"/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47917713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Background: RAN4 LS in TX/RX EVM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hangingPunct="0"/>
            <a:r>
              <a:rPr lang="en-GB" dirty="0"/>
              <a:t>Also, RAN4 replied to the RAN1 LS on TX/RX EVM (R4-1706112) as follows:</a:t>
            </a:r>
            <a:endParaRPr lang="en-US" dirty="0"/>
          </a:p>
          <a:p>
            <a:pPr lvl="1" hangingPunct="0"/>
            <a:r>
              <a:rPr lang="en-GB" i="1" dirty="0"/>
              <a:t>[RAN4]: RAN4 recommends that following RX EVM could be assumed in the evaluation:</a:t>
            </a:r>
            <a:endParaRPr lang="en-US" dirty="0"/>
          </a:p>
          <a:p>
            <a:pPr lvl="1"/>
            <a:r>
              <a:rPr lang="en-GB" dirty="0"/>
              <a:t>2%-4% for typical UEs</a:t>
            </a:r>
            <a:r>
              <a:rPr lang="en-GB" i="1" dirty="0"/>
              <a:t> </a:t>
            </a:r>
            <a:endParaRPr lang="en-US" dirty="0"/>
          </a:p>
          <a:p>
            <a:pPr lvl="1"/>
            <a:r>
              <a:rPr lang="en-GB" i="1" dirty="0"/>
              <a:t>1.5% to 2% for high end UEs</a:t>
            </a:r>
            <a:endParaRPr lang="en-US" dirty="0"/>
          </a:p>
          <a:p>
            <a:pPr lvl="1" hangingPunct="0"/>
            <a:r>
              <a:rPr lang="en-GB" i="1" dirty="0"/>
              <a:t>[RAN4]: RAN4 recommend that following TX EVM could be assumed in the evaluation:</a:t>
            </a:r>
            <a:endParaRPr lang="en-US" dirty="0"/>
          </a:p>
          <a:p>
            <a:pPr lvl="1"/>
            <a:r>
              <a:rPr lang="en-GB" i="1" dirty="0"/>
              <a:t>2.0%-2.5% could be assumed in the evaluation for below 3GHz</a:t>
            </a:r>
            <a:endParaRPr lang="en-US" dirty="0"/>
          </a:p>
          <a:p>
            <a:pPr lvl="1"/>
            <a:r>
              <a:rPr lang="en-GB" i="1" dirty="0"/>
              <a:t>2.0%-3.0% could be assumed in the evaluation for 3GHz-6GHz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8620723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</a:t>
            </a:r>
          </a:p>
        </p:txBody>
      </p:sp>
      <p:sp>
        <p:nvSpPr>
          <p:cNvPr id="3" name="Subtitle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Specify 1024QAM for PDSCH in Rel-15.</a:t>
            </a:r>
            <a:endParaRPr lang="en-GB" dirty="0"/>
          </a:p>
          <a:p>
            <a:pPr fontAlgn="base" hangingPunct="0"/>
            <a:endParaRPr lang="en-US" dirty="0">
              <a:effectLst/>
            </a:endParaRPr>
          </a:p>
          <a:p>
            <a:pPr lvl="2" fontAlgn="base" hangingPunct="0"/>
            <a:endParaRPr lang="en-US" dirty="0">
              <a:effectLst/>
            </a:endParaRPr>
          </a:p>
          <a:p>
            <a:pPr lvl="1"/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40172392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2000</TotalTime>
  <Words>573</Words>
  <Application>Microsoft Office PowerPoint</Application>
  <PresentationFormat>Widescreen</PresentationFormat>
  <Paragraphs>36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0" baseType="lpstr">
      <vt:lpstr>맑은 고딕</vt:lpstr>
      <vt:lpstr>Arial</vt:lpstr>
      <vt:lpstr>Calibri</vt:lpstr>
      <vt:lpstr>Calibri Light</vt:lpstr>
      <vt:lpstr>Times New Roman</vt:lpstr>
      <vt:lpstr>Office Theme</vt:lpstr>
      <vt:lpstr>WF on support of 1024QAM</vt:lpstr>
      <vt:lpstr>Background: Observations in RAN1#89</vt:lpstr>
      <vt:lpstr>Background: RAN4 LS in TX/RX EVM</vt:lpstr>
      <vt:lpstr>Proposal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interference randomization for NB-IoT</dc:title>
  <dc:creator>Alberto Rico Alvarino</dc:creator>
  <cp:lastModifiedBy>Alberto Rico Alvarino</cp:lastModifiedBy>
  <cp:revision>32</cp:revision>
  <dcterms:created xsi:type="dcterms:W3CDTF">2017-05-15T09:46:56Z</dcterms:created>
  <dcterms:modified xsi:type="dcterms:W3CDTF">2017-08-25T07:15:09Z</dcterms:modified>
</cp:coreProperties>
</file>