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4" d="100"/>
          <a:sy n="84" d="100"/>
        </p:scale>
        <p:origin x="-1408" y="-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RE mapping for DFT-s-OFDM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</a:t>
            </a:r>
            <a:r>
              <a:rPr lang="en-US" dirty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Intel, </a:t>
            </a:r>
            <a:r>
              <a:rPr lang="en-US" dirty="0" err="1" smtClean="0"/>
              <a:t>Mediatek</a:t>
            </a:r>
            <a:r>
              <a:rPr lang="en-US" dirty="0" smtClean="0"/>
              <a:t>, Qualcomm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1715161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#90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6.1.2.1.1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Companies are encouraged to perform link-level evaluation of PUSCH CW-to-RE mapping schemes for DFT-s-OFDM with and without frequency hopping.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Possible examples include</a:t>
            </a:r>
          </a:p>
          <a:p>
            <a:pPr lvl="2"/>
            <a:r>
              <a:rPr lang="en-US" sz="1800" dirty="0" smtClean="0">
                <a:solidFill>
                  <a:srgbClr val="000000"/>
                </a:solidFill>
              </a:rPr>
              <a:t>Option 1</a:t>
            </a:r>
            <a:r>
              <a:rPr lang="en-US" sz="1800" dirty="0">
                <a:solidFill>
                  <a:srgbClr val="000000"/>
                </a:solidFill>
              </a:rPr>
              <a:t>: Subcarriers then OFDM symbols</a:t>
            </a:r>
            <a:endParaRPr lang="en-US" sz="1800" dirty="0">
              <a:solidFill>
                <a:srgbClr val="000000"/>
              </a:solidFill>
              <a:sym typeface="Wingdings"/>
            </a:endParaRPr>
          </a:p>
          <a:p>
            <a:pPr lvl="2"/>
            <a:r>
              <a:rPr lang="en-US" sz="1800" dirty="0" smtClean="0">
                <a:solidFill>
                  <a:srgbClr val="000000"/>
                </a:solidFill>
              </a:rPr>
              <a:t>Option </a:t>
            </a:r>
            <a:r>
              <a:rPr lang="en-US" sz="1800" dirty="0">
                <a:solidFill>
                  <a:srgbClr val="000000"/>
                </a:solidFill>
              </a:rPr>
              <a:t>2: OFDM symbols then subcarriers</a:t>
            </a:r>
          </a:p>
          <a:p>
            <a:pPr lvl="2"/>
            <a:r>
              <a:rPr lang="en-US" sz="1800" dirty="0" smtClean="0">
                <a:solidFill>
                  <a:srgbClr val="000000"/>
                </a:solidFill>
              </a:rPr>
              <a:t>Option </a:t>
            </a:r>
            <a:r>
              <a:rPr lang="en-US" sz="1800" dirty="0">
                <a:solidFill>
                  <a:srgbClr val="000000"/>
                </a:solidFill>
              </a:rPr>
              <a:t>3: </a:t>
            </a:r>
            <a:r>
              <a:rPr lang="en-US" sz="1800" dirty="0" smtClean="0">
                <a:solidFill>
                  <a:srgbClr val="000000"/>
                </a:solidFill>
              </a:rPr>
              <a:t>Subcarriers in 1</a:t>
            </a:r>
            <a:r>
              <a:rPr lang="en-US" sz="1800" baseline="30000" dirty="0" smtClean="0">
                <a:solidFill>
                  <a:srgbClr val="000000"/>
                </a:solidFill>
              </a:rPr>
              <a:t>st</a:t>
            </a:r>
            <a:r>
              <a:rPr lang="en-US" sz="1800" dirty="0" smtClean="0">
                <a:solidFill>
                  <a:srgbClr val="000000"/>
                </a:solidFill>
              </a:rPr>
              <a:t> hop, then subcarriers in 2</a:t>
            </a:r>
            <a:r>
              <a:rPr lang="en-US" sz="1800" baseline="30000" dirty="0" smtClean="0">
                <a:solidFill>
                  <a:srgbClr val="000000"/>
                </a:solidFill>
              </a:rPr>
              <a:t>nd</a:t>
            </a:r>
            <a:r>
              <a:rPr lang="en-US" sz="1800" dirty="0" smtClean="0">
                <a:solidFill>
                  <a:srgbClr val="000000"/>
                </a:solidFill>
              </a:rPr>
              <a:t> hop, repeat the mapping by starting from the subsequent OFDM symbol in the 1</a:t>
            </a:r>
            <a:r>
              <a:rPr lang="en-US" sz="1800" baseline="30000" dirty="0" smtClean="0">
                <a:solidFill>
                  <a:srgbClr val="000000"/>
                </a:solidFill>
              </a:rPr>
              <a:t>st</a:t>
            </a:r>
            <a:r>
              <a:rPr lang="en-US" sz="1800" dirty="0" smtClean="0">
                <a:solidFill>
                  <a:srgbClr val="000000"/>
                </a:solidFill>
              </a:rPr>
              <a:t> hop.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93727" y="4582909"/>
            <a:ext cx="2361101" cy="142435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3727" y="4582909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4278" y="5519986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574278" y="4938997"/>
            <a:ext cx="0" cy="82462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</a:ln>
          <a:effectLst/>
        </p:spPr>
      </p:cxnSp>
      <p:cxnSp>
        <p:nvCxnSpPr>
          <p:cNvPr id="8" name="Straight Arrow Connector 7"/>
          <p:cNvCxnSpPr/>
          <p:nvPr/>
        </p:nvCxnSpPr>
        <p:spPr>
          <a:xfrm rot="16200000">
            <a:off x="603790" y="4242742"/>
            <a:ext cx="0" cy="356091"/>
          </a:xfrm>
          <a:prstGeom prst="straightConnector1">
            <a:avLst/>
          </a:prstGeom>
          <a:noFill/>
          <a:ln w="12700" cap="flat" cmpd="sng" algn="ctr">
            <a:solidFill>
              <a:srgbClr val="0000FF"/>
            </a:solidFill>
            <a:prstDash val="soli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>
          <a:xfrm rot="16200000">
            <a:off x="603790" y="4019533"/>
            <a:ext cx="0" cy="356091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800576" y="3983315"/>
            <a:ext cx="12056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Codeblock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 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Codeblock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 2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500114" y="4668083"/>
            <a:ext cx="144792" cy="939132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>
          <a:xfrm>
            <a:off x="3464356" y="4776728"/>
            <a:ext cx="2219841" cy="8304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13" name="Rectangle 12"/>
          <p:cNvSpPr/>
          <p:nvPr/>
        </p:nvSpPr>
        <p:spPr>
          <a:xfrm>
            <a:off x="6364430" y="4601231"/>
            <a:ext cx="2361101" cy="142435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64430" y="4601231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44981" y="5538308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7544980" y="4957319"/>
            <a:ext cx="0" cy="82462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</a:ln>
          <a:effectLst/>
        </p:spPr>
      </p:cxnSp>
      <p:grpSp>
        <p:nvGrpSpPr>
          <p:cNvPr id="17" name="Group 16"/>
          <p:cNvGrpSpPr/>
          <p:nvPr/>
        </p:nvGrpSpPr>
        <p:grpSpPr>
          <a:xfrm>
            <a:off x="6505690" y="4686406"/>
            <a:ext cx="899594" cy="356091"/>
            <a:chOff x="2771800" y="3543055"/>
            <a:chExt cx="1080120" cy="42755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3" name="Straight Arrow Connector 22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grpSp>
        <p:nvGrpSpPr>
          <p:cNvPr id="24" name="Group 23"/>
          <p:cNvGrpSpPr/>
          <p:nvPr/>
        </p:nvGrpSpPr>
        <p:grpSpPr>
          <a:xfrm>
            <a:off x="7664315" y="5603902"/>
            <a:ext cx="899594" cy="356091"/>
            <a:chOff x="2771800" y="3543055"/>
            <a:chExt cx="1080120" cy="427550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7" name="Straight Arrow Connector 26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9" name="Straight Arrow Connector 28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cxnSp>
        <p:nvCxnSpPr>
          <p:cNvPr id="31" name="Straight Connector 30"/>
          <p:cNvCxnSpPr/>
          <p:nvPr/>
        </p:nvCxnSpPr>
        <p:spPr>
          <a:xfrm>
            <a:off x="6505690" y="5026225"/>
            <a:ext cx="1158625" cy="57767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>
          <a:xfrm>
            <a:off x="6685609" y="4686406"/>
            <a:ext cx="978706" cy="1260904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>
          <a:xfrm>
            <a:off x="6686221" y="5029538"/>
            <a:ext cx="1158625" cy="57767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grpSp>
        <p:nvGrpSpPr>
          <p:cNvPr id="34" name="Group 33"/>
          <p:cNvGrpSpPr/>
          <p:nvPr/>
        </p:nvGrpSpPr>
        <p:grpSpPr>
          <a:xfrm>
            <a:off x="3464356" y="4668083"/>
            <a:ext cx="1039291" cy="325935"/>
            <a:chOff x="-193453" y="1867528"/>
            <a:chExt cx="1350150" cy="391342"/>
          </a:xfrm>
        </p:grpSpPr>
        <p:cxnSp>
          <p:nvCxnSpPr>
            <p:cNvPr id="35" name="Straight Arrow Connector 34"/>
            <p:cNvCxnSpPr/>
            <p:nvPr/>
          </p:nvCxnSpPr>
          <p:spPr>
            <a:xfrm>
              <a:off x="-193453" y="1867528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>
            <a:xfrm>
              <a:off x="-193453" y="1997975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>
            <a:xfrm>
              <a:off x="-193453" y="2128422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>
            <a:xfrm>
              <a:off x="-193453" y="2258870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grpSp>
        <p:nvGrpSpPr>
          <p:cNvPr id="39" name="Group 38"/>
          <p:cNvGrpSpPr/>
          <p:nvPr/>
        </p:nvGrpSpPr>
        <p:grpSpPr>
          <a:xfrm>
            <a:off x="4644906" y="5607215"/>
            <a:ext cx="1039291" cy="325935"/>
            <a:chOff x="-193453" y="1867528"/>
            <a:chExt cx="1350150" cy="391342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-193453" y="1867528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>
            <a:xfrm>
              <a:off x="-193453" y="1997975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>
            <a:xfrm>
              <a:off x="-193453" y="2128422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>
            <a:xfrm>
              <a:off x="-193453" y="2258870"/>
              <a:ext cx="135015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cxnSp>
        <p:nvCxnSpPr>
          <p:cNvPr id="44" name="Straight Arrow Connector 43"/>
          <p:cNvCxnSpPr/>
          <p:nvPr/>
        </p:nvCxnSpPr>
        <p:spPr>
          <a:xfrm>
            <a:off x="2444126" y="4475664"/>
            <a:ext cx="262382" cy="0"/>
          </a:xfrm>
          <a:prstGeom prst="straightConnector1">
            <a:avLst/>
          </a:prstGeom>
          <a:noFill/>
          <a:ln w="9525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2313091" y="4139111"/>
            <a:ext cx="5977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Time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rot="5400000">
            <a:off x="2701472" y="5820518"/>
            <a:ext cx="262382" cy="0"/>
          </a:xfrm>
          <a:prstGeom prst="straightConnector1">
            <a:avLst/>
          </a:prstGeom>
          <a:noFill/>
          <a:ln w="9525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47" name="TextBox 46"/>
          <p:cNvSpPr txBox="1"/>
          <p:nvPr/>
        </p:nvSpPr>
        <p:spPr>
          <a:xfrm rot="5400000">
            <a:off x="2725661" y="5651243"/>
            <a:ext cx="612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Freq.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76173" y="4582909"/>
            <a:ext cx="2361101" cy="142435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76173" y="4582909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556724" y="5519986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556723" y="4938997"/>
            <a:ext cx="0" cy="82462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</a:ln>
          <a:effectLst/>
        </p:spPr>
      </p:cxnSp>
      <p:grpSp>
        <p:nvGrpSpPr>
          <p:cNvPr id="52" name="Group 51"/>
          <p:cNvGrpSpPr/>
          <p:nvPr/>
        </p:nvGrpSpPr>
        <p:grpSpPr>
          <a:xfrm>
            <a:off x="517434" y="4668083"/>
            <a:ext cx="899594" cy="356091"/>
            <a:chOff x="2771800" y="3543055"/>
            <a:chExt cx="1080120" cy="427550"/>
          </a:xfrm>
        </p:grpSpPr>
        <p:cxnSp>
          <p:nvCxnSpPr>
            <p:cNvPr id="53" name="Straight Arrow Connector 52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  <p:grpSp>
        <p:nvGrpSpPr>
          <p:cNvPr id="59" name="Group 58"/>
          <p:cNvGrpSpPr/>
          <p:nvPr/>
        </p:nvGrpSpPr>
        <p:grpSpPr>
          <a:xfrm>
            <a:off x="1676059" y="5585580"/>
            <a:ext cx="899594" cy="356091"/>
            <a:chOff x="2771800" y="3543055"/>
            <a:chExt cx="1080120" cy="427550"/>
          </a:xfrm>
        </p:grpSpPr>
        <p:cxnSp>
          <p:nvCxnSpPr>
            <p:cNvPr id="60" name="Straight Arrow Connector 59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5" name="Straight Arrow Connector 64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sp>
        <p:nvSpPr>
          <p:cNvPr id="66" name="TextBox 65"/>
          <p:cNvSpPr txBox="1"/>
          <p:nvPr/>
        </p:nvSpPr>
        <p:spPr>
          <a:xfrm>
            <a:off x="1673438" y="4864617"/>
            <a:ext cx="1057701" cy="58477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  <a:ea typeface="+mn-ea"/>
                <a:cs typeface="Arial" panose="020B0604020202020204" pitchFamily="34" charset="0"/>
              </a:rPr>
              <a:t>Frequency</a:t>
            </a:r>
          </a:p>
          <a:p>
            <a:r>
              <a:rPr lang="en-US" sz="1600" dirty="0" smtClean="0">
                <a:latin typeface="+mn-lt"/>
                <a:ea typeface="+mn-ea"/>
                <a:cs typeface="Arial" panose="020B0604020202020204" pitchFamily="34" charset="0"/>
              </a:rPr>
              <a:t>hopping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176360" y="6130803"/>
            <a:ext cx="6699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Option 1                                        Option 2                                       Option 3</a:t>
            </a:r>
          </a:p>
          <a:p>
            <a:pPr algn="ctr"/>
            <a:r>
              <a:rPr lang="en-US" dirty="0"/>
              <a:t>Example figures when the num. of CB=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6379469" y="4614157"/>
            <a:ext cx="1180551" cy="48489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6709745" y="4186247"/>
            <a:ext cx="1687476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1</a:t>
            </a:r>
            <a:r>
              <a:rPr lang="en-US" sz="1600" baseline="30000" dirty="0" smtClean="0">
                <a:solidFill>
                  <a:srgbClr val="FF0000"/>
                </a:solidFill>
                <a:cs typeface="Arial" panose="020B0604020202020204" pitchFamily="34" charset="0"/>
              </a:rPr>
              <a:t>st</a:t>
            </a:r>
            <a:r>
              <a:rPr lang="en-US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 hop</a:t>
            </a:r>
          </a:p>
        </p:txBody>
      </p:sp>
      <p:cxnSp>
        <p:nvCxnSpPr>
          <p:cNvPr id="71" name="Straight Arrow Connector 70"/>
          <p:cNvCxnSpPr/>
          <p:nvPr/>
        </p:nvCxnSpPr>
        <p:spPr>
          <a:xfrm flipH="1">
            <a:off x="6556101" y="4391862"/>
            <a:ext cx="179918" cy="225535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sp>
        <p:nvSpPr>
          <p:cNvPr id="73" name="Rectangle 72"/>
          <p:cNvSpPr/>
          <p:nvPr/>
        </p:nvSpPr>
        <p:spPr>
          <a:xfrm>
            <a:off x="7553884" y="5543296"/>
            <a:ext cx="1180551" cy="484892"/>
          </a:xfrm>
          <a:prstGeom prst="rect">
            <a:avLst/>
          </a:prstGeom>
          <a:noFill/>
          <a:ln w="28575" cmpd="sng">
            <a:solidFill>
              <a:srgbClr val="0000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8219111" y="6154278"/>
            <a:ext cx="1687476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cs typeface="Arial" panose="020B0604020202020204" pitchFamily="34" charset="0"/>
              </a:rPr>
              <a:t>2</a:t>
            </a:r>
            <a:r>
              <a:rPr lang="en-US" sz="1600" baseline="30000" dirty="0" smtClean="0">
                <a:solidFill>
                  <a:srgbClr val="0000FF"/>
                </a:solidFill>
                <a:cs typeface="Arial" panose="020B0604020202020204" pitchFamily="34" charset="0"/>
              </a:rPr>
              <a:t>nd</a:t>
            </a:r>
            <a:r>
              <a:rPr lang="en-US" sz="1600" dirty="0" smtClean="0">
                <a:solidFill>
                  <a:srgbClr val="0000FF"/>
                </a:solidFill>
                <a:cs typeface="Arial" panose="020B0604020202020204" pitchFamily="34" charset="0"/>
              </a:rPr>
              <a:t> hop</a:t>
            </a:r>
          </a:p>
        </p:txBody>
      </p:sp>
      <p:cxnSp>
        <p:nvCxnSpPr>
          <p:cNvPr id="75" name="Straight Arrow Connector 74"/>
          <p:cNvCxnSpPr/>
          <p:nvPr/>
        </p:nvCxnSpPr>
        <p:spPr>
          <a:xfrm flipH="1" flipV="1">
            <a:off x="8451103" y="6008286"/>
            <a:ext cx="127846" cy="229173"/>
          </a:xfrm>
          <a:prstGeom prst="straightConnector1">
            <a:avLst/>
          </a:prstGeom>
          <a:noFill/>
          <a:ln w="12700" cap="flat" cmpd="sng" algn="ctr">
            <a:solidFill>
              <a:srgbClr val="0000FF"/>
            </a:solidFill>
            <a:prstDash val="solid"/>
            <a:tailEnd type="arrow"/>
          </a:ln>
          <a:effectLst/>
        </p:spPr>
      </p:cxnSp>
      <p:sp>
        <p:nvSpPr>
          <p:cNvPr id="69" name="Arc 68"/>
          <p:cNvSpPr/>
          <p:nvPr/>
        </p:nvSpPr>
        <p:spPr>
          <a:xfrm>
            <a:off x="1274044" y="4840693"/>
            <a:ext cx="458022" cy="1518066"/>
          </a:xfrm>
          <a:prstGeom prst="arc">
            <a:avLst/>
          </a:prstGeom>
          <a:noFill/>
          <a:ln w="12700" cap="flat" cmpd="sng" algn="ctr">
            <a:solidFill>
              <a:srgbClr val="000000">
                <a:lumMod val="65000"/>
                <a:lumOff val="35000"/>
              </a:srgbClr>
            </a:solidFill>
            <a:prstDash val="sysDash"/>
            <a:headEnd type="arrow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142</Words>
  <Application>Microsoft Macintosh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 mapping for DFT-s-OFDM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84</cp:revision>
  <dcterms:created xsi:type="dcterms:W3CDTF">2016-11-14T18:00:12Z</dcterms:created>
  <dcterms:modified xsi:type="dcterms:W3CDTF">2017-08-24T14:46:12Z</dcterms:modified>
</cp:coreProperties>
</file>