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5" r:id="rId2"/>
    <p:sldId id="273" r:id="rId3"/>
    <p:sldId id="27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75212" autoAdjust="0"/>
  </p:normalViewPr>
  <p:slideViewPr>
    <p:cSldViewPr snapToGrid="0">
      <p:cViewPr>
        <p:scale>
          <a:sx n="80" d="100"/>
          <a:sy n="80" d="100"/>
        </p:scale>
        <p:origin x="-180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827E8-5F28-42AA-B6CA-C1F2D415951A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B427D-15F5-4C56-A2DE-305804132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43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2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5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8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4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60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2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5683-E3D1-4AC6-B3F0-C9FA20A71185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smtClean="0"/>
              <a:t>CSI-RS Configurations </a:t>
            </a:r>
            <a:r>
              <a:rPr kumimoji="1" lang="en-US" altLang="ja-JP" dirty="0" smtClean="0"/>
              <a:t>for 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2639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lang="en-US" altLang="ja-JP" dirty="0"/>
              <a:t>Intel, </a:t>
            </a:r>
            <a:r>
              <a:rPr lang="en-US" altLang="ja-JP" dirty="0" smtClean="0"/>
              <a:t>Ericsson, KT, </a:t>
            </a:r>
            <a:r>
              <a:rPr lang="en-US" altLang="ja-JP" dirty="0"/>
              <a:t>[MTK], [Nokia</a:t>
            </a:r>
            <a:r>
              <a:rPr lang="en-US" altLang="ja-JP" dirty="0" smtClean="0"/>
              <a:t>], </a:t>
            </a:r>
          </a:p>
          <a:p>
            <a:r>
              <a:rPr lang="en-US" altLang="ja-JP" dirty="0" smtClean="0"/>
              <a:t>[</a:t>
            </a:r>
            <a:r>
              <a:rPr lang="en-US" altLang="ja-JP" dirty="0" smtClean="0"/>
              <a:t>DoCoMo</a:t>
            </a:r>
            <a:r>
              <a:rPr lang="en-US" altLang="ja-JP" dirty="0"/>
              <a:t>], </a:t>
            </a:r>
            <a:r>
              <a:rPr lang="en-US" altLang="ja-JP" dirty="0" smtClean="0"/>
              <a:t>[</a:t>
            </a:r>
            <a:r>
              <a:rPr lang="en-US" altLang="ja-JP" dirty="0" smtClean="0"/>
              <a:t>QC]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8960378" y="153055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R1-1715079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569068" y="188914"/>
            <a:ext cx="4225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21 – 25 Aug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6.1.2.3.2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776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9392" y="1448790"/>
            <a:ext cx="10830296" cy="4728173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beam management, support the configurations of </a:t>
            </a:r>
            <a:r>
              <a:rPr lang="en-US" altLang="ko-KR" sz="2400" i="1" dirty="0" smtClean="0"/>
              <a:t>K</a:t>
            </a:r>
            <a:r>
              <a:rPr lang="en-US" altLang="ko-KR" sz="2400" dirty="0" smtClean="0"/>
              <a:t> resources w/ </a:t>
            </a:r>
            <a:r>
              <a:rPr lang="en-US" altLang="ko-KR" sz="2400" i="1" dirty="0" smtClean="0"/>
              <a:t>X</a:t>
            </a:r>
            <a:r>
              <a:rPr lang="en-US" altLang="ko-KR" sz="2400" dirty="0" smtClean="0"/>
              <a:t>-port(s) on an OFDM symbol based on the configuration index with the predetermined parameters of </a:t>
            </a:r>
            <a:r>
              <a:rPr lang="en-US" altLang="ko-KR" sz="2400" dirty="0" smtClean="0"/>
              <a:t>at least </a:t>
            </a:r>
            <a:r>
              <a:rPr lang="en-US" altLang="ko-KR" sz="2400" i="1" dirty="0" smtClean="0"/>
              <a:t>D</a:t>
            </a:r>
            <a:r>
              <a:rPr lang="en-US" altLang="ko-KR" sz="2400" dirty="0" smtClean="0"/>
              <a:t>, </a:t>
            </a:r>
            <a:r>
              <a:rPr lang="en-US" altLang="ko-KR" sz="2400" i="1" dirty="0" smtClean="0"/>
              <a:t>X</a:t>
            </a:r>
            <a:r>
              <a:rPr lang="en-US" altLang="ko-KR" sz="2400" dirty="0" smtClean="0"/>
              <a:t>, </a:t>
            </a:r>
            <a:r>
              <a:rPr lang="en-US" altLang="ko-KR" sz="2400" i="1" dirty="0" smtClean="0"/>
              <a:t>K</a:t>
            </a:r>
            <a:r>
              <a:rPr lang="en-US" altLang="ko-KR" sz="2400" dirty="0" smtClean="0"/>
              <a:t>, and Comb-offset(s)</a:t>
            </a:r>
          </a:p>
          <a:p>
            <a:pPr lvl="1"/>
            <a:r>
              <a:rPr lang="en-US" altLang="ko-KR" sz="2000" dirty="0" smtClean="0"/>
              <a:t>Other parameters are nor precluded</a:t>
            </a:r>
          </a:p>
          <a:p>
            <a:pPr lvl="1"/>
            <a:r>
              <a:rPr lang="en-US" altLang="ko-KR" sz="2000" dirty="0" smtClean="0"/>
              <a:t>For </a:t>
            </a:r>
            <a:r>
              <a:rPr lang="en-US" altLang="ko-KR" sz="2000" dirty="0" smtClean="0"/>
              <a:t>X = {1, 2} and D &gt; 1</a:t>
            </a:r>
          </a:p>
          <a:p>
            <a:pPr lvl="1"/>
            <a:r>
              <a:rPr lang="en-US" altLang="ko-KR" sz="2000" dirty="0" smtClean="0"/>
              <a:t>Comb-offset is the starting subcarrier offset for the RE mapping within the configured CSI-RS BW</a:t>
            </a:r>
          </a:p>
          <a:p>
            <a:pPr lvl="1"/>
            <a:r>
              <a:rPr lang="en-US" altLang="ko-KR" sz="2000" dirty="0" smtClean="0"/>
              <a:t>An example of the configurations can be shown below. Companies are encouraged to submit their inputs for the values.</a:t>
            </a:r>
          </a:p>
          <a:p>
            <a:pPr marL="914400" lvl="2" indent="0">
              <a:buNone/>
            </a:pPr>
            <a:endParaRPr lang="ko-KR" altLang="en-US" sz="18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348876"/>
              </p:ext>
            </p:extLst>
          </p:nvPr>
        </p:nvGraphicFramePr>
        <p:xfrm>
          <a:off x="1674423" y="4191615"/>
          <a:ext cx="8704611" cy="2442439"/>
        </p:xfrm>
        <a:graphic>
          <a:graphicData uri="http://schemas.openxmlformats.org/drawingml/2006/table">
            <a:tbl>
              <a:tblPr firstRow="1" firstCol="1" bandRow="1"/>
              <a:tblGrid>
                <a:gridCol w="1464966"/>
                <a:gridCol w="1625429"/>
                <a:gridCol w="1682878"/>
                <a:gridCol w="2106817"/>
                <a:gridCol w="1824521"/>
              </a:tblGrid>
              <a:tr h="495759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Configuration index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i="1" dirty="0">
                          <a:effectLst/>
                          <a:latin typeface="Calibri"/>
                          <a:ea typeface="굴림"/>
                          <a:cs typeface="굴림"/>
                        </a:rPr>
                        <a:t>D</a:t>
                      </a: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 [REs/RB/port]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Number of antenna ports per resource (</a:t>
                      </a:r>
                      <a:r>
                        <a:rPr lang="en-US" sz="1600" i="1" dirty="0">
                          <a:effectLst/>
                          <a:latin typeface="Calibri"/>
                          <a:ea typeface="굴림"/>
                          <a:cs typeface="굴림"/>
                        </a:rPr>
                        <a:t>X</a:t>
                      </a: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)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Number of configured resources  on one OFDM symbol (</a:t>
                      </a:r>
                      <a:r>
                        <a:rPr lang="en-US" sz="1600" i="1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)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Comb offset (</a:t>
                      </a:r>
                      <a:r>
                        <a:rPr lang="en-US" sz="1600" i="1" dirty="0" err="1">
                          <a:effectLst/>
                          <a:latin typeface="Symbol"/>
                          <a:ea typeface="굴림"/>
                          <a:cs typeface="굴림"/>
                        </a:rPr>
                        <a:t>d</a:t>
                      </a:r>
                      <a:r>
                        <a:rPr lang="en-US" sz="1600" i="1" baseline="-25000" dirty="0" err="1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)</a:t>
                      </a:r>
                      <a:b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</a:b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for each resource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0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6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1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2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i="1">
                          <a:effectLst/>
                          <a:latin typeface="Symbol"/>
                          <a:ea typeface="굴림"/>
                          <a:cs typeface="굴림"/>
                        </a:rPr>
                        <a:t>d</a:t>
                      </a:r>
                      <a:r>
                        <a:rPr lang="en-US" sz="1600" i="1" baseline="-25000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 i="1">
                          <a:effectLst/>
                          <a:latin typeface="Calibri"/>
                          <a:ea typeface="굴림"/>
                          <a:cs typeface="굴림"/>
                        </a:rPr>
                        <a:t> = k</a:t>
                      </a: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 </a:t>
                      </a:r>
                      <a:b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</a:b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for </a:t>
                      </a:r>
                      <a:r>
                        <a:rPr lang="en-US" sz="1600" i="1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 = 0, 1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1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3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1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4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i="1">
                          <a:effectLst/>
                          <a:latin typeface="Symbol"/>
                          <a:ea typeface="굴림"/>
                          <a:cs typeface="굴림"/>
                        </a:rPr>
                        <a:t>d</a:t>
                      </a:r>
                      <a:r>
                        <a:rPr lang="en-US" sz="1600" i="1" baseline="-25000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 i="1">
                          <a:effectLst/>
                          <a:latin typeface="Calibri"/>
                          <a:ea typeface="굴림"/>
                          <a:cs typeface="굴림"/>
                        </a:rPr>
                        <a:t> = k</a:t>
                      </a: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 </a:t>
                      </a:r>
                      <a:b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</a:b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for </a:t>
                      </a:r>
                      <a:r>
                        <a:rPr lang="en-US" sz="1600" i="1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 = 0, 1, 2, 3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2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1.5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1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/>
                          <a:ea typeface="굴림"/>
                          <a:cs typeface="굴림"/>
                        </a:rPr>
                        <a:t>8</a:t>
                      </a:r>
                      <a:endParaRPr lang="ko-KR" sz="160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i="1" dirty="0" err="1">
                          <a:effectLst/>
                          <a:latin typeface="Symbol"/>
                          <a:ea typeface="굴림"/>
                          <a:cs typeface="굴림"/>
                        </a:rPr>
                        <a:t>d</a:t>
                      </a:r>
                      <a:r>
                        <a:rPr lang="en-US" sz="1600" i="1" baseline="-25000" dirty="0" err="1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 i="1" dirty="0">
                          <a:effectLst/>
                          <a:latin typeface="Calibri"/>
                          <a:ea typeface="굴림"/>
                          <a:cs typeface="굴림"/>
                        </a:rPr>
                        <a:t> = k</a:t>
                      </a: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 </a:t>
                      </a:r>
                      <a:b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</a:b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for </a:t>
                      </a:r>
                      <a:r>
                        <a:rPr lang="en-US" sz="1600" i="1" dirty="0">
                          <a:effectLst/>
                          <a:latin typeface="Calibri"/>
                          <a:ea typeface="굴림"/>
                          <a:cs typeface="굴림"/>
                        </a:rPr>
                        <a:t>k</a:t>
                      </a:r>
                      <a:r>
                        <a:rPr lang="en-US" sz="1600" dirty="0">
                          <a:effectLst/>
                          <a:latin typeface="Calibri"/>
                          <a:ea typeface="굴림"/>
                          <a:cs typeface="굴림"/>
                        </a:rPr>
                        <a:t> = 0, 1, …, 7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Calibri"/>
                          <a:ea typeface="굴림"/>
                          <a:cs typeface="굴림"/>
                        </a:rPr>
                        <a:t>…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Calibri"/>
                          <a:ea typeface="굴림"/>
                          <a:cs typeface="굴림"/>
                        </a:rPr>
                        <a:t>…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Calibri"/>
                          <a:ea typeface="굴림"/>
                          <a:cs typeface="굴림"/>
                        </a:rPr>
                        <a:t>…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Calibri"/>
                          <a:ea typeface="굴림"/>
                          <a:cs typeface="굴림"/>
                        </a:rPr>
                        <a:t>…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600" dirty="0" smtClean="0">
                          <a:effectLst/>
                          <a:latin typeface="Calibri"/>
                          <a:ea typeface="굴림"/>
                          <a:cs typeface="굴림"/>
                        </a:rPr>
                        <a:t>…</a:t>
                      </a:r>
                      <a:endParaRPr lang="ko-KR" sz="1600" dirty="0">
                        <a:effectLst/>
                        <a:latin typeface="Calibri"/>
                        <a:ea typeface="굴림"/>
                        <a:cs typeface="굴림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127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Examples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237599"/>
              </p:ext>
            </p:extLst>
          </p:nvPr>
        </p:nvGraphicFramePr>
        <p:xfrm>
          <a:off x="2567359" y="1406767"/>
          <a:ext cx="468918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18"/>
              </a:tblGrid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188682" y="6131168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= 1, </a:t>
            </a:r>
            <a:r>
              <a:rPr lang="en-US" altLang="ko-KR" dirty="0"/>
              <a:t>D = </a:t>
            </a:r>
            <a:r>
              <a:rPr lang="en-US" altLang="ko-KR" dirty="0" smtClean="0"/>
              <a:t>6, K = 2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249246"/>
              </p:ext>
            </p:extLst>
          </p:nvPr>
        </p:nvGraphicFramePr>
        <p:xfrm>
          <a:off x="5908436" y="1406767"/>
          <a:ext cx="468918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18"/>
              </a:tblGrid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529759" y="6131168"/>
            <a:ext cx="1803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= 1, </a:t>
            </a:r>
            <a:r>
              <a:rPr lang="en-US" altLang="ko-KR" dirty="0"/>
              <a:t>D = 3</a:t>
            </a:r>
            <a:r>
              <a:rPr lang="en-US" altLang="ko-KR" dirty="0" smtClean="0"/>
              <a:t>, K = 4</a:t>
            </a:r>
            <a:endParaRPr lang="ko-KR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859113" y="6131168"/>
            <a:ext cx="1978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X = 1, </a:t>
            </a:r>
            <a:r>
              <a:rPr lang="en-US" altLang="ko-KR" dirty="0"/>
              <a:t>D = </a:t>
            </a:r>
            <a:r>
              <a:rPr lang="en-US" altLang="ko-KR" dirty="0" smtClean="0"/>
              <a:t>1.5, K = 8</a:t>
            </a:r>
            <a:endParaRPr lang="ko-KR" altLang="en-US" dirty="0"/>
          </a:p>
        </p:txBody>
      </p:sp>
      <p:graphicFrame>
        <p:nvGraphicFramePr>
          <p:cNvPr id="11" name="표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332465"/>
              </p:ext>
            </p:extLst>
          </p:nvPr>
        </p:nvGraphicFramePr>
        <p:xfrm>
          <a:off x="9091126" y="1379860"/>
          <a:ext cx="468918" cy="512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918"/>
              </a:tblGrid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noFill/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 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969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/>
                        <a:t>AP0</a:t>
                      </a:r>
                      <a:endParaRPr lang="ko-KR" altLang="en-US" sz="800" b="1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2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10415</TotalTime>
  <Words>350</Words>
  <Application>Microsoft Office PowerPoint</Application>
  <PresentationFormat>사용자 지정</PresentationFormat>
  <Paragraphs>114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CSI-RS Configurations for Beam Management</vt:lpstr>
      <vt:lpstr>Proposal</vt:lpstr>
      <vt:lpstr>Examples</vt:lpstr>
    </vt:vector>
  </TitlesOfParts>
  <Company>Samsung Research America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Jaewon Kim</cp:lastModifiedBy>
  <cp:revision>143</cp:revision>
  <dcterms:created xsi:type="dcterms:W3CDTF">2017-06-20T23:33:25Z</dcterms:created>
  <dcterms:modified xsi:type="dcterms:W3CDTF">2017-08-24T07:41:39Z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C:\Users\v.chandrasek\Documents\3GPP\ran1\TSGR1_AH_Qingdao\draft_wf\nr_pdcch_beam_indication.pptx</vt:lpwstr>
  </property>
  <property fmtid="{5C58129F-E5B8-477A-9B38-B3E54BFA04C8}" pid="2">
    <vt:lpwstr>B4736284F7ABDF2F00EE30C250C935640A9662AF144D6419E81D89F8EC49023B</vt:lpwstr>
  </property>
</Properties>
</file>