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9034" autoAdjust="0"/>
    <p:restoredTop sz="94660"/>
  </p:normalViewPr>
  <p:slideViewPr>
    <p:cSldViewPr snapToGrid="0">
      <p:cViewPr>
        <p:scale>
          <a:sx n="90" d="100"/>
          <a:sy n="90" d="100"/>
        </p:scale>
        <p:origin x="-59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for NR RLM Thresholds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smtClean="0"/>
              <a:t>CATT, […]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WG1#90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ja-JP" sz="2400" b="1" dirty="0" smtClean="0">
                <a:latin typeface="Times New Roman" pitchFamily="18" charset="0"/>
                <a:cs typeface="Times New Roman" pitchFamily="18" charset="0"/>
              </a:rPr>
              <a:t>714962</a:t>
            </a:r>
            <a:endParaRPr lang="en-US" altLang="zh-CN" sz="24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Prague, Czech Republic, 21st – 25th August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6.1.1.5.3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GB" sz="1600" b="1" u="sng" dirty="0" smtClean="0"/>
              <a:t>Agreements (RAN1#89)</a:t>
            </a:r>
            <a:endParaRPr lang="en-US" sz="1600" dirty="0" smtClean="0"/>
          </a:p>
          <a:p>
            <a:pPr lvl="1"/>
            <a:r>
              <a:rPr lang="en-GB" sz="1200" dirty="0" smtClean="0"/>
              <a:t>IS and OOS indications are based on SINR-like metric (e.g., hypothetical PDCCH BLER) as in LTE</a:t>
            </a:r>
            <a:endParaRPr lang="en-US" sz="1200" dirty="0" smtClean="0"/>
          </a:p>
          <a:p>
            <a:pPr lvl="2"/>
            <a:r>
              <a:rPr lang="en-GB" sz="1200" dirty="0" smtClean="0"/>
              <a:t>SINR-like metric as in LTE represents whether or not UE can receive PDCCH</a:t>
            </a:r>
            <a:endParaRPr lang="en-US" sz="1200" dirty="0" smtClean="0"/>
          </a:p>
          <a:p>
            <a:pPr lvl="2"/>
            <a:r>
              <a:rPr lang="en-GB" sz="1200" dirty="0" smtClean="0"/>
              <a:t>FFS: PDCCH in U-SS and/or PDCCH in C-SS</a:t>
            </a:r>
            <a:endParaRPr lang="en-US" sz="1200" dirty="0" smtClean="0"/>
          </a:p>
          <a:p>
            <a:pPr lvl="1"/>
            <a:r>
              <a:rPr lang="en-GB" sz="1200" dirty="0" smtClean="0"/>
              <a:t>RS used to derive SINR-like metric is down selected from following options</a:t>
            </a:r>
            <a:endParaRPr lang="en-US" sz="1200" dirty="0" smtClean="0"/>
          </a:p>
          <a:p>
            <a:pPr lvl="2"/>
            <a:r>
              <a:rPr lang="en-GB" sz="1200" dirty="0" smtClean="0"/>
              <a:t>Opt.1: CSI-RS</a:t>
            </a:r>
            <a:endParaRPr lang="en-US" sz="1200" dirty="0" smtClean="0"/>
          </a:p>
          <a:p>
            <a:pPr lvl="2"/>
            <a:r>
              <a:rPr lang="en-GB" sz="1200" dirty="0" smtClean="0"/>
              <a:t>Opt.2: DMRS for NR-PDCCH in C-SS</a:t>
            </a:r>
            <a:endParaRPr lang="en-US" sz="1200" dirty="0" smtClean="0"/>
          </a:p>
          <a:p>
            <a:pPr lvl="2"/>
            <a:r>
              <a:rPr lang="en-GB" sz="1200" dirty="0" smtClean="0"/>
              <a:t>Opt.3: DMRS for NR-PBCH</a:t>
            </a:r>
            <a:endParaRPr lang="en-US" sz="1200" dirty="0" smtClean="0"/>
          </a:p>
          <a:p>
            <a:pPr lvl="2"/>
            <a:r>
              <a:rPr lang="en-GB" sz="1200" dirty="0" smtClean="0"/>
              <a:t>Opt.4: NR-SSS</a:t>
            </a:r>
            <a:endParaRPr lang="en-US" sz="1200" dirty="0" smtClean="0"/>
          </a:p>
          <a:p>
            <a:pPr lvl="2"/>
            <a:r>
              <a:rPr lang="en-GB" sz="1200" dirty="0" smtClean="0"/>
              <a:t>Opt.5: RS for time/frequency tracking (if separate RS from above is defined for time/frequency tracking)</a:t>
            </a:r>
            <a:endParaRPr lang="en-US" sz="1200" dirty="0" smtClean="0"/>
          </a:p>
          <a:p>
            <a:pPr lvl="2"/>
            <a:r>
              <a:rPr lang="en-GB" sz="1200" dirty="0" smtClean="0"/>
              <a:t>FFS: how many options are used</a:t>
            </a:r>
            <a:endParaRPr lang="en-US" sz="1200" dirty="0" smtClean="0"/>
          </a:p>
          <a:p>
            <a:pPr lvl="1"/>
            <a:r>
              <a:rPr lang="en-GB" sz="1200" dirty="0" smtClean="0"/>
              <a:t>RAN1 assumes that single IS or OOS is indicated per reporting instance regardless number of beams available in cell. RAN1 has not concluded whether IS/OOS indications for RLF are per cell or not.</a:t>
            </a:r>
            <a:endParaRPr lang="en-US" sz="1200" dirty="0" smtClean="0"/>
          </a:p>
          <a:p>
            <a:pPr lvl="1"/>
            <a:r>
              <a:rPr lang="en-GB" sz="1200" dirty="0" smtClean="0"/>
              <a:t>RAN1 plans to provide at least periodic IS/OOS indications.</a:t>
            </a:r>
            <a:endParaRPr lang="en-US" sz="1200" dirty="0" smtClean="0"/>
          </a:p>
          <a:p>
            <a:pPr lvl="2"/>
            <a:r>
              <a:rPr lang="en-GB" sz="1200" dirty="0" smtClean="0"/>
              <a:t>FFS: possibility of additional </a:t>
            </a:r>
            <a:r>
              <a:rPr lang="en-GB" sz="1200" dirty="0" err="1" smtClean="0"/>
              <a:t>aperiodic</a:t>
            </a:r>
            <a:r>
              <a:rPr lang="en-GB" sz="1200" dirty="0" smtClean="0"/>
              <a:t> IS indication e.g., based on beam failure recovery mechanism. </a:t>
            </a:r>
            <a:endParaRPr lang="en-US" sz="1200" dirty="0" smtClean="0"/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 (cont.)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US" b="1" u="sng" dirty="0" smtClean="0"/>
              <a:t>Agreements (RAN1  AH#2):</a:t>
            </a:r>
            <a:endParaRPr lang="en-US" dirty="0" smtClean="0"/>
          </a:p>
          <a:p>
            <a:pPr lvl="1"/>
            <a:r>
              <a:rPr lang="en-US" dirty="0" smtClean="0"/>
              <a:t>The RS used for RLM should have following properties </a:t>
            </a:r>
          </a:p>
          <a:p>
            <a:pPr lvl="2"/>
            <a:r>
              <a:rPr lang="en-US" dirty="0" smtClean="0"/>
              <a:t>Periodic transmission with short enough periodicity</a:t>
            </a:r>
          </a:p>
          <a:p>
            <a:pPr lvl="2"/>
            <a:r>
              <a:rPr lang="en-US" dirty="0" smtClean="0"/>
              <a:t>Wideband transmission relative to bandwidth of active bandwidth part</a:t>
            </a:r>
          </a:p>
          <a:p>
            <a:pPr lvl="2"/>
            <a:r>
              <a:rPr lang="en-US" dirty="0" smtClean="0"/>
              <a:t>Supporting both single beam and multi-beam operations</a:t>
            </a:r>
          </a:p>
          <a:p>
            <a:pPr lvl="2"/>
            <a:r>
              <a:rPr lang="en-US" dirty="0" smtClean="0"/>
              <a:t>Representing control channel quality</a:t>
            </a:r>
          </a:p>
          <a:p>
            <a:pPr lvl="1"/>
            <a:r>
              <a:rPr lang="en-US" dirty="0" smtClean="0"/>
              <a:t>Both CSI-RS based RLM and SS block based RLM are supported</a:t>
            </a:r>
          </a:p>
          <a:p>
            <a:pPr lvl="2"/>
            <a:r>
              <a:rPr lang="en-US" dirty="0" smtClean="0"/>
              <a:t>FFS: whether or not only a single type of RS is configured to UE for RLM at a time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dirty="0" smtClean="0"/>
              <a:t>Regardless which SINR-like metric (</a:t>
            </a:r>
            <a:r>
              <a:rPr lang="en-GB" dirty="0" smtClean="0"/>
              <a:t>e.g., hypothetical PDCCH BLER) is adopted in RAN1, if similar approach as LTE is used, the UE will define internally </a:t>
            </a:r>
            <a:r>
              <a:rPr lang="en-US" dirty="0" smtClean="0"/>
              <a:t>the RLM out-of-sync and in-sync thresholds corresponding to the adopted SINR-like metric, and decide its out-of-sync and in-sync status based on the comparison of the RLM measurements based CSI-RS and/or SS-block SS and the internal RLM out-of-sync and in-sync thresholds.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In current LTE RLM approach the network has no control on RLM out-of-sync and in-sync thresholds. Thus, it lacks the flexibility when a UE is required to support different coverage levels under different scenarios (e.g., </a:t>
            </a:r>
            <a:r>
              <a:rPr lang="en-US" dirty="0" err="1" smtClean="0"/>
              <a:t>mMTC</a:t>
            </a:r>
            <a:r>
              <a:rPr lang="en-US" dirty="0" smtClean="0"/>
              <a:t> UEs may be configured to support different coverage enhancement levels). 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For NR the exact values of Qin and </a:t>
            </a:r>
            <a:r>
              <a:rPr lang="en-US" dirty="0" err="1" smtClean="0"/>
              <a:t>Qout</a:t>
            </a:r>
            <a:r>
              <a:rPr lang="en-US" dirty="0" smtClean="0"/>
              <a:t> are not yet discussed/decided. Different type of services could tolerate higher or lower error rate on PDCCH, and thereby could benefit from being able to configure the applied thresholds for IS/OOS indications.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/>
          </a:bodyPr>
          <a:lstStyle/>
          <a:p>
            <a:r>
              <a:rPr lang="en-US" dirty="0" smtClean="0"/>
              <a:t>NR supports </a:t>
            </a:r>
            <a:r>
              <a:rPr lang="en-US" dirty="0" smtClean="0"/>
              <a:t>configurable </a:t>
            </a:r>
            <a:r>
              <a:rPr lang="en-US" dirty="0" smtClean="0"/>
              <a:t>in-sync threshold </a:t>
            </a:r>
            <a:r>
              <a:rPr lang="en-US" dirty="0" smtClean="0"/>
              <a:t>and </a:t>
            </a:r>
            <a:r>
              <a:rPr lang="en-US" dirty="0" smtClean="0"/>
              <a:t>out-of-sync thresholds for </a:t>
            </a:r>
            <a:r>
              <a:rPr lang="en-US" dirty="0" smtClean="0"/>
              <a:t>a </a:t>
            </a:r>
            <a:r>
              <a:rPr lang="en-US" dirty="0" smtClean="0"/>
              <a:t>UE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The following options can be considered</a:t>
            </a:r>
          </a:p>
          <a:p>
            <a:pPr lvl="1"/>
            <a:r>
              <a:rPr lang="en-US" dirty="0" smtClean="0"/>
              <a:t>Option </a:t>
            </a:r>
            <a:r>
              <a:rPr lang="en-US" dirty="0" smtClean="0"/>
              <a:t>1: the network </a:t>
            </a:r>
            <a:r>
              <a:rPr lang="en-US" dirty="0" smtClean="0"/>
              <a:t>may adjust the </a:t>
            </a:r>
            <a:r>
              <a:rPr lang="en-US" dirty="0" smtClean="0"/>
              <a:t>Qin and </a:t>
            </a:r>
            <a:r>
              <a:rPr lang="en-US" dirty="0" err="1" smtClean="0"/>
              <a:t>Qout</a:t>
            </a:r>
            <a:r>
              <a:rPr lang="en-US" dirty="0" smtClean="0"/>
              <a:t> </a:t>
            </a:r>
            <a:r>
              <a:rPr lang="en-US" dirty="0" smtClean="0"/>
              <a:t>thresholds </a:t>
            </a:r>
            <a:r>
              <a:rPr lang="en-US" dirty="0" smtClean="0"/>
              <a:t>with a </a:t>
            </a:r>
            <a:r>
              <a:rPr lang="en-US" dirty="0" smtClean="0"/>
              <a:t>restricted set of </a:t>
            </a:r>
            <a:r>
              <a:rPr lang="en-US" dirty="0" smtClean="0"/>
              <a:t>adjustment values</a:t>
            </a:r>
            <a:endParaRPr lang="en-US" dirty="0" smtClean="0"/>
          </a:p>
          <a:p>
            <a:pPr lvl="2"/>
            <a:r>
              <a:rPr lang="en-US" dirty="0" smtClean="0"/>
              <a:t>FFS</a:t>
            </a:r>
            <a:r>
              <a:rPr lang="en-US" dirty="0" smtClean="0"/>
              <a:t>: the </a:t>
            </a:r>
            <a:r>
              <a:rPr lang="en-US" dirty="0" smtClean="0"/>
              <a:t>set of values </a:t>
            </a:r>
            <a:r>
              <a:rPr lang="en-US" dirty="0" smtClean="0"/>
              <a:t>for the </a:t>
            </a:r>
            <a:r>
              <a:rPr lang="en-US" dirty="0" smtClean="0"/>
              <a:t>adjustment.</a:t>
            </a:r>
            <a:endParaRPr lang="en-US" dirty="0" smtClean="0"/>
          </a:p>
          <a:p>
            <a:pPr lvl="1"/>
            <a:r>
              <a:rPr lang="en-US" dirty="0" smtClean="0"/>
              <a:t>Option 2: the network </a:t>
            </a:r>
            <a:r>
              <a:rPr lang="en-US" dirty="0" smtClean="0"/>
              <a:t>configures </a:t>
            </a:r>
            <a:r>
              <a:rPr lang="en-US" dirty="0" smtClean="0"/>
              <a:t>the Qin and </a:t>
            </a:r>
            <a:r>
              <a:rPr lang="en-US" dirty="0" err="1" smtClean="0"/>
              <a:t>Qout</a:t>
            </a:r>
            <a:r>
              <a:rPr lang="en-US" dirty="0" smtClean="0"/>
              <a:t> thresholds for a UE among a restricted set of Qin/</a:t>
            </a:r>
            <a:r>
              <a:rPr lang="en-US" dirty="0" err="1" smtClean="0"/>
              <a:t>Qout</a:t>
            </a:r>
            <a:r>
              <a:rPr lang="en-US" dirty="0" smtClean="0"/>
              <a:t> thresholds.</a:t>
            </a:r>
          </a:p>
          <a:p>
            <a:pPr lvl="2"/>
            <a:r>
              <a:rPr lang="en-US" dirty="0" smtClean="0"/>
              <a:t>FFS</a:t>
            </a:r>
            <a:r>
              <a:rPr lang="en-US" dirty="0" smtClean="0"/>
              <a:t>: the </a:t>
            </a:r>
            <a:r>
              <a:rPr lang="en-US" dirty="0" smtClean="0"/>
              <a:t>set of values </a:t>
            </a:r>
            <a:r>
              <a:rPr lang="en-US" dirty="0" smtClean="0"/>
              <a:t>of Qin/</a:t>
            </a:r>
            <a:r>
              <a:rPr lang="en-US" dirty="0" err="1" smtClean="0"/>
              <a:t>Qout</a:t>
            </a:r>
            <a:r>
              <a:rPr lang="en-US" dirty="0" smtClean="0"/>
              <a:t> thresholds</a:t>
            </a:r>
          </a:p>
          <a:p>
            <a:pPr lvl="1"/>
            <a:r>
              <a:rPr lang="en-US" dirty="0" smtClean="0"/>
              <a:t>Option 3: the network </a:t>
            </a:r>
            <a:r>
              <a:rPr lang="en-US" dirty="0" smtClean="0"/>
              <a:t>configures </a:t>
            </a:r>
            <a:r>
              <a:rPr lang="en-US" dirty="0" smtClean="0"/>
              <a:t>the BLERs for hypothetical PDCCH among a restricted set of BLER </a:t>
            </a:r>
            <a:r>
              <a:rPr lang="en-US" dirty="0" smtClean="0"/>
              <a:t>values for Qin/</a:t>
            </a:r>
            <a:r>
              <a:rPr lang="en-US" dirty="0" err="1" smtClean="0"/>
              <a:t>Qout</a:t>
            </a:r>
            <a:r>
              <a:rPr lang="en-US" dirty="0" smtClean="0"/>
              <a:t> </a:t>
            </a:r>
            <a:r>
              <a:rPr lang="en-US" dirty="0" smtClean="0"/>
              <a:t>thresholds</a:t>
            </a:r>
            <a:endParaRPr lang="en-US" dirty="0" smtClean="0"/>
          </a:p>
          <a:p>
            <a:pPr lvl="2"/>
            <a:r>
              <a:rPr lang="en-US" dirty="0" smtClean="0"/>
              <a:t>FFS</a:t>
            </a:r>
            <a:r>
              <a:rPr lang="en-US" dirty="0" smtClean="0"/>
              <a:t>: the </a:t>
            </a:r>
            <a:r>
              <a:rPr lang="en-US" dirty="0" smtClean="0"/>
              <a:t>set of values </a:t>
            </a:r>
            <a:r>
              <a:rPr lang="en-US" dirty="0" smtClean="0"/>
              <a:t>of </a:t>
            </a:r>
            <a:r>
              <a:rPr lang="en-US" dirty="0" smtClean="0"/>
              <a:t>BLERs </a:t>
            </a:r>
            <a:r>
              <a:rPr lang="en-US" dirty="0" smtClean="0"/>
              <a:t>for the configuration</a:t>
            </a:r>
          </a:p>
          <a:p>
            <a:pPr lvl="1"/>
            <a:r>
              <a:rPr lang="en-US" dirty="0" smtClean="0"/>
              <a:t>Other option is not precluded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533</Words>
  <Application>Microsoft Office PowerPoint</Application>
  <PresentationFormat>Custom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for NR RLM Thresholds</vt:lpstr>
      <vt:lpstr>Background</vt:lpstr>
      <vt:lpstr>Background (cont.)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156</cp:revision>
  <dcterms:created xsi:type="dcterms:W3CDTF">2017-04-03T20:11:22Z</dcterms:created>
  <dcterms:modified xsi:type="dcterms:W3CDTF">2017-08-23T10:17:56Z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-76518795</vt:i4>
  </property>
  <property fmtid="{D5CDD505-2E9C-101B-9397-08002B2CF9AE}" pid="3" name="_NewReviewCycle">
    <vt:lpwstr/>
  </property>
  <property fmtid="{D5CDD505-2E9C-101B-9397-08002B2CF9AE}" pid="4" name="_EmailSubject">
    <vt:lpwstr>WF on OCC across PRACH preambles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