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63" r:id="rId2"/>
    <p:sldId id="283" r:id="rId3"/>
    <p:sldId id="285" r:id="rId4"/>
    <p:sldId id="286" r:id="rId5"/>
    <p:sldId id="284"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66"/>
    <a:srgbClr val="C0C0C0"/>
    <a:srgbClr val="EEECE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87" autoAdjust="0"/>
    <p:restoredTop sz="94434" autoAdjust="0"/>
  </p:normalViewPr>
  <p:slideViewPr>
    <p:cSldViewPr>
      <p:cViewPr>
        <p:scale>
          <a:sx n="80" d="100"/>
          <a:sy n="80" d="100"/>
        </p:scale>
        <p:origin x="-120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2EB3E7CE-55D9-4929-A95A-2E6C856A968A}" type="datetimeFigureOut">
              <a:rPr lang="zh-CN" altLang="en-US"/>
              <a:pPr>
                <a:defRPr/>
              </a:pPr>
              <a:t>2017/8/22</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8F0E52A-A577-4F2A-B98C-B17CB3BAFEA5}" type="slidenum">
              <a:rPr lang="zh-CN" altLang="en-US"/>
              <a:pPr>
                <a:defRPr/>
              </a:pPr>
              <a:t>‹#›</a:t>
            </a:fld>
            <a:endParaRPr lang="en-US" altLang="zh-CN"/>
          </a:p>
        </p:txBody>
      </p:sp>
    </p:spTree>
    <p:extLst>
      <p:ext uri="{BB962C8B-B14F-4D97-AF65-F5344CB8AC3E}">
        <p14:creationId xmlns:p14="http://schemas.microsoft.com/office/powerpoint/2010/main" xmlns="" val="3036555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61E29F-0FB0-432F-8CF3-399035B8DFAD}" type="slidenum">
              <a:rPr lang="zh-CN" altLang="en-US" smtClean="0">
                <a:latin typeface="Calibri" panose="020F0502020204030204" pitchFamily="34" charset="0"/>
              </a:rPr>
              <a:pPr/>
              <a:t>1</a:t>
            </a:fld>
            <a:endParaRPr lang="en-US" altLang="zh-CN">
              <a:latin typeface="Calibri" panose="020F0502020204030204" pitchFamily="34" charset="0"/>
            </a:endParaRPr>
          </a:p>
        </p:txBody>
      </p:sp>
    </p:spTree>
    <p:extLst>
      <p:ext uri="{BB962C8B-B14F-4D97-AF65-F5344CB8AC3E}">
        <p14:creationId xmlns:p14="http://schemas.microsoft.com/office/powerpoint/2010/main" xmlns="" val="2127493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328800F-63C3-4172-93B6-6DFDEFAD5B04}" type="datetimeFigureOut">
              <a:rPr lang="zh-CN" altLang="en-US"/>
              <a:pPr>
                <a:defRPr/>
              </a:pPr>
              <a:t>2017/8/22</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7775D50-B99B-4E30-B515-E2E6FC2DF9CC}" type="slidenum">
              <a:rPr lang="zh-CN" altLang="en-US"/>
              <a:pPr>
                <a:defRPr/>
              </a:pPr>
              <a:t>‹#›</a:t>
            </a:fld>
            <a:endParaRPr lang="en-US" altLang="zh-CN"/>
          </a:p>
        </p:txBody>
      </p:sp>
    </p:spTree>
    <p:extLst>
      <p:ext uri="{BB962C8B-B14F-4D97-AF65-F5344CB8AC3E}">
        <p14:creationId xmlns:p14="http://schemas.microsoft.com/office/powerpoint/2010/main" xmlns="" val="236835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1A7821-FFC0-4149-96F7-2E0723E8AE21}" type="datetimeFigureOut">
              <a:rPr lang="zh-CN" altLang="en-US"/>
              <a:pPr>
                <a:defRPr/>
              </a:pPr>
              <a:t>2017/8/22</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46B52E9-A3CA-4AC4-9FE0-3E3D13CA95C3}" type="slidenum">
              <a:rPr lang="zh-CN" altLang="en-US"/>
              <a:pPr>
                <a:defRPr/>
              </a:pPr>
              <a:t>‹#›</a:t>
            </a:fld>
            <a:endParaRPr lang="en-US" altLang="zh-CN"/>
          </a:p>
        </p:txBody>
      </p:sp>
    </p:spTree>
    <p:extLst>
      <p:ext uri="{BB962C8B-B14F-4D97-AF65-F5344CB8AC3E}">
        <p14:creationId xmlns:p14="http://schemas.microsoft.com/office/powerpoint/2010/main" xmlns="" val="626330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FD3F5AC-51C1-45EE-BEE2-C99735ECC4EF}" type="datetimeFigureOut">
              <a:rPr lang="zh-CN" altLang="en-US"/>
              <a:pPr>
                <a:defRPr/>
              </a:pPr>
              <a:t>2017/8/22</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185B99B-5744-4000-A044-71465C90254E}" type="slidenum">
              <a:rPr lang="zh-CN" altLang="en-US"/>
              <a:pPr>
                <a:defRPr/>
              </a:pPr>
              <a:t>‹#›</a:t>
            </a:fld>
            <a:endParaRPr lang="en-US" altLang="zh-CN"/>
          </a:p>
        </p:txBody>
      </p:sp>
    </p:spTree>
    <p:extLst>
      <p:ext uri="{BB962C8B-B14F-4D97-AF65-F5344CB8AC3E}">
        <p14:creationId xmlns:p14="http://schemas.microsoft.com/office/powerpoint/2010/main" xmlns="" val="227084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635F94A0-9C24-452F-91A4-29F6B90BDA8B}" type="datetimeFigureOut">
              <a:rPr lang="zh-CN" altLang="en-US"/>
              <a:pPr>
                <a:defRPr/>
              </a:pPr>
              <a:t>2017/8/22</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AEF796A-8CC7-41C4-96BA-FD085955B558}" type="slidenum">
              <a:rPr lang="zh-CN" altLang="en-US"/>
              <a:pPr>
                <a:defRPr/>
              </a:pPr>
              <a:t>‹#›</a:t>
            </a:fld>
            <a:endParaRPr lang="en-US" altLang="zh-CN"/>
          </a:p>
        </p:txBody>
      </p:sp>
    </p:spTree>
    <p:extLst>
      <p:ext uri="{BB962C8B-B14F-4D97-AF65-F5344CB8AC3E}">
        <p14:creationId xmlns:p14="http://schemas.microsoft.com/office/powerpoint/2010/main" xmlns="" val="20937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AE30F55-DC00-43EA-8C25-CAF2F38BDBD6}" type="datetimeFigureOut">
              <a:rPr lang="zh-CN" altLang="en-US"/>
              <a:pPr>
                <a:defRPr/>
              </a:pPr>
              <a:t>2017/8/22</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43321E-EB14-4580-8FFF-0D01C8042517}" type="slidenum">
              <a:rPr lang="zh-CN" altLang="en-US"/>
              <a:pPr>
                <a:defRPr/>
              </a:pPr>
              <a:t>‹#›</a:t>
            </a:fld>
            <a:endParaRPr lang="en-US" altLang="zh-CN"/>
          </a:p>
        </p:txBody>
      </p:sp>
    </p:spTree>
    <p:extLst>
      <p:ext uri="{BB962C8B-B14F-4D97-AF65-F5344CB8AC3E}">
        <p14:creationId xmlns:p14="http://schemas.microsoft.com/office/powerpoint/2010/main" xmlns="" val="555018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257E1F8-FACC-435E-AE32-CCC156EB7C32}" type="datetimeFigureOut">
              <a:rPr lang="zh-CN" altLang="en-US"/>
              <a:pPr>
                <a:defRPr/>
              </a:pPr>
              <a:t>2017/8/22</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017FC47-B8E5-43A2-9A99-8D1CAAD49033}" type="slidenum">
              <a:rPr lang="zh-CN" altLang="en-US"/>
              <a:pPr>
                <a:defRPr/>
              </a:pPr>
              <a:t>‹#›</a:t>
            </a:fld>
            <a:endParaRPr lang="en-US" altLang="zh-CN"/>
          </a:p>
        </p:txBody>
      </p:sp>
    </p:spTree>
    <p:extLst>
      <p:ext uri="{BB962C8B-B14F-4D97-AF65-F5344CB8AC3E}">
        <p14:creationId xmlns:p14="http://schemas.microsoft.com/office/powerpoint/2010/main" xmlns="" val="380757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AA0CBB0-5A6F-47D2-8B85-C718C79A099D}" type="datetimeFigureOut">
              <a:rPr lang="zh-CN" altLang="en-US"/>
              <a:pPr>
                <a:defRPr/>
              </a:pPr>
              <a:t>2017/8/22</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585995C-4DFF-48DF-9068-B3D32331E879}" type="slidenum">
              <a:rPr lang="zh-CN" altLang="en-US"/>
              <a:pPr>
                <a:defRPr/>
              </a:pPr>
              <a:t>‹#›</a:t>
            </a:fld>
            <a:endParaRPr lang="en-US" altLang="zh-CN"/>
          </a:p>
        </p:txBody>
      </p:sp>
    </p:spTree>
    <p:extLst>
      <p:ext uri="{BB962C8B-B14F-4D97-AF65-F5344CB8AC3E}">
        <p14:creationId xmlns:p14="http://schemas.microsoft.com/office/powerpoint/2010/main" xmlns="" val="164956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5D61A44-1307-49D9-A333-57212265D2C0}" type="datetimeFigureOut">
              <a:rPr lang="zh-CN" altLang="en-US"/>
              <a:pPr>
                <a:defRPr/>
              </a:pPr>
              <a:t>2017/8/22</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2759161-8B10-40A8-8DD4-4ABD4378098E}" type="slidenum">
              <a:rPr lang="zh-CN" altLang="en-US"/>
              <a:pPr>
                <a:defRPr/>
              </a:pPr>
              <a:t>‹#›</a:t>
            </a:fld>
            <a:endParaRPr lang="en-US" altLang="zh-CN"/>
          </a:p>
        </p:txBody>
      </p:sp>
    </p:spTree>
    <p:extLst>
      <p:ext uri="{BB962C8B-B14F-4D97-AF65-F5344CB8AC3E}">
        <p14:creationId xmlns:p14="http://schemas.microsoft.com/office/powerpoint/2010/main" xmlns="" val="112573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45FB02-17A4-4D71-B2F1-20E8B6EE3312}" type="datetimeFigureOut">
              <a:rPr lang="zh-CN" altLang="en-US"/>
              <a:pPr>
                <a:defRPr/>
              </a:pPr>
              <a:t>2017/8/22</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2AC0633-F9DC-4F30-8615-403DE0CD6CEA}" type="slidenum">
              <a:rPr lang="zh-CN" altLang="en-US"/>
              <a:pPr>
                <a:defRPr/>
              </a:pPr>
              <a:t>‹#›</a:t>
            </a:fld>
            <a:endParaRPr lang="en-US" altLang="zh-CN"/>
          </a:p>
        </p:txBody>
      </p:sp>
    </p:spTree>
    <p:extLst>
      <p:ext uri="{BB962C8B-B14F-4D97-AF65-F5344CB8AC3E}">
        <p14:creationId xmlns:p14="http://schemas.microsoft.com/office/powerpoint/2010/main" xmlns="" val="16924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9EA788C-1025-41A8-A5F1-2A89BEA07BB7}" type="datetimeFigureOut">
              <a:rPr lang="zh-CN" altLang="en-US"/>
              <a:pPr>
                <a:defRPr/>
              </a:pPr>
              <a:t>2017/8/22</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6FE295-1657-49C0-8630-9F336D936AAD}" type="slidenum">
              <a:rPr lang="zh-CN" altLang="en-US"/>
              <a:pPr>
                <a:defRPr/>
              </a:pPr>
              <a:t>‹#›</a:t>
            </a:fld>
            <a:endParaRPr lang="en-US" altLang="zh-CN"/>
          </a:p>
        </p:txBody>
      </p:sp>
    </p:spTree>
    <p:extLst>
      <p:ext uri="{BB962C8B-B14F-4D97-AF65-F5344CB8AC3E}">
        <p14:creationId xmlns:p14="http://schemas.microsoft.com/office/powerpoint/2010/main" xmlns="" val="185226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7B20194-C22A-428D-A6EC-1CCD7D6DB38A}" type="datetimeFigureOut">
              <a:rPr lang="zh-CN" altLang="en-US"/>
              <a:pPr>
                <a:defRPr/>
              </a:pPr>
              <a:t>2017/8/22</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1E09C19-07DC-4ED1-883C-75EE86FA145E}" type="slidenum">
              <a:rPr lang="zh-CN" altLang="en-US"/>
              <a:pPr>
                <a:defRPr/>
              </a:pPr>
              <a:t>‹#›</a:t>
            </a:fld>
            <a:endParaRPr lang="en-US" altLang="zh-CN"/>
          </a:p>
        </p:txBody>
      </p:sp>
    </p:spTree>
    <p:extLst>
      <p:ext uri="{BB962C8B-B14F-4D97-AF65-F5344CB8AC3E}">
        <p14:creationId xmlns:p14="http://schemas.microsoft.com/office/powerpoint/2010/main" xmlns="" val="2010340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8DE4799D-BF59-45AD-9FAB-7329FBF84453}" type="datetimeFigureOut">
              <a:rPr lang="zh-CN" altLang="en-US"/>
              <a:pPr>
                <a:defRPr/>
              </a:pPr>
              <a:t>2017/8/22</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86DBE97-EF71-44DC-898D-89D27A0EEDA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762000" y="2286000"/>
            <a:ext cx="7848600" cy="1828800"/>
          </a:xfrm>
        </p:spPr>
        <p:txBody>
          <a:bodyPr/>
          <a:lstStyle/>
          <a:p>
            <a:pPr eaLnBrk="1" hangingPunct="1"/>
            <a:r>
              <a:rPr lang="en-US" altLang="zh-CN" dirty="0" smtClean="0">
                <a:latin typeface="Times New Roman" panose="02020603050405020304" pitchFamily="18" charset="0"/>
                <a:cs typeface="Times New Roman" panose="02020603050405020304" pitchFamily="18" charset="0"/>
              </a:rPr>
              <a:t>WF on uplink operation with SUL for LTE-NR UL Coexistence</a:t>
            </a:r>
            <a:endParaRPr lang="en-US" altLang="zh-CN" dirty="0">
              <a:latin typeface="Times New Roman" panose="02020603050405020304" pitchFamily="18" charset="0"/>
              <a:cs typeface="Times New Roman" panose="02020603050405020304" pitchFamily="18" charset="0"/>
            </a:endParaRPr>
          </a:p>
        </p:txBody>
      </p:sp>
      <p:sp>
        <p:nvSpPr>
          <p:cNvPr id="3075" name="Subtitle 2"/>
          <p:cNvSpPr>
            <a:spLocks noGrp="1"/>
          </p:cNvSpPr>
          <p:nvPr>
            <p:ph type="subTitle" idx="1"/>
          </p:nvPr>
        </p:nvSpPr>
        <p:spPr>
          <a:xfrm>
            <a:off x="381000" y="4495800"/>
            <a:ext cx="8382000" cy="2057400"/>
          </a:xfrm>
        </p:spPr>
        <p:txBody>
          <a:bodyPr/>
          <a:lstStyle/>
          <a:p>
            <a:pPr eaLnBrk="1" hangingPunct="1"/>
            <a:r>
              <a:rPr lang="en-US" altLang="zh-CN" sz="2400" dirty="0">
                <a:solidFill>
                  <a:schemeClr val="tx1"/>
                </a:solidFill>
                <a:latin typeface="Times New Roman" panose="02020603050405020304" pitchFamily="18" charset="0"/>
                <a:cs typeface="Times New Roman" panose="02020603050405020304" pitchFamily="18" charset="0"/>
              </a:rPr>
              <a:t>Huawei, </a:t>
            </a:r>
            <a:r>
              <a:rPr lang="en-US" altLang="zh-CN" sz="2400" dirty="0" smtClean="0">
                <a:solidFill>
                  <a:schemeClr val="tx1"/>
                </a:solidFill>
                <a:latin typeface="Times New Roman" panose="02020603050405020304" pitchFamily="18" charset="0"/>
                <a:cs typeface="Times New Roman" panose="02020603050405020304" pitchFamily="18" charset="0"/>
              </a:rPr>
              <a:t>HiSilicon, </a:t>
            </a:r>
            <a:r>
              <a:rPr lang="en-US" altLang="zh-CN" sz="2400" dirty="0" err="1" smtClean="0">
                <a:solidFill>
                  <a:schemeClr val="tx1"/>
                </a:solidFill>
                <a:latin typeface="Times New Roman" panose="02020603050405020304" pitchFamily="18" charset="0"/>
                <a:cs typeface="Times New Roman" panose="02020603050405020304" pitchFamily="18" charset="0"/>
              </a:rPr>
              <a:t>MediaTek</a:t>
            </a:r>
            <a:r>
              <a:rPr lang="en-US" altLang="zh-CN" sz="2400" dirty="0" smtClean="0">
                <a:solidFill>
                  <a:schemeClr val="tx1"/>
                </a:solidFill>
                <a:latin typeface="Times New Roman" panose="02020603050405020304" pitchFamily="18" charset="0"/>
                <a:cs typeface="Times New Roman" panose="02020603050405020304" pitchFamily="18" charset="0"/>
              </a:rPr>
              <a:t>, </a:t>
            </a:r>
            <a:r>
              <a:rPr lang="en-US" altLang="zh-CN" sz="2400" smtClean="0">
                <a:solidFill>
                  <a:schemeClr val="tx1"/>
                </a:solidFill>
                <a:latin typeface="Times New Roman" panose="02020603050405020304" pitchFamily="18" charset="0"/>
                <a:cs typeface="Times New Roman" panose="02020603050405020304" pitchFamily="18" charset="0"/>
              </a:rPr>
              <a:t>China Telecom </a:t>
            </a:r>
            <a:endParaRPr lang="en-GB" altLang="zh-CN" sz="2400" dirty="0">
              <a:solidFill>
                <a:schemeClr val="tx1"/>
              </a:solidFill>
              <a:latin typeface="Times New Roman" panose="02020603050405020304" pitchFamily="18" charset="0"/>
              <a:cs typeface="Times New Roman" panose="02020603050405020304" pitchFamily="18" charset="0"/>
            </a:endParaRPr>
          </a:p>
        </p:txBody>
      </p:sp>
      <p:sp>
        <p:nvSpPr>
          <p:cNvPr id="3076" name="Rectangle 4"/>
          <p:cNvSpPr>
            <a:spLocks noChangeArrowheads="1"/>
          </p:cNvSpPr>
          <p:nvPr/>
        </p:nvSpPr>
        <p:spPr bwMode="auto">
          <a:xfrm>
            <a:off x="0" y="76885"/>
            <a:ext cx="91440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ko-KR" sz="1800" b="1" dirty="0" smtClean="0">
                <a:latin typeface="Arial" panose="020B0604020202020204" pitchFamily="34" charset="0"/>
                <a:cs typeface="Times New Roman" panose="02020603050405020304" pitchFamily="18" charset="0"/>
              </a:rPr>
              <a:t>3GPP TSG RAN WG1 meeting #90</a:t>
            </a:r>
            <a:r>
              <a:rPr lang="en-GB" altLang="ko-KR" sz="1800" b="1" dirty="0">
                <a:latin typeface="Arial" panose="020B0604020202020204" pitchFamily="34" charset="0"/>
                <a:cs typeface="Times New Roman" panose="02020603050405020304" pitchFamily="18" charset="0"/>
              </a:rPr>
              <a:t>		 </a:t>
            </a:r>
            <a:r>
              <a:rPr lang="en-GB" altLang="ko-KR" sz="1800" b="1" dirty="0" smtClean="0">
                <a:latin typeface="Arial" panose="020B0604020202020204" pitchFamily="34" charset="0"/>
                <a:cs typeface="Times New Roman" panose="02020603050405020304" pitchFamily="18" charset="0"/>
              </a:rPr>
              <a:t>                          </a:t>
            </a:r>
            <a:r>
              <a:rPr lang="en-US" altLang="zh-CN" sz="1800" b="1" dirty="0" smtClean="0">
                <a:latin typeface="Arial" panose="020B0604020202020204" pitchFamily="34" charset="0"/>
                <a:ea typeface="Malgun Gothic" panose="020B0503020000020004" pitchFamily="34" charset="-127"/>
                <a:cs typeface="Times New Roman" panose="02020603050405020304" pitchFamily="18" charset="0"/>
              </a:rPr>
              <a:t>R1- 1714834</a:t>
            </a:r>
            <a:endParaRPr lang="en-US" altLang="ko-KR" sz="1800" b="1" dirty="0">
              <a:solidFill>
                <a:srgbClr val="FF0000"/>
              </a:solidFill>
              <a:latin typeface="Arial" panose="020B0604020202020204" pitchFamily="34" charset="0"/>
              <a:cs typeface="Times New Roman" panose="02020603050405020304" pitchFamily="18" charset="0"/>
            </a:endParaRPr>
          </a:p>
          <a:p>
            <a:pPr eaLnBrk="1">
              <a:spcBef>
                <a:spcPct val="0"/>
              </a:spcBef>
              <a:buFontTx/>
              <a:buNone/>
            </a:pPr>
            <a:r>
              <a:rPr lang="en-US" sz="1800" b="1" dirty="0"/>
              <a:t>Prague, Czech Republic, 21 – 25 </a:t>
            </a:r>
            <a:r>
              <a:rPr lang="en-US" sz="1800" b="1" dirty="0" smtClean="0"/>
              <a:t>August, </a:t>
            </a:r>
            <a:r>
              <a:rPr lang="en-US" sz="1800" b="1" dirty="0"/>
              <a:t>2017</a:t>
            </a:r>
            <a:endParaRPr lang="zh-CN" altLang="zh-CN" sz="1800" b="1" dirty="0">
              <a:latin typeface="Arial" panose="020B0604020202020204" pitchFamily="34" charset="0"/>
              <a:cs typeface="Times New Roman" panose="02020603050405020304" pitchFamily="18" charset="0"/>
            </a:endParaRPr>
          </a:p>
        </p:txBody>
      </p:sp>
      <p:sp>
        <p:nvSpPr>
          <p:cNvPr id="3077" name="TextBox 4"/>
          <p:cNvSpPr txBox="1">
            <a:spLocks noChangeArrowheads="1"/>
          </p:cNvSpPr>
          <p:nvPr/>
        </p:nvSpPr>
        <p:spPr bwMode="auto">
          <a:xfrm>
            <a:off x="76200" y="838200"/>
            <a:ext cx="212109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ko-KR" sz="1800" dirty="0">
                <a:latin typeface="Arial" panose="020B0604020202020204" pitchFamily="34" charset="0"/>
              </a:rPr>
              <a:t>Agenda item</a:t>
            </a:r>
            <a:r>
              <a:rPr lang="en-US" altLang="ko-KR" sz="1800">
                <a:latin typeface="Arial" panose="020B0604020202020204" pitchFamily="34" charset="0"/>
              </a:rPr>
              <a:t>: </a:t>
            </a:r>
            <a:r>
              <a:rPr lang="en-US" altLang="ko-KR" sz="1800" smtClean="0">
                <a:latin typeface="Arial" panose="020B0604020202020204" pitchFamily="34" charset="0"/>
              </a:rPr>
              <a:t>6.1.6</a:t>
            </a:r>
            <a:endParaRPr lang="ko-KR"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0" indent="0">
              <a:spcAft>
                <a:spcPts val="900"/>
              </a:spcAft>
              <a:buNone/>
            </a:pPr>
            <a:r>
              <a:rPr lang="en-GB" altLang="zh-CN" sz="2400" dirty="0">
                <a:highlight>
                  <a:srgbClr val="00FF00"/>
                </a:highlight>
                <a:latin typeface="Times New Roman" panose="02020603050405020304" pitchFamily="18" charset="0"/>
              </a:rPr>
              <a:t>Agreements</a:t>
            </a:r>
            <a:r>
              <a:rPr lang="en-GB" altLang="zh-CN" sz="2400" dirty="0">
                <a:latin typeface="Times New Roman" panose="02020603050405020304" pitchFamily="18" charset="0"/>
              </a:rPr>
              <a:t>:</a:t>
            </a:r>
            <a:endParaRPr lang="zh-CN" altLang="zh-CN" sz="2400" dirty="0">
              <a:latin typeface="Times New Roman" panose="02020603050405020304" pitchFamily="18" charset="0"/>
            </a:endParaRPr>
          </a:p>
          <a:p>
            <a:pPr lvl="0">
              <a:spcAft>
                <a:spcPts val="0"/>
              </a:spcAft>
              <a:tabLst>
                <a:tab pos="457200" algn="l"/>
              </a:tabLst>
            </a:pPr>
            <a:r>
              <a:rPr lang="en-GB" altLang="zh-CN" sz="2400" i="1" dirty="0">
                <a:latin typeface="Times New Roman" panose="02020603050405020304" pitchFamily="18" charset="0"/>
                <a:cs typeface="Times New Roman" panose="02020603050405020304" pitchFamily="18" charset="0"/>
              </a:rPr>
              <a:t>Specify mechanisms for supporting supplementary Uplink frequency </a:t>
            </a:r>
            <a:endParaRPr lang="zh-CN" altLang="zh-CN" sz="24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SUL herein refers to the case when there is only UL resource for a carrier from NR perspective</a:t>
            </a:r>
            <a:endParaRPr lang="zh-CN" altLang="zh-CN" sz="20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Use SUL as complimentary access link (including from random access point of view) to NR TDD and to NR FDD, where the UE may select PRACH resources either in the NR TDD/FDD uplink frequency or the SUL frequency. </a:t>
            </a:r>
            <a:endParaRPr lang="zh-CN" altLang="zh-CN" sz="20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The SUL frequency can be a frequency shared with LTE UL(at least for the case when NR spectrum is below 6 </a:t>
            </a:r>
            <a:r>
              <a:rPr lang="en-GB" altLang="zh-CN" sz="2000" i="1" dirty="0" err="1">
                <a:latin typeface="Times New Roman" panose="02020603050405020304" pitchFamily="18" charset="0"/>
                <a:cs typeface="Times New Roman" panose="02020603050405020304" pitchFamily="18" charset="0"/>
              </a:rPr>
              <a:t>Ghz</a:t>
            </a:r>
            <a:r>
              <a:rPr lang="en-GB" altLang="zh-CN" sz="2000" i="1" dirty="0">
                <a:latin typeface="Times New Roman" panose="02020603050405020304" pitchFamily="18" charset="0"/>
                <a:cs typeface="Times New Roman" panose="02020603050405020304" pitchFamily="18" charset="0"/>
              </a:rPr>
              <a:t>).</a:t>
            </a:r>
            <a:endParaRPr lang="zh-CN" altLang="zh-CN" sz="2000" i="1" dirty="0">
              <a:latin typeface="Times New Roman" panose="02020603050405020304" pitchFamily="18" charset="0"/>
              <a:cs typeface="Times New Roman" panose="02020603050405020304" pitchFamily="18" charset="0"/>
            </a:endParaRPr>
          </a:p>
          <a:p>
            <a:pPr lvl="2">
              <a:spcAft>
                <a:spcPts val="0"/>
              </a:spcAft>
              <a:tabLst>
                <a:tab pos="1371600" algn="l"/>
              </a:tabLst>
            </a:pPr>
            <a:r>
              <a:rPr lang="en-US" altLang="zh-CN" sz="1800" i="1" dirty="0">
                <a:latin typeface="Times New Roman" panose="02020603050405020304" pitchFamily="18" charset="0"/>
                <a:cs typeface="Times New Roman" panose="02020603050405020304" pitchFamily="18" charset="0"/>
              </a:rPr>
              <a:t>Minimize impact to NR physical layer design to enable this co-existence</a:t>
            </a:r>
            <a:endParaRPr lang="zh-CN" altLang="zh-CN" sz="18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whether or not UE has to support simultaneous transmission on uplink frequencies is a separate discussion</a:t>
            </a:r>
            <a:endParaRPr lang="zh-CN" altLang="zh-CN"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39898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914400" marR="0" indent="-914400">
              <a:spcBef>
                <a:spcPts val="0"/>
              </a:spcBef>
              <a:spcAft>
                <a:spcPts val="0"/>
              </a:spcAft>
              <a:buNone/>
            </a:pPr>
            <a:r>
              <a:rPr lang="en-US" sz="2400" u="sng" dirty="0" smtClean="0">
                <a:highlight>
                  <a:srgbClr val="00FF00"/>
                </a:highlight>
                <a:latin typeface="Times"/>
                <a:ea typeface="MS Mincho"/>
                <a:cs typeface="Times New Roman"/>
              </a:rPr>
              <a:t>Agreements:</a:t>
            </a:r>
            <a:endParaRPr lang="en-US" sz="2400" dirty="0" smtClean="0">
              <a:latin typeface="Times"/>
              <a:ea typeface="Batang"/>
              <a:cs typeface="Times New Roman"/>
            </a:endParaRPr>
          </a:p>
          <a:p>
            <a:pPr lvl="0">
              <a:spcBef>
                <a:spcPts val="0"/>
              </a:spcBef>
              <a:spcAft>
                <a:spcPts val="0"/>
              </a:spcAft>
              <a:buFont typeface="Arial"/>
              <a:buChar char="•"/>
              <a:tabLst>
                <a:tab pos="457200" algn="l"/>
              </a:tabLst>
            </a:pPr>
            <a:r>
              <a:rPr lang="en-GB" sz="2400" i="1" dirty="0" smtClean="0">
                <a:latin typeface="Times"/>
                <a:ea typeface="MS Mincho"/>
                <a:cs typeface="Times New Roman"/>
              </a:rPr>
              <a:t>For NR standalone operation for a UE, </a:t>
            </a:r>
            <a:endParaRPr lang="en-US" sz="2400" i="1" dirty="0" smtClean="0">
              <a:latin typeface="Times"/>
              <a:ea typeface="Batang"/>
              <a:cs typeface="Times New Roman"/>
            </a:endParaRPr>
          </a:p>
          <a:p>
            <a:pPr lvl="1">
              <a:spcBef>
                <a:spcPts val="0"/>
              </a:spcBef>
              <a:spcAft>
                <a:spcPts val="0"/>
              </a:spcAft>
              <a:buFont typeface="Arial"/>
              <a:buChar char="–"/>
              <a:tabLst>
                <a:tab pos="914400" algn="l"/>
              </a:tabLst>
            </a:pPr>
            <a:r>
              <a:rPr lang="en-US" sz="2000" i="1" dirty="0" smtClean="0">
                <a:latin typeface="Times"/>
                <a:ea typeface="MS Mincho"/>
                <a:cs typeface="Times New Roman"/>
              </a:rPr>
              <a:t>NR supports that the UE is </a:t>
            </a:r>
            <a:r>
              <a:rPr lang="en-GB" sz="2000" i="1" dirty="0" smtClean="0">
                <a:latin typeface="Times"/>
                <a:ea typeface="MS Mincho"/>
                <a:cs typeface="Times New Roman"/>
              </a:rPr>
              <a:t>allowed to transmit on UL carriers on different frequency ranges but the UE has the capability to only transmit on one of the carriers at a given time in the following case:</a:t>
            </a:r>
            <a:endParaRPr lang="en-US" sz="2000" i="1" dirty="0" smtClean="0">
              <a:latin typeface="Times"/>
              <a:ea typeface="Batang"/>
              <a:cs typeface="Times New Roman"/>
            </a:endParaRPr>
          </a:p>
          <a:p>
            <a:pPr lvl="2">
              <a:spcBef>
                <a:spcPts val="0"/>
              </a:spcBef>
              <a:spcAft>
                <a:spcPts val="0"/>
              </a:spcAft>
              <a:buFont typeface="Arial"/>
              <a:buChar char="•"/>
              <a:tabLst>
                <a:tab pos="1371600" algn="l"/>
              </a:tabLst>
            </a:pPr>
            <a:r>
              <a:rPr lang="en-US" sz="1800" i="1" dirty="0" smtClean="0">
                <a:latin typeface="Times"/>
                <a:ea typeface="MS Mincho"/>
                <a:cs typeface="Times New Roman"/>
              </a:rPr>
              <a:t>case of SRS carrier switching with at least one of the frequency ranges agreed for LTE-NR UL sharing by RAN4 </a:t>
            </a:r>
            <a:r>
              <a:rPr lang="en-GB" sz="1800" i="1" dirty="0" smtClean="0">
                <a:latin typeface="Times"/>
                <a:ea typeface="MS Mincho"/>
                <a:cs typeface="Times New Roman"/>
              </a:rPr>
              <a:t>(e.g. refer to R4-1704411</a:t>
            </a:r>
            <a:r>
              <a:rPr lang="en-US" sz="1800" i="1" dirty="0" smtClean="0">
                <a:latin typeface="Times"/>
                <a:ea typeface="MS Mincho"/>
                <a:cs typeface="Times New Roman"/>
              </a:rPr>
              <a:t>)</a:t>
            </a:r>
            <a:endParaRPr lang="en-US" sz="1800" i="1" dirty="0">
              <a:latin typeface="Times"/>
              <a:ea typeface="Batang"/>
              <a:cs typeface="Times New Roman"/>
            </a:endParaRPr>
          </a:p>
        </p:txBody>
      </p:sp>
    </p:spTree>
    <p:extLst>
      <p:ext uri="{BB962C8B-B14F-4D97-AF65-F5344CB8AC3E}">
        <p14:creationId xmlns:p14="http://schemas.microsoft.com/office/powerpoint/2010/main" xmlns="" val="29398982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533400" marR="0" indent="-533400" algn="just">
              <a:spcBef>
                <a:spcPts val="0"/>
              </a:spcBef>
              <a:spcAft>
                <a:spcPts val="600"/>
              </a:spcAft>
              <a:buNone/>
            </a:pPr>
            <a:r>
              <a:rPr lang="en-GB" sz="2400" dirty="0" smtClean="0">
                <a:highlight>
                  <a:srgbClr val="00FF00"/>
                </a:highlight>
                <a:latin typeface="Times"/>
                <a:ea typeface="Times New Roman"/>
                <a:cs typeface="Times New Roman"/>
              </a:rPr>
              <a:t>Agreements</a:t>
            </a:r>
            <a:r>
              <a:rPr lang="en-GB" sz="2400" dirty="0" smtClean="0">
                <a:latin typeface="Times"/>
                <a:ea typeface="Times New Roman"/>
                <a:cs typeface="Times New Roman"/>
              </a:rPr>
              <a:t>:</a:t>
            </a:r>
            <a:endParaRPr lang="en-US" sz="2400" dirty="0" smtClean="0">
              <a:latin typeface="Times"/>
              <a:ea typeface="Batang"/>
              <a:cs typeface="Times New Roman"/>
            </a:endParaRPr>
          </a:p>
          <a:p>
            <a:pPr lvl="0">
              <a:spcBef>
                <a:spcPts val="0"/>
              </a:spcBef>
              <a:spcAft>
                <a:spcPts val="0"/>
              </a:spcAft>
              <a:buFont typeface="Arial"/>
              <a:buChar char="•"/>
              <a:tabLst>
                <a:tab pos="457200" algn="l"/>
              </a:tabLst>
            </a:pPr>
            <a:r>
              <a:rPr lang="en-US" sz="2400" i="1" dirty="0" smtClean="0">
                <a:latin typeface="Times"/>
                <a:ea typeface="Batang"/>
                <a:cs typeface="Times New Roman"/>
              </a:rPr>
              <a:t>Support the following solution to single UL transmission where NW synchronization between </a:t>
            </a:r>
            <a:r>
              <a:rPr lang="en-US" sz="2400" i="1" dirty="0" err="1" smtClean="0">
                <a:latin typeface="Times"/>
                <a:ea typeface="Batang"/>
                <a:cs typeface="Times New Roman"/>
              </a:rPr>
              <a:t>eNodeB</a:t>
            </a:r>
            <a:r>
              <a:rPr lang="en-US" sz="2400" i="1" dirty="0" smtClean="0">
                <a:latin typeface="Times"/>
                <a:ea typeface="Batang"/>
                <a:cs typeface="Times New Roman"/>
              </a:rPr>
              <a:t> and </a:t>
            </a:r>
            <a:r>
              <a:rPr lang="en-US" sz="2400" i="1" dirty="0" err="1" smtClean="0">
                <a:latin typeface="Times"/>
                <a:ea typeface="Batang"/>
                <a:cs typeface="Times New Roman"/>
              </a:rPr>
              <a:t>gNodeB</a:t>
            </a:r>
            <a:r>
              <a:rPr lang="en-US" sz="2400" i="1" dirty="0" smtClean="0">
                <a:latin typeface="Times"/>
                <a:ea typeface="Batang"/>
                <a:cs typeface="Times New Roman"/>
              </a:rPr>
              <a:t> is assumed </a:t>
            </a:r>
            <a:r>
              <a:rPr lang="en-GB" sz="2400" i="1" dirty="0" smtClean="0">
                <a:latin typeface="Times"/>
                <a:ea typeface="Batang"/>
                <a:cs typeface="Times New Roman"/>
              </a:rPr>
              <a:t>(where there is at least one LTE carrier and at least one NR carrier of a different carrier frequency)</a:t>
            </a:r>
            <a:endParaRPr lang="en-US" sz="2400" i="1" dirty="0" smtClean="0">
              <a:latin typeface="Times"/>
              <a:ea typeface="Batang"/>
              <a:cs typeface="Times New Roman"/>
            </a:endParaRPr>
          </a:p>
          <a:p>
            <a:pPr lvl="1">
              <a:spcBef>
                <a:spcPts val="0"/>
              </a:spcBef>
              <a:spcAft>
                <a:spcPts val="0"/>
              </a:spcAft>
              <a:buFont typeface="Arial"/>
              <a:buChar char="–"/>
              <a:tabLst>
                <a:tab pos="914400" algn="l"/>
              </a:tabLst>
            </a:pPr>
            <a:r>
              <a:rPr lang="en-US" sz="2000" i="1" dirty="0" smtClean="0">
                <a:latin typeface="Times"/>
                <a:ea typeface="Batang"/>
                <a:cs typeface="Times New Roman"/>
              </a:rPr>
              <a:t>When UE is </a:t>
            </a:r>
            <a:r>
              <a:rPr lang="en-GB" sz="2000" i="1" dirty="0" smtClean="0">
                <a:latin typeface="Times"/>
                <a:ea typeface="Batang"/>
                <a:cs typeface="Times New Roman"/>
              </a:rPr>
              <a:t>activated with multiple UL carriers on different frequencies,</a:t>
            </a:r>
            <a:r>
              <a:rPr lang="en-US" sz="2000" i="1" dirty="0" smtClean="0">
                <a:latin typeface="Times"/>
                <a:ea typeface="Batang"/>
                <a:cs typeface="Times New Roman"/>
              </a:rPr>
              <a:t> time-switching of LTE UL carrier and NR UL carrier is used</a:t>
            </a:r>
          </a:p>
          <a:p>
            <a:pPr lvl="2">
              <a:spcBef>
                <a:spcPts val="0"/>
              </a:spcBef>
              <a:spcAft>
                <a:spcPts val="0"/>
              </a:spcAft>
              <a:buFont typeface="Arial"/>
              <a:buChar char="•"/>
              <a:tabLst>
                <a:tab pos="1371600" algn="l"/>
              </a:tabLst>
            </a:pPr>
            <a:r>
              <a:rPr lang="en-US" sz="1800" i="1" dirty="0" smtClean="0">
                <a:latin typeface="Times"/>
                <a:ea typeface="Batang"/>
                <a:cs typeface="Times New Roman"/>
              </a:rPr>
              <a:t>UL transmission timing pattern of LTE carrier and NR carrier is semi-statically shared between </a:t>
            </a:r>
            <a:r>
              <a:rPr lang="en-US" sz="1800" i="1" dirty="0" err="1" smtClean="0">
                <a:latin typeface="Times"/>
                <a:ea typeface="Batang"/>
                <a:cs typeface="Times New Roman"/>
              </a:rPr>
              <a:t>eNodeB</a:t>
            </a:r>
            <a:r>
              <a:rPr lang="en-US" sz="1800" i="1" dirty="0" smtClean="0">
                <a:latin typeface="Times"/>
                <a:ea typeface="Batang"/>
                <a:cs typeface="Times New Roman"/>
              </a:rPr>
              <a:t> and </a:t>
            </a:r>
            <a:r>
              <a:rPr lang="en-US" sz="1800" i="1" dirty="0" err="1" smtClean="0">
                <a:latin typeface="Times"/>
                <a:ea typeface="Batang"/>
                <a:cs typeface="Times New Roman"/>
              </a:rPr>
              <a:t>gNodeB</a:t>
            </a:r>
            <a:r>
              <a:rPr lang="en-US" sz="1800" i="1" dirty="0" smtClean="0">
                <a:latin typeface="Times"/>
                <a:ea typeface="Batang"/>
                <a:cs typeface="Times New Roman"/>
              </a:rPr>
              <a:t> </a:t>
            </a:r>
          </a:p>
          <a:p>
            <a:pPr lvl="2">
              <a:spcBef>
                <a:spcPts val="0"/>
              </a:spcBef>
              <a:spcAft>
                <a:spcPts val="0"/>
              </a:spcAft>
              <a:buFont typeface="Arial"/>
              <a:buChar char="•"/>
              <a:tabLst>
                <a:tab pos="1371600" algn="l"/>
              </a:tabLst>
            </a:pPr>
            <a:r>
              <a:rPr lang="en-US" sz="1800" i="1" dirty="0" smtClean="0">
                <a:latin typeface="Times"/>
                <a:ea typeface="Batang"/>
                <a:cs typeface="Times New Roman"/>
              </a:rPr>
              <a:t>FFS: Signaling to UE of UL transmission timing pattern</a:t>
            </a:r>
          </a:p>
          <a:p>
            <a:pPr lvl="1">
              <a:spcBef>
                <a:spcPts val="0"/>
              </a:spcBef>
              <a:spcAft>
                <a:spcPts val="0"/>
              </a:spcAft>
              <a:buNone/>
              <a:tabLst>
                <a:tab pos="914400" algn="l"/>
              </a:tabLst>
            </a:pPr>
            <a:r>
              <a:rPr lang="en-US" sz="2000" i="1" dirty="0" smtClean="0">
                <a:latin typeface="Times"/>
                <a:ea typeface="Batang"/>
                <a:cs typeface="Times New Roman"/>
              </a:rPr>
              <a:t>…..</a:t>
            </a:r>
          </a:p>
          <a:p>
            <a:pPr lvl="1">
              <a:spcBef>
                <a:spcPts val="0"/>
              </a:spcBef>
              <a:spcAft>
                <a:spcPts val="0"/>
              </a:spcAft>
              <a:buFont typeface="Arial"/>
              <a:buChar char="–"/>
              <a:tabLst>
                <a:tab pos="914400" algn="l"/>
              </a:tabLst>
            </a:pPr>
            <a:r>
              <a:rPr lang="en-US" sz="2000" i="1" dirty="0" smtClean="0">
                <a:latin typeface="Times"/>
                <a:ea typeface="Batang"/>
                <a:cs typeface="Times New Roman"/>
              </a:rPr>
              <a:t>Other solutions are not precluded</a:t>
            </a:r>
            <a:endParaRPr lang="en-US" sz="2000" i="1" dirty="0">
              <a:latin typeface="Times"/>
              <a:ea typeface="Batang"/>
              <a:cs typeface="Times New Roman"/>
            </a:endParaRPr>
          </a:p>
        </p:txBody>
      </p:sp>
    </p:spTree>
    <p:extLst>
      <p:ext uri="{BB962C8B-B14F-4D97-AF65-F5344CB8AC3E}">
        <p14:creationId xmlns:p14="http://schemas.microsoft.com/office/powerpoint/2010/main" xmlns="" val="29398982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Proposal</a:t>
            </a:r>
            <a:endParaRPr lang="en-US" altLang="zh-CN" dirty="0"/>
          </a:p>
        </p:txBody>
      </p:sp>
      <p:sp>
        <p:nvSpPr>
          <p:cNvPr id="6147" name="Content Placeholder 2"/>
          <p:cNvSpPr>
            <a:spLocks noGrp="1"/>
          </p:cNvSpPr>
          <p:nvPr>
            <p:ph idx="1"/>
          </p:nvPr>
        </p:nvSpPr>
        <p:spPr>
          <a:xfrm>
            <a:off x="457200" y="1066800"/>
            <a:ext cx="8229600" cy="5486400"/>
          </a:xfrm>
        </p:spPr>
        <p:txBody>
          <a:bodyPr/>
          <a:lstStyle/>
          <a:p>
            <a:r>
              <a:rPr lang="en-GB" sz="2400" i="1" dirty="0" smtClean="0"/>
              <a:t>For a UE </a:t>
            </a:r>
            <a:r>
              <a:rPr lang="en-US" sz="2400" i="1" dirty="0" smtClean="0"/>
              <a:t>capable to only transmit on one carrier at a time, </a:t>
            </a:r>
            <a:r>
              <a:rPr lang="en-GB" sz="2400" i="1" dirty="0" smtClean="0"/>
              <a:t>NR supports for UE uplink operations with SUL</a:t>
            </a:r>
          </a:p>
          <a:p>
            <a:pPr lvl="1"/>
            <a:r>
              <a:rPr lang="en-US" altLang="zh-CN" sz="2000" i="1" dirty="0" smtClean="0"/>
              <a:t>Multiple patterns of  reserved time resources (e.g. slots) can be configured to one UE for each configured UL carrier (including SUL carrier). Which pattern is active is informed to the UE via MAC CE.</a:t>
            </a:r>
          </a:p>
          <a:p>
            <a:pPr lvl="2"/>
            <a:r>
              <a:rPr lang="en-US" altLang="zh-CN" sz="1600" i="1" dirty="0" smtClean="0"/>
              <a:t>FFS the minimum activation timer for the uplink carrier.</a:t>
            </a:r>
          </a:p>
          <a:p>
            <a:pPr lvl="2"/>
            <a:r>
              <a:rPr lang="en-US" altLang="zh-CN" sz="1600" i="1" dirty="0" smtClean="0"/>
              <a:t>There is neither NR PUSCH nor NR PUCCH transmission within those reserved time resources.</a:t>
            </a:r>
          </a:p>
          <a:p>
            <a:pPr lvl="2"/>
            <a:r>
              <a:rPr lang="en-US" altLang="zh-CN" sz="1600" i="1" dirty="0" smtClean="0"/>
              <a:t>The reserved time resource in patterns can prevent UE from simultaneous UL transmission on both UL carriers and allow the switching moment of UL carriers to be known by UE in advance.</a:t>
            </a:r>
          </a:p>
          <a:p>
            <a:pPr lvl="1"/>
            <a:r>
              <a:rPr lang="en-US" altLang="zh-CN" sz="2000" i="1" dirty="0" smtClean="0"/>
              <a:t>Note: For a UE capable of multiple UL transmissions simultaneously, the UE may be allowed to transmit simultaneously on multiple UL carriers if there is no IMD issue.</a:t>
            </a:r>
          </a:p>
          <a:p>
            <a:r>
              <a:rPr lang="en-US" altLang="zh-CN" sz="2400" i="1" dirty="0" smtClean="0"/>
              <a:t>Sent an LS </a:t>
            </a:r>
            <a:r>
              <a:rPr lang="en-US" altLang="zh-CN" sz="2400" i="1" dirty="0"/>
              <a:t>accommodating above agreement to RAN2 </a:t>
            </a:r>
          </a:p>
        </p:txBody>
      </p:sp>
    </p:spTree>
    <p:extLst>
      <p:ext uri="{BB962C8B-B14F-4D97-AF65-F5344CB8AC3E}">
        <p14:creationId xmlns:p14="http://schemas.microsoft.com/office/powerpoint/2010/main" xmlns="" val="35317481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23699</TotalTime>
  <Words>490</Words>
  <Application>Microsoft Office PowerPoint</Application>
  <PresentationFormat>On-screen Show (4:3)</PresentationFormat>
  <Paragraphs>35</Paragraphs>
  <Slides>5</Slides>
  <Notes>1</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WF on uplink operation with SUL for LTE-NR UL Coexistence</vt:lpstr>
      <vt:lpstr>Background</vt:lpstr>
      <vt:lpstr>Background</vt:lpstr>
      <vt:lpstr>Background</vt:lpstr>
      <vt:lpstr>Proposal</vt:lpstr>
    </vt:vector>
  </TitlesOfParts>
  <Company>STA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Huawei</dc:creator>
  <cp:lastModifiedBy>User</cp:lastModifiedBy>
  <cp:revision>852</cp:revision>
  <dcterms:created xsi:type="dcterms:W3CDTF">2010-05-12T23:28:36Z</dcterms:created>
  <dcterms:modified xsi:type="dcterms:W3CDTF">2017-08-22T09:23:49Z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(7)ZDaJcDfI/h29U/hQrMn+/yMrtUvztcqu3qQvcpjZ4oM45vVGPTQcVsmEqAw3599pKWDklKNn_x000d_
TL215yo2vVgxz4IuNhsF5qENXyD1rUVzyIxjHgykVRUSaCkJf61SI3yR2tXOQZvKqS2IsaMf_x000d_
Mz1GuDonVhhgtpuNcNbP/6xRcwzk8bbZ3K7J+QVbfrQLt73JlQcxVKLbpRgTbTikzCsfONYr_x000d_
MmABaRb2iOF4e278X3</vt:lpwstr>
  </property>
  <property fmtid="{D5CDD505-2E9C-101B-9397-08002B2CF9AE}" pid="3" name="_ms_pID_7253431">
    <vt:lpwstr>rE2hRvUK15MqQ1W8ppsD7cK2a7O2eZ11hBhGUjziugDoDIFWiI85ma_x000d_
yoLIeDrYts/KzQCQ4/FIQpDFVv0W8mbHx4qWjWQKeqfc2ra1lw3GpqjvKgFoIL2SvFrpsiVZ_x000d_
N9BHnz/s2vHbNBw9lqfSmPi1bffi5BtzCMdDEEN6dNVXotFGdPtjQjPKASikkvHG4aOxVpLc_x000d_
GDoCUSgCUL9FecXe50cZloDEHeTjFwsbM/0b</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+VB9zxW9kVASOwiNWrexiCgHU28FNmWWBr6B_x000d_
JeXZOJGCiWjyhkZOh+26us2ZDb6xVGoVyn/+/sSl+L73gIGBrJ5RHWOMV5D2tjFEYRkHOkeV_x000d_
ZQubCWXpMfr/9Pdw4NQu0CYNFS62NweNWK+trnEdvRmPMAFIo7LAIPyaMODRW38yJMtGjf9L_x000d_
oaD28CX81BcjoLeih8pxejyrQilnkkphkpnhOwgRXprsTFhjvIympC</vt:lpwstr>
  </property>
  <property fmtid="{D5CDD505-2E9C-101B-9397-08002B2CF9AE}" pid="7" name="_ms_pID_7253432_00">
    <vt:lpwstr>_ms_pID_7253432</vt:lpwstr>
  </property>
  <property fmtid="{D5CDD505-2E9C-101B-9397-08002B2CF9AE}" pid="8" name="_ms_pID_7253433">
    <vt:lpwstr>VnhusDJqwR/kWrL88K_x000d_
TD+wB+QQ26xs6KiakUW4tbezriQAPT8IYRu0patkMIe1D9u5vQZkYAUpNa7xQ7PZqBSid0/+_x000d_
dCy4V/62vpmXZoRaomlMmPGsnTDl5QOPFnlkeRM6Wk6q9EgjEWau6Xi4dyGhYw0OM1cU64uo_x000d_
PGSl9cu+JLIZ4mAS5tgtprx2RRzKJnK9VYVgnybXwC7pjd2H34cHrAQAG935bNB3BIovZ7iF</vt:lpwstr>
  </property>
  <property fmtid="{D5CDD505-2E9C-101B-9397-08002B2CF9AE}" pid="9" name="_ms_pID_7253433_00">
    <vt:lpwstr>_ms_pID_7253433</vt:lpwstr>
  </property>
  <property fmtid="{D5CDD505-2E9C-101B-9397-08002B2CF9AE}" pid="10" name="_ms_pID_7253434">
    <vt:lpwstr>_x000d_
70zHvQMDKjnfTkml95PDmXYv7YDw74FebzF6GYm2GQQLXGJ24l83T/MDutR06NscyWlxfc0O_x000d_
G7Glm7yXoo1XyRSxLx9/nUBwj1BA3fefh17TtTurIgjqm/nH/w19LdhRbacNR1KlvbbHitU0_x000d_
C1Z+WKZm5enqqpGElJcA3rBj5pAtYKvnX3ZcEo0kUnYgR1Od+QlWwtGD73B37QrrL7QzB+bY_x000d_
cc2GgMZ5hpuvSnBF</vt:lpwstr>
  </property>
  <property fmtid="{D5CDD505-2E9C-101B-9397-08002B2CF9AE}" pid="11" name="_ms_pID_7253434_00">
    <vt:lpwstr>_ms_pID_7253434</vt:lpwstr>
  </property>
  <property fmtid="{D5CDD505-2E9C-101B-9397-08002B2CF9AE}" pid="12" name="_ms_pID_7253435">
    <vt:lpwstr>WDtN792vDjIkk39mB1r2+uySZMp8tlwFJvM/TlyLh1xdxI6Kv39RWE85_x000d_
nLyZiyDZZrZHMyx958XJ6Xz9DXKbA0T2k/t+wp06uvUJAlybiqXMbYX+i4QoIL8urW/svbB8_x000d_
ZGvHkYTPmt2u2ypEdSgUoi2eUm9OPjlI0kpg9PzxSGC3KQO5aU1aNXyBoQ/0JUn53dE16LsT_x000d_
5uMBoGfCdsR4DIAKUxyFt+ar3E3ZWTgs+C</vt:lpwstr>
  </property>
  <property fmtid="{D5CDD505-2E9C-101B-9397-08002B2CF9AE}" pid="13" name="_ms_pID_7253435_00">
    <vt:lpwstr>_ms_pID_7253435</vt:lpwstr>
  </property>
  <property fmtid="{D5CDD505-2E9C-101B-9397-08002B2CF9AE}" pid="14" name="_ms_pID_7253436">
    <vt:lpwstr>rE4PIb7I7odNEX2WBtqrVPbeLgA4cbKOx+eW5I_x000d_
3Hpm3dHflKyzLrF7FrqW7bx9S7dVYO5w1FG1WC9QnJ0TuI03H8D+g1cAxMVwq3SeiadI+mgz_x000d_
wb4+WCpOi0+w7hB8ZE8ghmEak0cdkZDmMANiOm6qFitIXJxa/20lqCl6EqlnTS7AW2MQ2G4A_x000d_
sDaNSouc4U6Jk3zaDaGHce/IQVcrZUcy0KhmDQ==</vt:lpwstr>
  </property>
  <property fmtid="{D5CDD505-2E9C-101B-9397-08002B2CF9AE}" pid="15" name="_ms_pID_7253436_00">
    <vt:lpwstr>_ms_pID_7253436</vt:lpwstr>
  </property>
  <property fmtid="{D5CDD505-2E9C-101B-9397-08002B2CF9AE}" pid="16" name="_2015_ms_pID_725343">
    <vt:lpwstr>(3)yM42aipwPLynX999C+Un+N0/UBkqGUvJZiO3+JYzkx8WT68lwe8sJt3STcAscjlNgxYPK99d
Oy5nqxor/vspamr8Yk2GLSTcCmLY0UJQ8h+SJ79jKY61np65+th8q0wzOsB9zGqkzSKxmJJ9
pVbF/B9F60pXOL9bUi0XLO+yxZUrC+NzASXlNlU4gOVlQMEmp6giakV+fWQ/7ysPgFMYaOvq
m6cB1IchhZrEZK5fzY</vt:lpwstr>
  </property>
  <property fmtid="{D5CDD505-2E9C-101B-9397-08002B2CF9AE}" pid="17" name="_2015_ms_pID_725343_00">
    <vt:lpwstr>_2015_ms_pID_725343</vt:lpwstr>
  </property>
  <property fmtid="{D5CDD505-2E9C-101B-9397-08002B2CF9AE}" pid="18" name="_2015_ms_pID_7253431">
    <vt:lpwstr>nyb41WwUcLuMJxEavSVHaMuxhbUUjLa1/hsBgbXgbgG+/8A/MhGrdr
/VBogGil9tmZZAkAU8ifPT0+INVKPV1VzuOhp6YB/X3cifhEk3ncAwKvypudm5jM2X4ZH7zG
Vhauldp5Gp2v3DabqrTec3der2RkIoGppIXJGvsVRVAY9iHw35fSjEYCb/bs/AbyxvtN+PXE
bUvHPUVGs/eEvW35tNZwXVuaklngYak66Yxg</vt:lpwstr>
  </property>
  <property fmtid="{D5CDD505-2E9C-101B-9397-08002B2CF9AE}" pid="19" name="_2015_ms_pID_7253431_00">
    <vt:lpwstr>_2015_ms_pID_7253431</vt:lpwstr>
  </property>
  <property fmtid="{D5CDD505-2E9C-101B-9397-08002B2CF9AE}" pid="20" name="_2015_ms_pID_7253432">
    <vt:lpwstr>ET52tW9RmtjIuIjQsLSaOPcLwU0DaRbww8M4
+HgE4lWqan63CTOvrhrFfW2pFio16vNHFKCYVunpIIVIekjpLwk=</vt:lpwstr>
  </property>
  <property fmtid="{D5CDD505-2E9C-101B-9397-08002B2CF9AE}" pid="21" name="_2015_ms_pID_7253432_00">
    <vt:lpwstr>_2015_ms_pID_7253432</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1503262098</vt:lpwstr>
  </property>
</Properties>
</file>