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59" r:id="rId4"/>
    <p:sldId id="260" r:id="rId5"/>
    <p:sldId id="268" r:id="rId6"/>
    <p:sldId id="264" r:id="rId7"/>
    <p:sldId id="265" r:id="rId8"/>
    <p:sldId id="266" r:id="rId9"/>
    <p:sldId id="267" r:id="rId10"/>
    <p:sldId id="258"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5" d="100"/>
          <a:sy n="125" d="100"/>
        </p:scale>
        <p:origin x="-121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2017/8/22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2017/8/22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2017/8/22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2017/8/22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2017/8/22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2017/8/22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2017/8/22</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2017/8/22</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2017/8/22</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2017/8/22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2017/8/22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2017/8/22</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en-US" altLang="ja-JP" dirty="0" smtClean="0"/>
              <a:t>WF on NR-PBCH contents and payload size</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NTT DOCOMO</a:t>
            </a:r>
            <a:endParaRPr kumimoji="1" lang="ja-JP" altLang="en-US" dirty="0"/>
          </a:p>
        </p:txBody>
      </p:sp>
      <p:sp>
        <p:nvSpPr>
          <p:cNvPr id="4" name="Rectangle 3"/>
          <p:cNvSpPr/>
          <p:nvPr/>
        </p:nvSpPr>
        <p:spPr>
          <a:xfrm>
            <a:off x="251520" y="260648"/>
            <a:ext cx="8136904" cy="923330"/>
          </a:xfrm>
          <a:prstGeom prst="rect">
            <a:avLst/>
          </a:prstGeom>
        </p:spPr>
        <p:txBody>
          <a:bodyPr wrap="square">
            <a:spAutoFit/>
          </a:bodyPr>
          <a:lstStyle/>
          <a:p>
            <a:r>
              <a:rPr lang="en-US" altLang="ja-JP" b="1" dirty="0"/>
              <a:t>3GPP TSG RAN </a:t>
            </a:r>
            <a:r>
              <a:rPr lang="en-GB" altLang="ja-JP" b="1" dirty="0"/>
              <a:t>WG1 Meeting #90</a:t>
            </a:r>
            <a:r>
              <a:rPr lang="en-US" altLang="ja-JP" b="1" dirty="0"/>
              <a:t>		</a:t>
            </a:r>
            <a:r>
              <a:rPr lang="ja-JP" altLang="en-US" b="1" dirty="0" smtClean="0"/>
              <a:t>　　　　　　　　　　　　　　</a:t>
            </a:r>
            <a:r>
              <a:rPr lang="en-US" altLang="ja-JP" b="1" dirty="0" smtClean="0"/>
              <a:t>R1-17</a:t>
            </a:r>
            <a:r>
              <a:rPr lang="en-US" altLang="ja-JP" b="1" dirty="0" smtClean="0"/>
              <a:t>14668</a:t>
            </a:r>
            <a:endParaRPr lang="ja-JP" altLang="ja-JP" b="1" dirty="0"/>
          </a:p>
          <a:p>
            <a:r>
              <a:rPr lang="en-GB" altLang="ja-JP" b="1" dirty="0"/>
              <a:t>Prague, Czech Republic, </a:t>
            </a:r>
            <a:endParaRPr lang="en-GB" altLang="ja-JP" b="1" dirty="0" smtClean="0"/>
          </a:p>
          <a:p>
            <a:r>
              <a:rPr lang="en-GB" altLang="ja-JP" b="1" dirty="0" smtClean="0"/>
              <a:t>21th </a:t>
            </a:r>
            <a:r>
              <a:rPr lang="en-GB" altLang="ja-JP" b="1" dirty="0"/>
              <a:t>– 25th August 2017</a:t>
            </a:r>
            <a:endParaRPr lang="ja-JP" altLang="ja-JP" b="1" dirty="0"/>
          </a:p>
        </p:txBody>
      </p:sp>
      <p:sp>
        <p:nvSpPr>
          <p:cNvPr id="5" name="TextBox 4"/>
          <p:cNvSpPr txBox="1">
            <a:spLocks noChangeArrowheads="1"/>
          </p:cNvSpPr>
          <p:nvPr/>
        </p:nvSpPr>
        <p:spPr bwMode="auto">
          <a:xfrm>
            <a:off x="323528" y="1356586"/>
            <a:ext cx="2743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a:t>
            </a:r>
            <a:r>
              <a:rPr lang="en-US" altLang="ko-KR" sz="1800" dirty="0" smtClean="0"/>
              <a:t>6.1.1.2.1</a:t>
            </a:r>
          </a:p>
          <a:p>
            <a:pPr eaLnBrk="1" hangingPunct="1">
              <a:spcBef>
                <a:spcPct val="0"/>
              </a:spcBef>
              <a:buFontTx/>
              <a:buNone/>
            </a:pPr>
            <a:r>
              <a:rPr lang="en-US" altLang="ko-KR" sz="1800" dirty="0" smtClean="0"/>
              <a:t>Document </a:t>
            </a:r>
            <a:r>
              <a:rPr lang="en-US" altLang="ko-KR" sz="1800" dirty="0"/>
              <a:t>for decision</a:t>
            </a:r>
            <a:endParaRPr lang="ko-KR" altLang="en-US" sz="1800" dirty="0"/>
          </a:p>
        </p:txBody>
      </p:sp>
    </p:spTree>
    <p:extLst>
      <p:ext uri="{BB962C8B-B14F-4D97-AF65-F5344CB8AC3E}">
        <p14:creationId xmlns:p14="http://schemas.microsoft.com/office/powerpoint/2010/main" val="26566061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4624"/>
            <a:ext cx="8229600" cy="706090"/>
          </a:xfrm>
        </p:spPr>
        <p:txBody>
          <a:bodyPr>
            <a:normAutofit fontScale="90000"/>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a:xfrm>
            <a:off x="457200" y="764704"/>
            <a:ext cx="8229600" cy="6093296"/>
          </a:xfrm>
        </p:spPr>
        <p:txBody>
          <a:bodyPr>
            <a:normAutofit/>
          </a:bodyPr>
          <a:lstStyle/>
          <a:p>
            <a:r>
              <a:rPr lang="en-US" altLang="ja-JP" dirty="0">
                <a:solidFill>
                  <a:srgbClr val="FF0000"/>
                </a:solidFill>
              </a:rPr>
              <a:t>NR strive to support same payload size between below-6 and above-6 </a:t>
            </a:r>
            <a:r>
              <a:rPr lang="en-US" altLang="ja-JP" dirty="0" smtClean="0">
                <a:solidFill>
                  <a:srgbClr val="FF0000"/>
                </a:solidFill>
              </a:rPr>
              <a:t>GHz</a:t>
            </a:r>
          </a:p>
          <a:p>
            <a:r>
              <a:rPr lang="en-US" altLang="ja-JP" dirty="0">
                <a:solidFill>
                  <a:srgbClr val="FF0000"/>
                </a:solidFill>
              </a:rPr>
              <a:t>SS block time index:</a:t>
            </a:r>
            <a:endParaRPr lang="ja-JP" altLang="ja-JP" sz="2000" dirty="0">
              <a:solidFill>
                <a:srgbClr val="FF0000"/>
              </a:solidFill>
            </a:endParaRPr>
          </a:p>
          <a:p>
            <a:pPr lvl="1"/>
            <a:r>
              <a:rPr lang="en-US" altLang="ja-JP" dirty="0">
                <a:solidFill>
                  <a:srgbClr val="FF0000"/>
                </a:solidFill>
              </a:rPr>
              <a:t>3 bits (b5, …, b3) for SS block time index in NR-PBCH payload only in case of above 6 GHz</a:t>
            </a:r>
          </a:p>
          <a:p>
            <a:pPr lvl="1"/>
            <a:r>
              <a:rPr lang="en-US" altLang="ja-JP" dirty="0">
                <a:solidFill>
                  <a:srgbClr val="FF0000"/>
                </a:solidFill>
              </a:rPr>
              <a:t>b5, …, b3 for SS block time index are not carried in NR-PBCH payload in case of below 6 GHz</a:t>
            </a:r>
          </a:p>
          <a:p>
            <a:pPr lvl="2"/>
            <a:r>
              <a:rPr lang="en-US" altLang="ja-JP" dirty="0">
                <a:solidFill>
                  <a:srgbClr val="FF0000"/>
                </a:solidFill>
              </a:rPr>
              <a:t>3 bits in NR-PBCH payload in below 6 GHz case may be used for other purpose(s)</a:t>
            </a:r>
          </a:p>
          <a:p>
            <a:r>
              <a:rPr lang="en-US" altLang="ja-JP" dirty="0">
                <a:solidFill>
                  <a:srgbClr val="FF0000"/>
                </a:solidFill>
              </a:rPr>
              <a:t>Half radio frame timing</a:t>
            </a:r>
            <a:r>
              <a:rPr lang="en-US" altLang="ja-JP" dirty="0" smtClean="0">
                <a:solidFill>
                  <a:srgbClr val="FF0000"/>
                </a:solidFill>
              </a:rPr>
              <a:t>:</a:t>
            </a:r>
            <a:endParaRPr lang="ja-JP" altLang="ja-JP" sz="2000" dirty="0">
              <a:solidFill>
                <a:srgbClr val="FF0000"/>
              </a:solidFill>
            </a:endParaRPr>
          </a:p>
          <a:p>
            <a:pPr lvl="1"/>
            <a:r>
              <a:rPr lang="en-US" altLang="ja-JP" dirty="0">
                <a:solidFill>
                  <a:srgbClr val="FF0000"/>
                </a:solidFill>
              </a:rPr>
              <a:t>Half radio frame timing is indicated </a:t>
            </a:r>
            <a:r>
              <a:rPr lang="en-US" altLang="ja-JP" dirty="0" smtClean="0">
                <a:solidFill>
                  <a:srgbClr val="FF0000"/>
                </a:solidFill>
              </a:rPr>
              <a:t>irrespective </a:t>
            </a:r>
            <a:r>
              <a:rPr lang="en-US" altLang="ja-JP" dirty="0">
                <a:solidFill>
                  <a:srgbClr val="FF0000"/>
                </a:solidFill>
              </a:rPr>
              <a:t>of SS burst set periodicity</a:t>
            </a:r>
          </a:p>
          <a:p>
            <a:endParaRPr lang="en-US" altLang="ja-JP" dirty="0">
              <a:solidFill>
                <a:srgbClr val="FF0000"/>
              </a:solidFill>
            </a:endParaRPr>
          </a:p>
        </p:txBody>
      </p:sp>
    </p:spTree>
    <p:extLst>
      <p:ext uri="{BB962C8B-B14F-4D97-AF65-F5344CB8AC3E}">
        <p14:creationId xmlns:p14="http://schemas.microsoft.com/office/powerpoint/2010/main" val="25663942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a:xfrm>
            <a:off x="251520" y="1484784"/>
            <a:ext cx="8640960" cy="4525963"/>
          </a:xfrm>
        </p:spPr>
        <p:txBody>
          <a:bodyPr>
            <a:noAutofit/>
          </a:bodyPr>
          <a:lstStyle/>
          <a:p>
            <a:pPr marL="0" indent="0">
              <a:spcAft>
                <a:spcPts val="0"/>
              </a:spcAft>
              <a:buNone/>
            </a:pPr>
            <a:r>
              <a:rPr lang="en-US" altLang="ja-JP" sz="1400" b="1" u="sng" dirty="0" smtClean="0">
                <a:highlight>
                  <a:srgbClr val="00FF00"/>
                </a:highlight>
                <a:latin typeface="Times New Roman" panose="02020603050405020304" pitchFamily="18" charset="0"/>
                <a:ea typeface="ＭＳ 明朝" panose="02020609040205080304" pitchFamily="17" charset="-128"/>
              </a:rPr>
              <a:t>Agreements:</a:t>
            </a:r>
            <a:endParaRPr lang="ja-JP" altLang="ja-JP" sz="1400" dirty="0" smtClean="0">
              <a:latin typeface="Times New Roman" panose="02020603050405020304" pitchFamily="18" charset="0"/>
              <a:ea typeface="ＭＳ ゴシック" panose="020B0609070205080204" pitchFamily="49" charset="-128"/>
            </a:endParaRPr>
          </a:p>
          <a:p>
            <a:pPr lvl="0">
              <a:tabLst>
                <a:tab pos="4572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Following contents are carried in NR-MIB</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1">
              <a:tabLst>
                <a:tab pos="9144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(Part of) SFN: [7 - 10] bits</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2">
              <a:tabLst>
                <a:tab pos="13716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At least 80 </a:t>
            </a:r>
            <a:r>
              <a:rPr lang="en-US" altLang="ja-JP" sz="1400" dirty="0" err="1" smtClean="0">
                <a:latin typeface="Times New Roman" panose="02020603050405020304" pitchFamily="18" charset="0"/>
                <a:ea typeface="ＭＳ 明朝" panose="02020609040205080304" pitchFamily="17" charset="-128"/>
                <a:cs typeface="Times New Roman" panose="02020603050405020304" pitchFamily="18" charset="0"/>
              </a:rPr>
              <a:t>ms</a:t>
            </a: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 granularity</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3">
              <a:buFont typeface="Arial" panose="020B0604020202020204" pitchFamily="34" charset="0"/>
              <a:buChar char="•"/>
              <a:tabLst>
                <a:tab pos="18288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FFS: indication within 80 </a:t>
            </a:r>
            <a:r>
              <a:rPr lang="en-US" altLang="ja-JP" sz="1400" dirty="0" err="1" smtClean="0">
                <a:latin typeface="Times New Roman" panose="02020603050405020304" pitchFamily="18" charset="0"/>
                <a:ea typeface="ＭＳ 明朝" panose="02020609040205080304" pitchFamily="17" charset="-128"/>
                <a:cs typeface="Times New Roman" panose="02020603050405020304" pitchFamily="18" charset="0"/>
              </a:rPr>
              <a:t>ms</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1">
              <a:tabLst>
                <a:tab pos="9144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[H-SFN: 10 bits]</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2">
              <a:tabLst>
                <a:tab pos="13716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RAN1 will ask RAN2</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1">
              <a:tabLst>
                <a:tab pos="9144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Timing information within radio frame: [0 - 7] bits</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2">
              <a:tabLst>
                <a:tab pos="13716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E.g., SS block time index: [0 - 6] bits</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2">
              <a:tabLst>
                <a:tab pos="13716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E.g., half radio frame timing: [0 - 1] bit</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1">
              <a:tabLst>
                <a:tab pos="9144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RMSI scheduling information: [x] bits</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2">
              <a:tabLst>
                <a:tab pos="13716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CORESET(s) information: [x] bits</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3">
              <a:buFont typeface="Arial" panose="020B0604020202020204" pitchFamily="34" charset="0"/>
              <a:buChar char="•"/>
              <a:tabLst>
                <a:tab pos="18288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Simplified information of CORESET(s) compared to CORESET(s) information for UE-specific configuration is considered</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3">
              <a:buFont typeface="Arial" panose="020B0604020202020204" pitchFamily="34" charset="0"/>
              <a:buChar char="•"/>
              <a:tabLst>
                <a:tab pos="18288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E.g., Time/frequency resource configuration of CORESET(s)</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3">
              <a:buFont typeface="Arial" panose="020B0604020202020204" pitchFamily="34" charset="0"/>
              <a:buChar char="•"/>
              <a:tabLst>
                <a:tab pos="18288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[Numerology of RMSI: [0 - 2] bits]</a:t>
            </a:r>
            <a:endParaRPr lang="ja-JP" altLang="ja-JP" sz="1400" dirty="0" smtClean="0">
              <a:latin typeface="Times New Roman" panose="02020603050405020304" pitchFamily="18" charset="0"/>
              <a:ea typeface="ＭＳ ゴシック" panose="020B0609070205080204" pitchFamily="49" charset="-128"/>
              <a:cs typeface="Times New Roman" panose="02020603050405020304" pitchFamily="18" charset="0"/>
            </a:endParaRPr>
          </a:p>
          <a:p>
            <a:pPr lvl="2">
              <a:tabLst>
                <a:tab pos="1371600" algn="l"/>
              </a:tabLst>
            </a:pPr>
            <a:r>
              <a:rPr lang="en-US" altLang="ja-JP" sz="1400" dirty="0" smtClean="0">
                <a:latin typeface="Times New Roman" panose="02020603050405020304" pitchFamily="18" charset="0"/>
                <a:ea typeface="ＭＳ 明朝" panose="02020609040205080304" pitchFamily="17" charset="-128"/>
                <a:cs typeface="Times New Roman" panose="02020603050405020304" pitchFamily="18" charset="0"/>
              </a:rPr>
              <a:t>[Information regarding frequency resources for PDSCH scheduling: [x] bits]</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p:txBody>
      </p:sp>
    </p:spTree>
    <p:extLst>
      <p:ext uri="{BB962C8B-B14F-4D97-AF65-F5344CB8AC3E}">
        <p14:creationId xmlns:p14="http://schemas.microsoft.com/office/powerpoint/2010/main" val="28374394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827584" y="1700808"/>
            <a:ext cx="7636877" cy="4142673"/>
          </a:xfrm>
          <a:prstGeom prst="rect">
            <a:avLst/>
          </a:prstGeom>
        </p:spPr>
        <p:txBody>
          <a:bodyPr wrap="square">
            <a:spAutoFit/>
          </a:bodyPr>
          <a:lstStyle/>
          <a:p>
            <a:pPr marL="742950" lvl="1" indent="-285750">
              <a:spcBef>
                <a:spcPct val="20000"/>
              </a:spcBef>
              <a:buFont typeface="Arial" pitchFamily="34" charset="0"/>
              <a:buChar char="–"/>
              <a:tabLst>
                <a:tab pos="9144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[Information regarding bandwidth part: [x] bits]</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742950" lvl="1" indent="-285750">
              <a:spcBef>
                <a:spcPct val="20000"/>
              </a:spcBef>
              <a:buFont typeface="Arial" pitchFamily="34" charset="0"/>
              <a:buChar char="–"/>
              <a:tabLst>
                <a:tab pos="9144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[Information for quick identification that there is no corresponding RMSI to the PBCH: [0 - 1] bit]</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742950" lvl="1" indent="-285750">
              <a:spcBef>
                <a:spcPct val="20000"/>
              </a:spcBef>
              <a:buFont typeface="Arial" pitchFamily="34" charset="0"/>
              <a:buChar char="–"/>
              <a:tabLst>
                <a:tab pos="9144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 [Information for quick identification that UE can not camp on the cell: [0-1] bit]</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1143000" lvl="2" indent="-228600">
              <a:spcBef>
                <a:spcPct val="20000"/>
              </a:spcBef>
              <a:buFont typeface="Arial" pitchFamily="34" charset="0"/>
              <a:buChar char="•"/>
              <a:tabLst>
                <a:tab pos="13716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RAN1 will ask RAN2</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742950" lvl="1" indent="-285750">
              <a:spcBef>
                <a:spcPct val="20000"/>
              </a:spcBef>
              <a:buFont typeface="Arial" pitchFamily="34" charset="0"/>
              <a:buChar char="–"/>
              <a:tabLst>
                <a:tab pos="9144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[SS burst set periodicity: [0 - 3] bits]</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742950" lvl="1" indent="-285750">
              <a:spcBef>
                <a:spcPct val="20000"/>
              </a:spcBef>
              <a:buFont typeface="Arial" pitchFamily="34" charset="0"/>
              <a:buChar char="–"/>
              <a:tabLst>
                <a:tab pos="9144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[Information on actual transmitted SS block(s): [0 - x] bits]</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742950" lvl="1" indent="-285750">
              <a:spcBef>
                <a:spcPct val="20000"/>
              </a:spcBef>
              <a:buFont typeface="Arial" pitchFamily="34" charset="0"/>
              <a:buChar char="–"/>
              <a:tabLst>
                <a:tab pos="9144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[Area ID: x bits]</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1143000" lvl="2" indent="-228600">
              <a:spcBef>
                <a:spcPct val="20000"/>
              </a:spcBef>
              <a:buFont typeface="Arial" pitchFamily="34" charset="0"/>
              <a:buChar char="•"/>
              <a:tabLst>
                <a:tab pos="13716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RAN1 will ask RAN2</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742950" lvl="1" indent="-285750">
              <a:spcBef>
                <a:spcPct val="20000"/>
              </a:spcBef>
              <a:buFont typeface="Arial" pitchFamily="34" charset="0"/>
              <a:buChar char="–"/>
              <a:tabLst>
                <a:tab pos="9144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[Value tag: x bits]</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1143000" lvl="2" indent="-228600">
              <a:spcBef>
                <a:spcPct val="20000"/>
              </a:spcBef>
              <a:buFont typeface="Arial" pitchFamily="34" charset="0"/>
              <a:buChar char="•"/>
              <a:tabLst>
                <a:tab pos="13716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RAN1 will ask RAN2</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742950" lvl="1" indent="-285750">
              <a:spcBef>
                <a:spcPct val="20000"/>
              </a:spcBef>
              <a:buFont typeface="Arial" pitchFamily="34" charset="0"/>
              <a:buChar char="–"/>
              <a:tabLst>
                <a:tab pos="9144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[cell ID extension: x bits]</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1143000" lvl="2" indent="-228600">
              <a:spcBef>
                <a:spcPct val="20000"/>
              </a:spcBef>
              <a:buFont typeface="Arial" pitchFamily="34" charset="0"/>
              <a:buChar char="•"/>
              <a:tabLst>
                <a:tab pos="13716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RAN1 will ask RAN2</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742950" lvl="1" indent="-285750">
              <a:spcBef>
                <a:spcPct val="20000"/>
              </a:spcBef>
              <a:buFont typeface="Arial" pitchFamily="34" charset="0"/>
              <a:buChar char="–"/>
              <a:tabLst>
                <a:tab pos="9144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[Information on tracking RS: x bits]</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742950" lvl="1" indent="-285750">
              <a:spcBef>
                <a:spcPct val="20000"/>
              </a:spcBef>
              <a:buFont typeface="Arial" pitchFamily="34" charset="0"/>
              <a:buChar char="–"/>
              <a:tabLst>
                <a:tab pos="9144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Reserved bits: [x &gt; 0] bits</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342900" lvl="0" indent="-342900">
              <a:spcBef>
                <a:spcPct val="20000"/>
              </a:spcBef>
              <a:buFont typeface="Arial" pitchFamily="34" charset="0"/>
              <a:buChar char="•"/>
              <a:tabLst>
                <a:tab pos="457200" algn="l"/>
              </a:tabLst>
            </a:pPr>
            <a:r>
              <a:rPr lang="en-US" altLang="ja-JP" sz="1400" dirty="0">
                <a:latin typeface="Times New Roman" panose="02020603050405020304" pitchFamily="18" charset="0"/>
                <a:ea typeface="ＭＳ 明朝" panose="02020609040205080304" pitchFamily="17" charset="-128"/>
                <a:cs typeface="Times New Roman" panose="02020603050405020304" pitchFamily="18" charset="0"/>
              </a:rPr>
              <a:t>CRC size for NR-MIB is [16 + y] bits</a:t>
            </a:r>
            <a:endParaRPr lang="ja-JP" altLang="ja-JP" sz="1400" dirty="0">
              <a:latin typeface="Times New Roman" panose="02020603050405020304" pitchFamily="18" charset="0"/>
              <a:ea typeface="ＭＳ ゴシック" panose="020B0609070205080204" pitchFamily="49" charset="-128"/>
              <a:cs typeface="Times New Roman" panose="02020603050405020304" pitchFamily="18" charset="0"/>
            </a:endParaRPr>
          </a:p>
        </p:txBody>
      </p:sp>
      <p:sp>
        <p:nvSpPr>
          <p:cNvPr id="8" name="タイトル 1"/>
          <p:cNvSpPr>
            <a:spLocks noGrp="1"/>
          </p:cNvSpPr>
          <p:nvPr>
            <p:ph type="title"/>
          </p:nvPr>
        </p:nvSpPr>
        <p:spPr>
          <a:xfrm>
            <a:off x="457200" y="274638"/>
            <a:ext cx="8229600" cy="1143000"/>
          </a:xfrm>
        </p:spPr>
        <p:txBody>
          <a:bodyPr/>
          <a:lstStyle/>
          <a:p>
            <a:r>
              <a:rPr kumimoji="1" lang="en-US" altLang="ja-JP" dirty="0" smtClean="0"/>
              <a:t>Background</a:t>
            </a:r>
            <a:endParaRPr kumimoji="1" lang="ja-JP" altLang="en-US" dirty="0"/>
          </a:p>
        </p:txBody>
      </p:sp>
    </p:spTree>
    <p:extLst>
      <p:ext uri="{BB962C8B-B14F-4D97-AF65-F5344CB8AC3E}">
        <p14:creationId xmlns:p14="http://schemas.microsoft.com/office/powerpoint/2010/main" val="34313901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p:txBody>
          <a:bodyPr>
            <a:normAutofit fontScale="47500" lnSpcReduction="20000"/>
          </a:bodyPr>
          <a:lstStyle/>
          <a:p>
            <a:pPr marL="0" indent="0">
              <a:buNone/>
            </a:pPr>
            <a:r>
              <a:rPr lang="en-US" altLang="ja-JP" b="1" u="sng" dirty="0" smtClean="0"/>
              <a:t>Reply </a:t>
            </a:r>
            <a:r>
              <a:rPr lang="en-US" altLang="ja-JP" b="1" u="sng" dirty="0"/>
              <a:t>LS on PBCH content from </a:t>
            </a:r>
            <a:r>
              <a:rPr lang="en-US" altLang="ja-JP" b="1" u="sng" dirty="0" smtClean="0"/>
              <a:t>RAN2</a:t>
            </a:r>
            <a:endParaRPr lang="en-US" altLang="ja-JP" b="1" u="sng" dirty="0"/>
          </a:p>
          <a:p>
            <a:pPr marL="0" indent="0">
              <a:buNone/>
            </a:pPr>
            <a:r>
              <a:rPr lang="en-US" altLang="ja-JP" i="1" dirty="0" smtClean="0"/>
              <a:t>• SFN</a:t>
            </a:r>
            <a:endParaRPr lang="en-US" altLang="ja-JP" i="1" dirty="0"/>
          </a:p>
          <a:p>
            <a:pPr marL="457200" lvl="1" indent="0">
              <a:buNone/>
            </a:pPr>
            <a:r>
              <a:rPr lang="en-US" altLang="ja-JP" i="1" dirty="0" smtClean="0"/>
              <a:t>- RAN2 </a:t>
            </a:r>
            <a:r>
              <a:rPr lang="en-US" altLang="ja-JP" i="1" dirty="0"/>
              <a:t>assumes that the SFN that can be derived from the PBCH (including explicit and implicit bits) would be same as in LTE.</a:t>
            </a:r>
          </a:p>
          <a:p>
            <a:pPr marL="457200" lvl="1" indent="0">
              <a:buNone/>
            </a:pPr>
            <a:r>
              <a:rPr lang="en-US" altLang="ja-JP" i="1" dirty="0" smtClean="0"/>
              <a:t>- For </a:t>
            </a:r>
            <a:r>
              <a:rPr lang="en-US" altLang="ja-JP" i="1" dirty="0"/>
              <a:t>Hyper SFN, it is not needed in PBCH</a:t>
            </a:r>
            <a:r>
              <a:rPr lang="en-US" altLang="ja-JP" i="1" dirty="0" smtClean="0"/>
              <a:t>.</a:t>
            </a:r>
          </a:p>
          <a:p>
            <a:pPr marL="457200" lvl="1" indent="0">
              <a:buNone/>
            </a:pPr>
            <a:endParaRPr lang="en-US" altLang="ja-JP" i="1" dirty="0" smtClean="0"/>
          </a:p>
          <a:p>
            <a:pPr marL="0" lvl="1" indent="0">
              <a:buNone/>
            </a:pPr>
            <a:r>
              <a:rPr lang="en-US" altLang="ja-JP" i="1" dirty="0" smtClean="0"/>
              <a:t>• Information </a:t>
            </a:r>
            <a:r>
              <a:rPr lang="en-US" altLang="ja-JP" i="1" dirty="0"/>
              <a:t>for quick identification that UE cannot camp on the cell</a:t>
            </a:r>
          </a:p>
          <a:p>
            <a:pPr marL="457200" lvl="1" indent="0">
              <a:buNone/>
            </a:pPr>
            <a:r>
              <a:rPr lang="en-US" altLang="ja-JP" i="1" dirty="0" smtClean="0"/>
              <a:t>- RAN2’s </a:t>
            </a:r>
            <a:r>
              <a:rPr lang="en-US" altLang="ja-JP" i="1" dirty="0"/>
              <a:t>view is to have some information in MIB indicating that a cell is not </a:t>
            </a:r>
            <a:r>
              <a:rPr lang="en-US" altLang="ja-JP" i="1" dirty="0" err="1"/>
              <a:t>campable</a:t>
            </a:r>
            <a:r>
              <a:rPr lang="en-US" altLang="ja-JP" i="1" dirty="0"/>
              <a:t> (at least to address the NSA cell case). It is under discussion in RAN2 if additional information is needed for this purpose. If additional information is needed then this information would be at most 2 bits. </a:t>
            </a:r>
          </a:p>
          <a:p>
            <a:pPr marL="457200" lvl="1" indent="0">
              <a:buNone/>
            </a:pPr>
            <a:endParaRPr lang="en-US" altLang="ja-JP" i="1" dirty="0"/>
          </a:p>
          <a:p>
            <a:pPr marL="0" lvl="1" indent="0">
              <a:buNone/>
            </a:pPr>
            <a:r>
              <a:rPr lang="en-US" altLang="ja-JP" i="1" dirty="0" smtClean="0"/>
              <a:t>• Area </a:t>
            </a:r>
            <a:r>
              <a:rPr lang="en-US" altLang="ja-JP" i="1" dirty="0"/>
              <a:t>ID</a:t>
            </a:r>
          </a:p>
          <a:p>
            <a:pPr marL="0" lvl="1" indent="0">
              <a:buNone/>
            </a:pPr>
            <a:r>
              <a:rPr lang="en-US" altLang="ja-JP" i="1" dirty="0" smtClean="0"/>
              <a:t>• Value </a:t>
            </a:r>
            <a:r>
              <a:rPr lang="en-US" altLang="ja-JP" i="1" dirty="0"/>
              <a:t>tag</a:t>
            </a:r>
          </a:p>
          <a:p>
            <a:pPr marL="457200" lvl="1" indent="0">
              <a:buNone/>
            </a:pPr>
            <a:r>
              <a:rPr lang="en-US" altLang="ja-JP" i="1" dirty="0" smtClean="0"/>
              <a:t>- RAN2 </a:t>
            </a:r>
            <a:r>
              <a:rPr lang="en-US" altLang="ja-JP" i="1" dirty="0"/>
              <a:t>has agreed that no value tag/area related information will be included in MIB.</a:t>
            </a:r>
          </a:p>
          <a:p>
            <a:pPr marL="457200" lvl="1" indent="0">
              <a:buNone/>
            </a:pPr>
            <a:endParaRPr lang="en-US" altLang="ja-JP" i="1" dirty="0"/>
          </a:p>
          <a:p>
            <a:pPr marL="0" lvl="1" indent="0">
              <a:buNone/>
            </a:pPr>
            <a:r>
              <a:rPr lang="en-US" altLang="ja-JP" i="1" dirty="0" smtClean="0"/>
              <a:t>• Cell </a:t>
            </a:r>
            <a:r>
              <a:rPr lang="en-US" altLang="ja-JP" i="1" dirty="0"/>
              <a:t>ID extension</a:t>
            </a:r>
          </a:p>
          <a:p>
            <a:pPr marL="457200" lvl="1" indent="0">
              <a:buNone/>
            </a:pPr>
            <a:r>
              <a:rPr lang="en-US" altLang="ja-JP" i="1" dirty="0" smtClean="0"/>
              <a:t>- For </a:t>
            </a:r>
            <a:r>
              <a:rPr lang="en-US" altLang="ja-JP" i="1" dirty="0"/>
              <a:t>cell ID extension, RAN2 understands this refers to physical cell ID extension (i.e. not related to global Cell ID) and RAN2 has not identified a RAN2 need for physical Cell ID extension. Hence, RAN2 would like to leave the discussion and final decision to RAN1. RAN2 would like to indicate to RAN1 that in LTE, the UE can acquire global Cell ID via reading SIB1 when PCI confusion occurs. For NR, we will also have GCI in SIB1. Additionally, it would be possible to add such an extension (to the Physical Cell Identity) in future releases but it would not be understood by legacy UEs.</a:t>
            </a:r>
          </a:p>
        </p:txBody>
      </p:sp>
    </p:spTree>
    <p:extLst>
      <p:ext uri="{BB962C8B-B14F-4D97-AF65-F5344CB8AC3E}">
        <p14:creationId xmlns:p14="http://schemas.microsoft.com/office/powerpoint/2010/main" val="31670787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Discussion (0)</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solidFill>
                  <a:srgbClr val="FF0000"/>
                </a:solidFill>
              </a:rPr>
              <a:t>NR-PBCH payload size</a:t>
            </a:r>
          </a:p>
          <a:p>
            <a:pPr lvl="1"/>
            <a:r>
              <a:rPr lang="en-US" altLang="ja-JP" dirty="0" smtClean="0">
                <a:solidFill>
                  <a:srgbClr val="FF0000"/>
                </a:solidFill>
              </a:rPr>
              <a:t>NR strive to support same payload size between </a:t>
            </a:r>
            <a:r>
              <a:rPr lang="en-US" altLang="ja-JP" dirty="0">
                <a:solidFill>
                  <a:srgbClr val="FF0000"/>
                </a:solidFill>
              </a:rPr>
              <a:t>below-6 and above-6 </a:t>
            </a:r>
            <a:r>
              <a:rPr lang="en-US" altLang="ja-JP" dirty="0" smtClean="0">
                <a:solidFill>
                  <a:srgbClr val="FF0000"/>
                </a:solidFill>
              </a:rPr>
              <a:t>GHz</a:t>
            </a:r>
          </a:p>
        </p:txBody>
      </p:sp>
    </p:spTree>
    <p:extLst>
      <p:ext uri="{BB962C8B-B14F-4D97-AF65-F5344CB8AC3E}">
        <p14:creationId xmlns:p14="http://schemas.microsoft.com/office/powerpoint/2010/main" val="556959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Discussion (1)</a:t>
            </a:r>
            <a:endParaRPr kumimoji="1" lang="ja-JP" altLang="en-US" dirty="0"/>
          </a:p>
        </p:txBody>
      </p:sp>
      <p:sp>
        <p:nvSpPr>
          <p:cNvPr id="3" name="コンテンツ プレースホルダー 2"/>
          <p:cNvSpPr>
            <a:spLocks noGrp="1"/>
          </p:cNvSpPr>
          <p:nvPr>
            <p:ph idx="1"/>
          </p:nvPr>
        </p:nvSpPr>
        <p:spPr/>
        <p:txBody>
          <a:bodyPr/>
          <a:lstStyle/>
          <a:p>
            <a:pPr lvl="1"/>
            <a:r>
              <a:rPr lang="en-US" altLang="ja-JP" dirty="0"/>
              <a:t>For NR-PBCH scrambling</a:t>
            </a:r>
            <a:endParaRPr lang="ja-JP" altLang="ja-JP" sz="1600" dirty="0"/>
          </a:p>
          <a:p>
            <a:pPr lvl="2"/>
            <a:r>
              <a:rPr lang="en-US" altLang="ja-JP" dirty="0"/>
              <a:t>Alt.1: Scrambling based on cell ID and SFN is applied before CRC attachment</a:t>
            </a:r>
            <a:endParaRPr lang="ja-JP" altLang="ja-JP" sz="1400" dirty="0"/>
          </a:p>
          <a:p>
            <a:pPr lvl="2"/>
            <a:r>
              <a:rPr lang="en-US" altLang="ja-JP" dirty="0"/>
              <a:t>Alt.2: Scrambling based on </a:t>
            </a:r>
            <a:r>
              <a:rPr lang="en-US" altLang="ja-JP" dirty="0" smtClean="0"/>
              <a:t>cell ID and SFN </a:t>
            </a:r>
            <a:r>
              <a:rPr lang="en-US" altLang="ja-JP" dirty="0"/>
              <a:t>is applied after CRC attachment before encoding</a:t>
            </a:r>
            <a:endParaRPr lang="ja-JP" altLang="ja-JP" sz="1400" dirty="0"/>
          </a:p>
          <a:p>
            <a:pPr lvl="2"/>
            <a:r>
              <a:rPr lang="en-US" altLang="ja-JP" dirty="0"/>
              <a:t>Scrambling based on cell ID is applied after encoding</a:t>
            </a:r>
            <a:endParaRPr lang="ja-JP" altLang="ja-JP" sz="1400" dirty="0"/>
          </a:p>
          <a:p>
            <a:pPr marL="0" indent="0">
              <a:buNone/>
            </a:pPr>
            <a:endParaRPr kumimoji="1" lang="ja-JP" altLang="en-US" dirty="0"/>
          </a:p>
        </p:txBody>
      </p:sp>
    </p:spTree>
    <p:extLst>
      <p:ext uri="{BB962C8B-B14F-4D97-AF65-F5344CB8AC3E}">
        <p14:creationId xmlns:p14="http://schemas.microsoft.com/office/powerpoint/2010/main" val="6890712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Discussion (2)</a:t>
            </a:r>
            <a:endParaRPr kumimoji="1" lang="ja-JP" altLang="en-US" dirty="0"/>
          </a:p>
        </p:txBody>
      </p:sp>
      <p:sp>
        <p:nvSpPr>
          <p:cNvPr id="3" name="コンテンツ プレースホルダー 2"/>
          <p:cNvSpPr>
            <a:spLocks noGrp="1"/>
          </p:cNvSpPr>
          <p:nvPr>
            <p:ph idx="1"/>
          </p:nvPr>
        </p:nvSpPr>
        <p:spPr/>
        <p:txBody>
          <a:bodyPr>
            <a:normAutofit/>
          </a:bodyPr>
          <a:lstStyle/>
          <a:p>
            <a:pPr lvl="1"/>
            <a:r>
              <a:rPr lang="en-US" altLang="ja-JP" sz="2400" dirty="0"/>
              <a:t>SFN: </a:t>
            </a:r>
            <a:endParaRPr lang="ja-JP" altLang="ja-JP" sz="1600" dirty="0"/>
          </a:p>
          <a:p>
            <a:pPr lvl="2"/>
            <a:r>
              <a:rPr lang="en-US" altLang="ja-JP" sz="2000" dirty="0"/>
              <a:t>Alt.1: 7 bits (s_9, …, s_3 in NR-PBCH payload)</a:t>
            </a:r>
            <a:endParaRPr lang="ja-JP" altLang="ja-JP" sz="1400" dirty="0"/>
          </a:p>
          <a:p>
            <a:pPr lvl="3"/>
            <a:r>
              <a:rPr lang="en-US" altLang="ja-JP" sz="1800" dirty="0"/>
              <a:t>1-1: LSB 3 bits (s_2,..,s_0) are indicated by NR-PBCH scrambling</a:t>
            </a:r>
            <a:endParaRPr lang="ja-JP" altLang="ja-JP" sz="1200" dirty="0"/>
          </a:p>
          <a:p>
            <a:pPr lvl="3"/>
            <a:r>
              <a:rPr lang="en-US" altLang="ja-JP" sz="1800" dirty="0"/>
              <a:t>1-2: LSB 3 bits (s_2,..,s_0) are indicated by DMRS sequence mapping order</a:t>
            </a:r>
            <a:endParaRPr lang="ja-JP" altLang="ja-JP" sz="1200" dirty="0"/>
          </a:p>
          <a:p>
            <a:pPr lvl="2"/>
            <a:r>
              <a:rPr lang="en-US" altLang="ja-JP" sz="2000" dirty="0"/>
              <a:t>Alt.2: 8 bits</a:t>
            </a:r>
            <a:endParaRPr lang="ja-JP" altLang="ja-JP" sz="1400" dirty="0"/>
          </a:p>
          <a:p>
            <a:pPr lvl="3"/>
            <a:r>
              <a:rPr lang="en-US" altLang="ja-JP" sz="1800" dirty="0"/>
              <a:t>Highest 7 bits and the least 1 bit (s_9,..,s_3,s_0) are carried in NR-PBCH payload, where the 2</a:t>
            </a:r>
            <a:r>
              <a:rPr lang="en-US" altLang="ja-JP" sz="1800" baseline="30000" dirty="0"/>
              <a:t>nd</a:t>
            </a:r>
            <a:r>
              <a:rPr lang="en-US" altLang="ja-JP" sz="1800" dirty="0"/>
              <a:t> and 3</a:t>
            </a:r>
            <a:r>
              <a:rPr lang="en-US" altLang="ja-JP" sz="1800" baseline="30000" dirty="0"/>
              <a:t>rd</a:t>
            </a:r>
            <a:r>
              <a:rPr lang="en-US" altLang="ja-JP" sz="1800" dirty="0"/>
              <a:t> least bits (s_2 and s_1) are indicated by NR-PBCH scrambling</a:t>
            </a:r>
            <a:endParaRPr lang="ja-JP" altLang="ja-JP" sz="1200" dirty="0"/>
          </a:p>
          <a:p>
            <a:pPr lvl="2"/>
            <a:r>
              <a:rPr lang="en-US" altLang="ja-JP" sz="2000" dirty="0"/>
              <a:t>Alt.3: all 10 bits in NR-PBCH payload</a:t>
            </a:r>
            <a:endParaRPr lang="ja-JP" altLang="ja-JP" sz="1400" dirty="0"/>
          </a:p>
          <a:p>
            <a:pPr marL="0" indent="0">
              <a:buNone/>
            </a:pPr>
            <a:endParaRPr kumimoji="1" lang="ja-JP" altLang="en-US" sz="2800" dirty="0"/>
          </a:p>
        </p:txBody>
      </p:sp>
      <p:pic>
        <p:nvPicPr>
          <p:cNvPr id="4" name="図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71800" y="5157192"/>
            <a:ext cx="3672408" cy="1584176"/>
          </a:xfrm>
          <a:prstGeom prst="rect">
            <a:avLst/>
          </a:prstGeom>
          <a:noFill/>
          <a:ln>
            <a:noFill/>
          </a:ln>
        </p:spPr>
      </p:pic>
    </p:spTree>
    <p:extLst>
      <p:ext uri="{BB962C8B-B14F-4D97-AF65-F5344CB8AC3E}">
        <p14:creationId xmlns:p14="http://schemas.microsoft.com/office/powerpoint/2010/main" val="20563096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Discussion (3)</a:t>
            </a:r>
            <a:endParaRPr kumimoji="1" lang="ja-JP" altLang="en-US" dirty="0"/>
          </a:p>
        </p:txBody>
      </p:sp>
      <p:sp>
        <p:nvSpPr>
          <p:cNvPr id="3" name="コンテンツ プレースホルダー 2"/>
          <p:cNvSpPr>
            <a:spLocks noGrp="1"/>
          </p:cNvSpPr>
          <p:nvPr>
            <p:ph idx="1"/>
          </p:nvPr>
        </p:nvSpPr>
        <p:spPr/>
        <p:txBody>
          <a:bodyPr>
            <a:normAutofit fontScale="77500" lnSpcReduction="20000"/>
          </a:bodyPr>
          <a:lstStyle/>
          <a:p>
            <a:pPr lvl="1"/>
            <a:r>
              <a:rPr lang="en-US" altLang="ja-JP" sz="2400" dirty="0">
                <a:solidFill>
                  <a:srgbClr val="FF0000"/>
                </a:solidFill>
              </a:rPr>
              <a:t>SS block time index</a:t>
            </a:r>
            <a:r>
              <a:rPr lang="en-US" altLang="ja-JP" sz="2400" dirty="0" smtClean="0">
                <a:solidFill>
                  <a:srgbClr val="FF0000"/>
                </a:solidFill>
              </a:rPr>
              <a:t>:</a:t>
            </a:r>
            <a:endParaRPr lang="ja-JP" altLang="ja-JP" sz="1600" dirty="0">
              <a:solidFill>
                <a:srgbClr val="FF0000"/>
              </a:solidFill>
            </a:endParaRPr>
          </a:p>
          <a:p>
            <a:pPr lvl="2"/>
            <a:r>
              <a:rPr lang="en-US" altLang="ja-JP" sz="2000" dirty="0" smtClean="0">
                <a:solidFill>
                  <a:srgbClr val="FF0000"/>
                </a:solidFill>
              </a:rPr>
              <a:t>3 bits (b5, …, b3) for SS block time index in NR-PBCH payload only in case of above 6 GHz</a:t>
            </a:r>
          </a:p>
          <a:p>
            <a:pPr lvl="2"/>
            <a:r>
              <a:rPr lang="en-US" altLang="ja-JP" sz="2000" dirty="0" smtClean="0">
                <a:solidFill>
                  <a:srgbClr val="FF0000"/>
                </a:solidFill>
              </a:rPr>
              <a:t>b5, …, b3 </a:t>
            </a:r>
            <a:r>
              <a:rPr lang="en-US" altLang="ja-JP" sz="2000" dirty="0">
                <a:solidFill>
                  <a:srgbClr val="FF0000"/>
                </a:solidFill>
              </a:rPr>
              <a:t>for SS block time index </a:t>
            </a:r>
            <a:r>
              <a:rPr lang="en-US" altLang="ja-JP" sz="2000" dirty="0" smtClean="0">
                <a:solidFill>
                  <a:srgbClr val="FF0000"/>
                </a:solidFill>
              </a:rPr>
              <a:t>are not carried in NR-PBCH payload in case of below 6 GHz</a:t>
            </a:r>
          </a:p>
          <a:p>
            <a:pPr lvl="3"/>
            <a:r>
              <a:rPr lang="en-US" altLang="ja-JP" sz="1600" dirty="0" smtClean="0">
                <a:solidFill>
                  <a:srgbClr val="FF0000"/>
                </a:solidFill>
              </a:rPr>
              <a:t>3 bits in NR-PBCH payload in below 6 GHz case may be used for other purpose(s)</a:t>
            </a:r>
          </a:p>
          <a:p>
            <a:pPr marL="457200" lvl="1" indent="0">
              <a:buNone/>
            </a:pPr>
            <a:endParaRPr lang="en-US" altLang="ja-JP" sz="2400" dirty="0" smtClean="0"/>
          </a:p>
          <a:p>
            <a:pPr lvl="1"/>
            <a:r>
              <a:rPr lang="en-US" altLang="ja-JP" sz="2400" dirty="0" smtClean="0"/>
              <a:t>Half radio frame timing: [0 or 1] bit</a:t>
            </a:r>
            <a:endParaRPr lang="ja-JP" altLang="ja-JP" sz="1600" dirty="0" smtClean="0"/>
          </a:p>
          <a:p>
            <a:pPr lvl="2"/>
            <a:r>
              <a:rPr lang="en-US" altLang="ja-JP" sz="2000" dirty="0" smtClean="0"/>
              <a:t>Half radio frame timing is indicated by one of following alternatives irrespective of SS burst set periodicity</a:t>
            </a:r>
          </a:p>
          <a:p>
            <a:pPr lvl="2"/>
            <a:endParaRPr lang="en-US" altLang="ja-JP" sz="2000" dirty="0"/>
          </a:p>
          <a:p>
            <a:pPr lvl="2"/>
            <a:r>
              <a:rPr lang="en-US" altLang="ja-JP" sz="2000" dirty="0" smtClean="0"/>
              <a:t>Alt.1</a:t>
            </a:r>
            <a:r>
              <a:rPr lang="en-US" altLang="ja-JP" sz="2000" dirty="0"/>
              <a:t>: 1 bit </a:t>
            </a:r>
            <a:r>
              <a:rPr lang="en-US" altLang="ja-JP" sz="2000" dirty="0" smtClean="0"/>
              <a:t>(c_0) (explicit </a:t>
            </a:r>
            <a:r>
              <a:rPr lang="en-US" altLang="ja-JP" sz="2000" dirty="0"/>
              <a:t>indication in PBCH payload)</a:t>
            </a:r>
            <a:endParaRPr lang="ja-JP" altLang="ja-JP" sz="1400" dirty="0"/>
          </a:p>
          <a:p>
            <a:pPr lvl="2"/>
            <a:r>
              <a:rPr lang="en-US" altLang="ja-JP" sz="2000" dirty="0"/>
              <a:t>Alt.2: 0 bit </a:t>
            </a:r>
            <a:r>
              <a:rPr lang="en-US" altLang="ja-JP" sz="2000" dirty="0" smtClean="0"/>
              <a:t>(implicit </a:t>
            </a:r>
            <a:r>
              <a:rPr lang="en-US" altLang="ja-JP" sz="2000" dirty="0"/>
              <a:t>indication in PBCH-DMRS)</a:t>
            </a:r>
            <a:endParaRPr lang="ja-JP" altLang="ja-JP" sz="1400" dirty="0"/>
          </a:p>
          <a:p>
            <a:pPr lvl="3"/>
            <a:r>
              <a:rPr lang="en-US" altLang="ja-JP" sz="1800" dirty="0" smtClean="0"/>
              <a:t>Alt.2-1</a:t>
            </a:r>
            <a:r>
              <a:rPr lang="en-US" altLang="ja-JP" sz="1800" dirty="0"/>
              <a:t>: PBCH-DMRS sequence initialization</a:t>
            </a:r>
            <a:endParaRPr lang="ja-JP" altLang="ja-JP" sz="1200" dirty="0"/>
          </a:p>
          <a:p>
            <a:pPr lvl="3"/>
            <a:r>
              <a:rPr lang="en-US" altLang="ja-JP" sz="1800" dirty="0" smtClean="0"/>
              <a:t>Alt.2-2</a:t>
            </a:r>
            <a:r>
              <a:rPr lang="en-US" altLang="ja-JP" sz="1800" dirty="0"/>
              <a:t>: PBCH-DMRS frequency shift</a:t>
            </a:r>
            <a:endParaRPr lang="ja-JP" altLang="ja-JP" sz="1200" dirty="0"/>
          </a:p>
          <a:p>
            <a:pPr lvl="3"/>
            <a:r>
              <a:rPr lang="en-US" altLang="ja-JP" sz="1800" dirty="0" smtClean="0"/>
              <a:t>Alt.2-3</a:t>
            </a:r>
            <a:r>
              <a:rPr lang="en-US" altLang="ja-JP" sz="1800" dirty="0"/>
              <a:t>: PBCH-DMRS mapping </a:t>
            </a:r>
            <a:r>
              <a:rPr lang="en-US" altLang="ja-JP" sz="1800" dirty="0" smtClean="0"/>
              <a:t>order</a:t>
            </a:r>
          </a:p>
          <a:p>
            <a:pPr lvl="2"/>
            <a:r>
              <a:rPr lang="en-US" altLang="ja-JP" sz="2100" dirty="0" smtClean="0"/>
              <a:t>Alt.3: 0 bit in PBCH payload (implicit indication in PBCH scrambling)</a:t>
            </a:r>
          </a:p>
          <a:p>
            <a:pPr lvl="2"/>
            <a:r>
              <a:rPr lang="en-US" altLang="ja-JP" sz="2100" dirty="0" smtClean="0"/>
              <a:t>Alt.4: Explicit indication in PBCH payload together with SS burst set periodicity</a:t>
            </a:r>
            <a:endParaRPr lang="ja-JP" altLang="ja-JP" sz="2100" dirty="0"/>
          </a:p>
          <a:p>
            <a:pPr marL="0" indent="0">
              <a:buNone/>
            </a:pPr>
            <a:endParaRPr kumimoji="1" lang="ja-JP" altLang="en-US" sz="2400" dirty="0"/>
          </a:p>
        </p:txBody>
      </p:sp>
      <p:pic>
        <p:nvPicPr>
          <p:cNvPr id="4" name="図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0192" y="6073097"/>
            <a:ext cx="2592288" cy="1008112"/>
          </a:xfrm>
          <a:prstGeom prst="rect">
            <a:avLst/>
          </a:prstGeom>
          <a:noFill/>
          <a:ln>
            <a:noFill/>
          </a:ln>
        </p:spPr>
      </p:pic>
    </p:spTree>
    <p:extLst>
      <p:ext uri="{BB962C8B-B14F-4D97-AF65-F5344CB8AC3E}">
        <p14:creationId xmlns:p14="http://schemas.microsoft.com/office/powerpoint/2010/main" val="20720544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Discussion (4)</a:t>
            </a:r>
            <a:endParaRPr kumimoji="1" lang="ja-JP" altLang="en-US" dirty="0"/>
          </a:p>
        </p:txBody>
      </p:sp>
      <p:sp>
        <p:nvSpPr>
          <p:cNvPr id="3" name="コンテンツ プレースホルダー 2"/>
          <p:cNvSpPr>
            <a:spLocks noGrp="1"/>
          </p:cNvSpPr>
          <p:nvPr>
            <p:ph idx="1"/>
          </p:nvPr>
        </p:nvSpPr>
        <p:spPr>
          <a:xfrm>
            <a:off x="457200" y="1600200"/>
            <a:ext cx="8229600" cy="4925144"/>
          </a:xfrm>
        </p:spPr>
        <p:txBody>
          <a:bodyPr>
            <a:normAutofit fontScale="92500" lnSpcReduction="10000"/>
          </a:bodyPr>
          <a:lstStyle/>
          <a:p>
            <a:pPr lvl="1"/>
            <a:r>
              <a:rPr lang="en-US" altLang="ja-JP" dirty="0"/>
              <a:t>CORESET configuration information: [5 - 15] bits</a:t>
            </a:r>
            <a:endParaRPr lang="ja-JP" altLang="ja-JP" sz="1800" dirty="0"/>
          </a:p>
          <a:p>
            <a:pPr lvl="2"/>
            <a:r>
              <a:rPr lang="en-US" altLang="ja-JP" dirty="0"/>
              <a:t>Numerology: [0 or 2] bits</a:t>
            </a:r>
            <a:endParaRPr lang="ja-JP" altLang="ja-JP" sz="1600" dirty="0"/>
          </a:p>
          <a:p>
            <a:pPr lvl="3"/>
            <a:r>
              <a:rPr lang="en-US" altLang="ja-JP" dirty="0"/>
              <a:t>Alt.1: 2 bits (numerology used for RMSI is indicated in NR-PBCH payload)</a:t>
            </a:r>
            <a:endParaRPr lang="ja-JP" altLang="ja-JP" sz="1400" dirty="0"/>
          </a:p>
          <a:p>
            <a:pPr lvl="3"/>
            <a:r>
              <a:rPr lang="en-US" altLang="ja-JP" dirty="0"/>
              <a:t>Alt.2: 0 bit (i.e., numerology used for RMSI is the same with NR-PBCH</a:t>
            </a:r>
            <a:r>
              <a:rPr lang="en-US" altLang="ja-JP" dirty="0" smtClean="0"/>
              <a:t>)</a:t>
            </a:r>
          </a:p>
          <a:p>
            <a:pPr lvl="2"/>
            <a:r>
              <a:rPr lang="en-US" altLang="ja-JP" dirty="0" smtClean="0"/>
              <a:t>Other sub-contents</a:t>
            </a:r>
          </a:p>
          <a:p>
            <a:pPr lvl="3"/>
            <a:r>
              <a:rPr lang="en-US" altLang="ja-JP" dirty="0" smtClean="0"/>
              <a:t>Frequency offset between SS block center and CORESET center + Time domain offset between SS block and CORESET?</a:t>
            </a:r>
          </a:p>
          <a:p>
            <a:pPr lvl="4"/>
            <a:r>
              <a:rPr lang="en-US" altLang="ja-JP" dirty="0" smtClean="0"/>
              <a:t>CORESET bandwidth/duration configuration?</a:t>
            </a:r>
          </a:p>
          <a:p>
            <a:pPr lvl="3"/>
            <a:r>
              <a:rPr lang="en-US" altLang="ja-JP" dirty="0" smtClean="0"/>
              <a:t>Index of predefined CORESET configurations?</a:t>
            </a:r>
          </a:p>
          <a:p>
            <a:pPr lvl="1"/>
            <a:r>
              <a:rPr lang="en-US" altLang="ja-JP" dirty="0" smtClean="0"/>
              <a:t>Information for quick identification that UE cannot camp on the cell and/or frequency: [1 - 2] bit</a:t>
            </a:r>
          </a:p>
          <a:p>
            <a:pPr lvl="2"/>
            <a:r>
              <a:rPr lang="en-US" altLang="ja-JP" sz="2200" dirty="0" smtClean="0"/>
              <a:t>RAN2 will decide?</a:t>
            </a:r>
            <a:endParaRPr lang="ja-JP" altLang="ja-JP" sz="2200" dirty="0" smtClean="0"/>
          </a:p>
        </p:txBody>
      </p:sp>
    </p:spTree>
    <p:extLst>
      <p:ext uri="{BB962C8B-B14F-4D97-AF65-F5344CB8AC3E}">
        <p14:creationId xmlns:p14="http://schemas.microsoft.com/office/powerpoint/2010/main" val="18355234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1025</TotalTime>
  <Words>1116</Words>
  <Application>Microsoft Office PowerPoint</Application>
  <PresentationFormat>画面に合わせる (4:3)</PresentationFormat>
  <Paragraphs>106</Paragraphs>
  <Slides>10</Slides>
  <Notes>0</Notes>
  <HiddenSlides>0</HiddenSlides>
  <MMClips>0</MMClips>
  <ScaleCrop>false</ScaleCrop>
  <HeadingPairs>
    <vt:vector size="4" baseType="variant">
      <vt:variant>
        <vt:lpstr>テーマ</vt:lpstr>
      </vt:variant>
      <vt:variant>
        <vt:i4>1</vt:i4>
      </vt:variant>
      <vt:variant>
        <vt:lpstr>スライド タイトル</vt:lpstr>
      </vt:variant>
      <vt:variant>
        <vt:i4>10</vt:i4>
      </vt:variant>
    </vt:vector>
  </HeadingPairs>
  <TitlesOfParts>
    <vt:vector size="11" baseType="lpstr">
      <vt:lpstr>Office テーマ</vt:lpstr>
      <vt:lpstr>WF on NR-PBCH contents and payload size</vt:lpstr>
      <vt:lpstr>Background</vt:lpstr>
      <vt:lpstr>Background</vt:lpstr>
      <vt:lpstr>Background</vt:lpstr>
      <vt:lpstr>Discussion (0)</vt:lpstr>
      <vt:lpstr>Discussion (1)</vt:lpstr>
      <vt:lpstr>Discussion (2)</vt:lpstr>
      <vt:lpstr>Discussion (3)</vt:lpstr>
      <vt:lpstr>Discussion (4)</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CP overhead of NR-SS and NR-PBCH</dc:title>
  <dc:creator>5139473</dc:creator>
  <cp:lastModifiedBy>Hiroki Harada</cp:lastModifiedBy>
  <cp:revision>57</cp:revision>
  <dcterms:created xsi:type="dcterms:W3CDTF">2017-02-16T14:32:33Z</dcterms:created>
  <dcterms:modified xsi:type="dcterms:W3CDTF">2017-08-22T09:25:54Z</dcterms:modified>
</cp:coreProperties>
</file>