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25" r:id="rId3"/>
    <p:sldId id="327" r:id="rId4"/>
    <p:sldId id="328" r:id="rId5"/>
    <p:sldId id="329" r:id="rId6"/>
    <p:sldId id="33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7" autoAdjust="0"/>
    <p:restoredTop sz="94660" autoAdjust="0"/>
  </p:normalViewPr>
  <p:slideViewPr>
    <p:cSldViewPr>
      <p:cViewPr varScale="1">
        <p:scale>
          <a:sx n="92" d="100"/>
          <a:sy n="92" d="100"/>
        </p:scale>
        <p:origin x="16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E814F00-5639-44E0-A858-0CA5F212ED7F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19B0079-8CE4-4AFA-8EEF-DE6CC69CCF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806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75041C-2E68-449F-B2B4-DFDE878277CB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38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A2AA-6107-4727-AB87-3027629D62F4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FDFB1-5FDB-4074-AF70-4EFA228947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9BFD-85E2-4780-8586-69F206F10660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5C7FD-607B-42CD-AAE1-358F16C246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80161-EE9D-4DA1-86EA-94977AC89654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CA29-9979-4AB8-8A6A-70787DBE8C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0580-94AE-4899-A8F3-B1D365AE90D7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DAB2-57C3-479C-A7CF-3CD113966D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28492-A800-4B2E-8E72-B6D9798248F4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2BC90-3A38-4966-9D16-A1E911DFE7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DFE37-A736-4F99-9D43-3C21C47549F0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944E-8BD2-4C1D-B9B4-602E1CA5D0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6754-30E3-4C2A-9C88-3A413D2643A3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05C29-8268-48EC-A969-26CCD40A6A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8F7C6-EDA8-46C7-849D-D0E778CC524B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6F1DF-2AD3-4F2E-8639-01EE24FE3A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64764-E8E1-4568-AD5A-F93EB11ADAC6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5455-B24C-41DC-A5AA-4C444FEF3B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4E78A-9406-4A55-9078-9BFF2B4FE9B6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EF4E-1DFB-4C86-97AD-95AE71623D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DD5E-E703-46C0-9927-E1008699B5D1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89C5-73BE-4608-B314-1DA5F856B2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EBC8416-0CD9-4494-B84C-5BBC2537BE48}" type="datetimeFigureOut">
              <a:rPr lang="zh-CN" altLang="en-US"/>
              <a:pPr>
                <a:defRPr/>
              </a:pPr>
              <a:t>2017/8/21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EEE410-379E-473C-B17E-847ACA1469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zh-CN" altLang="zh-CN" sz="3600" dirty="0"/>
              <a:t/>
            </a:r>
            <a:br>
              <a:rPr lang="zh-CN" altLang="zh-CN" sz="3600" dirty="0"/>
            </a:br>
            <a:r>
              <a:rPr lang="en-GB" altLang="ko-KR" sz="3600" dirty="0"/>
              <a:t>WF on </a:t>
            </a:r>
            <a:r>
              <a:rPr lang="en-US" altLang="ko-KR" sz="3600" dirty="0"/>
              <a:t>Rel-14 NPRACH hopping</a:t>
            </a:r>
            <a:endParaRPr lang="en-US" altLang="zh-CN" sz="3600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  <a:cs typeface="Times New Roman" pitchFamily="18" charset="0"/>
              </a:rPr>
              <a:t>ZTE 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</a:t>
            </a:r>
            <a:r>
              <a:rPr lang="en-US" altLang="zh-CN" sz="2800" dirty="0" err="1">
                <a:solidFill>
                  <a:schemeClr val="tx1"/>
                </a:solidFill>
                <a:cs typeface="Times New Roman" pitchFamily="18" charset="0"/>
              </a:rPr>
              <a:t>Sanechips</a:t>
            </a:r>
            <a:endParaRPr lang="en-US" altLang="zh-CN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87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zh-CN" altLang="zh-CN" b="1" dirty="0">
                <a:latin typeface="Calibri" pitchFamily="34" charset="0"/>
                <a:cs typeface="Times New Roman" pitchFamily="18" charset="0"/>
              </a:rPr>
              <a:t>Prague, Czech Republic, 21st – 25th August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5.1.6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R1-1714620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l"/>
            <a:r>
              <a:rPr lang="en-US" altLang="zh-CN" sz="4000"/>
              <a:t>Background</a:t>
            </a:r>
            <a:endParaRPr lang="ko-KR" altLang="en-US" sz="400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534400" cy="5410200"/>
          </a:xfrm>
        </p:spPr>
        <p:txBody>
          <a:bodyPr/>
          <a:lstStyle/>
          <a:p>
            <a:r>
              <a:rPr lang="en-US" altLang="zh-CN" sz="2000" dirty="0"/>
              <a:t>For preamble repetition, if “bad“ hopping pattern </a:t>
            </a:r>
            <a:r>
              <a:rPr lang="en-US" altLang="zh-CN" sz="2000" dirty="0" smtClean="0"/>
              <a:t>in </a:t>
            </a:r>
            <a:r>
              <a:rPr lang="en-US" altLang="zh-CN" sz="2000" dirty="0"/>
              <a:t>random hopping is removed, the influence due to frequency offset </a:t>
            </a:r>
            <a:r>
              <a:rPr lang="en-US" altLang="zh-CN" sz="2000" dirty="0" smtClean="0"/>
              <a:t>can </a:t>
            </a:r>
            <a:r>
              <a:rPr lang="en-US" altLang="zh-CN" sz="2000" dirty="0"/>
              <a:t>be suppressed. As shown in the simulation result, this has an advantage of 5dB SNR over current scheme that does not estimate frequency offset.</a:t>
            </a:r>
          </a:p>
          <a:p>
            <a:pPr>
              <a:buNone/>
            </a:pPr>
            <a:endParaRPr lang="en-US" altLang="zh-CN" sz="2000" dirty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152400" y="6230779"/>
            <a:ext cx="4038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</a:tabLst>
            </a:pPr>
            <a:r>
              <a:rPr kumimoji="0" lang="en-GB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Figure 3:Preffered</a:t>
            </a:r>
            <a:r>
              <a:rPr kumimoji="0" lang="en-GB" altLang="zh-CN" sz="10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hopping pattern for adjacent 8 SGs(Case</a:t>
            </a:r>
            <a:r>
              <a:rPr kumimoji="0" lang="en-GB" altLang="zh-CN" sz="10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</a:t>
            </a:r>
            <a:r>
              <a:rPr kumimoji="0" lang="en-GB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705" name="图片 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590800"/>
            <a:ext cx="5334000" cy="3429000"/>
          </a:xfrm>
          <a:prstGeom prst="rect">
            <a:avLst/>
          </a:prstGeom>
          <a:noFill/>
        </p:spPr>
      </p:pic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708" name="对象 2"/>
          <p:cNvGraphicFramePr>
            <a:graphicFrameLocks/>
          </p:cNvGraphicFramePr>
          <p:nvPr/>
        </p:nvGraphicFramePr>
        <p:xfrm>
          <a:off x="762000" y="2895600"/>
          <a:ext cx="2762250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9" name="Microsoft Visio 绘图" r:id="rId4" imgW="4354830" imgH="2014538" progId="Visio.Drawing.11">
                  <p:embed/>
                </p:oleObj>
              </mc:Choice>
              <mc:Fallback>
                <p:oleObj name="Microsoft Visio 绘图" r:id="rId4" imgW="4354830" imgH="2014538" progId="Visio.Drawing.11">
                  <p:embed/>
                  <p:pic>
                    <p:nvPicPr>
                      <p:cNvPr id="0" name="对象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895600"/>
                        <a:ext cx="2762250" cy="1304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710" name="对象 3"/>
          <p:cNvGraphicFramePr>
            <a:graphicFrameLocks/>
          </p:cNvGraphicFramePr>
          <p:nvPr/>
        </p:nvGraphicFramePr>
        <p:xfrm>
          <a:off x="609600" y="4724400"/>
          <a:ext cx="30099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0" name="Microsoft Visio 绘图" r:id="rId6" imgW="4354830" imgH="1834515" progId="Visio.Drawing.11">
                  <p:embed/>
                </p:oleObj>
              </mc:Choice>
              <mc:Fallback>
                <p:oleObj name="Microsoft Visio 绘图" r:id="rId6" imgW="4354830" imgH="1834515" progId="Visio.Drawing.11">
                  <p:embed/>
                  <p:pic>
                    <p:nvPicPr>
                      <p:cNvPr id="0" name="对象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724400"/>
                        <a:ext cx="3009900" cy="132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228600" y="4191000"/>
            <a:ext cx="4038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</a:tabLst>
            </a:pPr>
            <a:r>
              <a:rPr kumimoji="0" lang="en-GB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Figure 2:An example of hopping pattern for adjacent 8 SGs(Case 1)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43400" y="609600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tabLst>
                <a:tab pos="900113" algn="l"/>
              </a:tabLst>
            </a:pPr>
            <a:r>
              <a:rPr lang="en-US" altLang="zh-CN" sz="1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Figure 4:TA estimation performance for the two cases</a:t>
            </a:r>
            <a:endParaRPr lang="zh-CN" altLang="en-US" sz="10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cs typeface="Times New Roman" pitchFamily="18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Rel-14 non-anchor carrier</a:t>
            </a:r>
          </a:p>
          <a:p>
            <a:pPr lvl="1"/>
            <a:r>
              <a:rPr lang="en-GB" dirty="0"/>
              <a:t>Reinitialize and run the pseudo random frequency generator based on a non-linear combination of the cell id, the frame and hyper frame numbers, before the start of each NPRACH resource. </a:t>
            </a:r>
            <a:endParaRPr lang="en-US" dirty="0"/>
          </a:p>
          <a:p>
            <a:pPr lvl="1"/>
            <a:r>
              <a:rPr lang="en-US" dirty="0"/>
              <a:t>remove “bad” hopping pattern (case 1 hopping).</a:t>
            </a:r>
          </a:p>
        </p:txBody>
      </p:sp>
    </p:spTree>
    <p:extLst>
      <p:ext uri="{BB962C8B-B14F-4D97-AF65-F5344CB8AC3E}">
        <p14:creationId xmlns:p14="http://schemas.microsoft.com/office/powerpoint/2010/main" val="29617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54917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l"/>
            <a:r>
              <a:rPr lang="en-US" altLang="zh-CN" sz="4000" smtClean="0"/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534400" cy="5410200"/>
          </a:xfrm>
        </p:spPr>
        <p:txBody>
          <a:bodyPr/>
          <a:lstStyle/>
          <a:p>
            <a:r>
              <a:rPr lang="en-US" altLang="zh-CN" sz="2000" dirty="0" smtClean="0"/>
              <a:t>In Rel-13, a total of 12 hopping pattern is supported, we can divide them into two categories based on the second hopping distance. The first category is the second frequency hopping distance = +6 SC, the second category is the second frequency hopping distance = -6 SC, as shown in figure 1.</a:t>
            </a:r>
          </a:p>
          <a:p>
            <a:r>
              <a:rPr lang="en-US" altLang="zh-CN" sz="2000" dirty="0" smtClean="0"/>
              <a:t>For preamble repetition, hopping patterns between two repetition are generated via random generator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98" name="对象 14"/>
          <p:cNvGraphicFramePr>
            <a:graphicFrameLocks/>
          </p:cNvGraphicFramePr>
          <p:nvPr/>
        </p:nvGraphicFramePr>
        <p:xfrm>
          <a:off x="2895600" y="3200400"/>
          <a:ext cx="3257550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Microsoft Visio 绘图" r:id="rId3" imgW="6116907" imgH="6029682" progId="Visio.Drawing.11">
                  <p:embed/>
                </p:oleObj>
              </mc:Choice>
              <mc:Fallback>
                <p:oleObj name="Microsoft Visio 绘图" r:id="rId3" imgW="6116907" imgH="6029682" progId="Visio.Drawing.1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200400"/>
                        <a:ext cx="3257550" cy="3390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楷体_GB2312" pitchFamily="49" charset="-122"/>
                <a:cs typeface="Times New Roman" pitchFamily="18" charset="0"/>
              </a:rPr>
              <a:t>Figure 1: Hopping pattern categories for Rel-13 NRPACH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2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l"/>
            <a:r>
              <a:rPr lang="en-US" altLang="zh-CN" sz="4000" smtClean="0"/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534400" cy="5410200"/>
          </a:xfrm>
        </p:spPr>
        <p:txBody>
          <a:bodyPr/>
          <a:lstStyle/>
          <a:p>
            <a:r>
              <a:rPr lang="en-US" altLang="zh-CN" sz="2000" dirty="0" smtClean="0"/>
              <a:t>Hopping scheme based on removing bad hopping patterns needs 5dB less SNR ( 50Hz frequency offset ). If we translate that into repetition times, that means this scheme only needs 1/3 of the NPRACH resources the system originally requires. In another word, comparing to case 1 ‘bad hopping’, there are 3 times NPRACH  resource for preamble transmission in case 2.Thus the preamble collision rate will obviously reduced in case 2.The detailed preamble collision result is shown in the table 1 below.</a:t>
            </a:r>
            <a:endParaRPr lang="zh-CN" altLang="zh-CN" sz="2000" dirty="0" smtClean="0"/>
          </a:p>
          <a:p>
            <a:endParaRPr lang="zh-CN" altLang="zh-CN" sz="2000" dirty="0" smtClean="0"/>
          </a:p>
          <a:p>
            <a:endParaRPr lang="zh-CN" altLang="zh-CN" sz="20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828800" y="3774440"/>
          <a:ext cx="6059423" cy="1178560"/>
        </p:xfrm>
        <a:graphic>
          <a:graphicData uri="http://schemas.openxmlformats.org/drawingml/2006/table">
            <a:tbl>
              <a:tblPr/>
              <a:tblGrid>
                <a:gridCol w="934363"/>
                <a:gridCol w="934363"/>
                <a:gridCol w="873769"/>
                <a:gridCol w="872557"/>
                <a:gridCol w="913761"/>
                <a:gridCol w="913761"/>
                <a:gridCol w="616849"/>
              </a:tblGrid>
              <a:tr h="13525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NPRACH overhead in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uplink resource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PCollision for Coupling loss&lt;144 dB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PCollision for Coupling loss [144 dB, 154 dB]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PCollision for Coupling loss&gt;154 dB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52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Case 1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Case 2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Case 1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Case 2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Case 1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Case 2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167%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0.33%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0.33%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0.33%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32.6%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5%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1.71%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5%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1.62%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5%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1.73%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15.5%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10%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3.56%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10%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3.45%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  <a:cs typeface="Times New Roman"/>
                        </a:rPr>
                        <a:t>10%</a:t>
                      </a:r>
                      <a:endParaRPr lang="zh-CN" sz="1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 dirty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3.57%</a:t>
                      </a:r>
                      <a:endParaRPr lang="zh-CN" sz="1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514600" y="3429000"/>
            <a:ext cx="457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1:NPRACH collision probability result for the two cases with 3 CE levels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39728</TotalTime>
  <Words>425</Words>
  <Application>Microsoft Office PowerPoint</Application>
  <PresentationFormat>全屏显示(4:3)</PresentationFormat>
  <Paragraphs>56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맑은 고딕</vt:lpstr>
      <vt:lpstr>宋体</vt:lpstr>
      <vt:lpstr>楷体_GB2312</vt:lpstr>
      <vt:lpstr>Arial</vt:lpstr>
      <vt:lpstr>Calibri</vt:lpstr>
      <vt:lpstr>Times New Roman</vt:lpstr>
      <vt:lpstr>Office Theme</vt:lpstr>
      <vt:lpstr>Microsoft Visio 绘图</vt:lpstr>
      <vt:lpstr> WF on Rel-14 NPRACH hopping</vt:lpstr>
      <vt:lpstr>Background</vt:lpstr>
      <vt:lpstr>Proposal</vt:lpstr>
      <vt:lpstr>PowerPoint 演示文稿</vt:lpstr>
      <vt:lpstr>Background</vt:lpstr>
      <vt:lpstr>Background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Shupeng Li</cp:lastModifiedBy>
  <cp:revision>1275</cp:revision>
  <dcterms:created xsi:type="dcterms:W3CDTF">2010-05-12T23:28:36Z</dcterms:created>
  <dcterms:modified xsi:type="dcterms:W3CDTF">2017-08-21T12:20:55Z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