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1" r:id="rId3"/>
    <p:sldId id="262" r:id="rId4"/>
    <p:sldId id="260"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721" autoAdjust="0"/>
    <p:restoredTop sz="94660"/>
  </p:normalViewPr>
  <p:slideViewPr>
    <p:cSldViewPr snapToGrid="0">
      <p:cViewPr varScale="1">
        <p:scale>
          <a:sx n="70" d="100"/>
          <a:sy n="70" d="100"/>
        </p:scale>
        <p:origin x="-1038" y="-10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5FA0EA2-EFA5-4DD1-8CA0-CC7640E454A9}" type="datetimeFigureOut">
              <a:rPr lang="en-US" smtClean="0"/>
              <a:pPr/>
              <a:t>8/25/2017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xmlns="" val="14959073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5FA0EA2-EFA5-4DD1-8CA0-CC7640E454A9}" type="datetimeFigureOut">
              <a:rPr lang="en-US" smtClean="0"/>
              <a:pPr/>
              <a:t>8/25/2017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xmlns="" val="23528100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5FA0EA2-EFA5-4DD1-8CA0-CC7640E454A9}" type="datetimeFigureOut">
              <a:rPr lang="en-US" smtClean="0"/>
              <a:pPr/>
              <a:t>8/25/2017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xmlns="" val="42806054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5FA0EA2-EFA5-4DD1-8CA0-CC7640E454A9}" type="datetimeFigureOut">
              <a:rPr lang="en-US" smtClean="0"/>
              <a:pPr/>
              <a:t>8/25/2017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xmlns="" val="34736452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5FA0EA2-EFA5-4DD1-8CA0-CC7640E454A9}" type="datetimeFigureOut">
              <a:rPr lang="en-US" smtClean="0"/>
              <a:pPr/>
              <a:t>8/25/2017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xmlns="" val="9821209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5FA0EA2-EFA5-4DD1-8CA0-CC7640E454A9}" type="datetimeFigureOut">
              <a:rPr lang="en-US" smtClean="0"/>
              <a:pPr/>
              <a:t>8/25/2017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xmlns="" val="25580656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5FA0EA2-EFA5-4DD1-8CA0-CC7640E454A9}" type="datetimeFigureOut">
              <a:rPr lang="en-US" smtClean="0"/>
              <a:pPr/>
              <a:t>8/25/2017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xmlns="" val="8790901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5FA0EA2-EFA5-4DD1-8CA0-CC7640E454A9}" type="datetimeFigureOut">
              <a:rPr lang="en-US" smtClean="0"/>
              <a:pPr/>
              <a:t>8/25/2017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xmlns="" val="15456421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FA0EA2-EFA5-4DD1-8CA0-CC7640E454A9}" type="datetimeFigureOut">
              <a:rPr lang="en-US" smtClean="0"/>
              <a:pPr/>
              <a:t>8/25/2017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xmlns="" val="8985466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FA0EA2-EFA5-4DD1-8CA0-CC7640E454A9}" type="datetimeFigureOut">
              <a:rPr lang="en-US" smtClean="0"/>
              <a:pPr/>
              <a:t>8/25/2017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xmlns="" val="297173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FA0EA2-EFA5-4DD1-8CA0-CC7640E454A9}" type="datetimeFigureOut">
              <a:rPr lang="en-US" smtClean="0"/>
              <a:pPr/>
              <a:t>8/25/2017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xmlns="" val="40025318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FA0EA2-EFA5-4DD1-8CA0-CC7640E454A9}" type="datetimeFigureOut">
              <a:rPr lang="en-US" smtClean="0"/>
              <a:pPr/>
              <a:t>8/25/2017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843964-EEEF-431C-996C-F5FFCDCD8C58}" type="slidenum">
              <a:rPr lang="en-US" smtClean="0"/>
              <a:pPr/>
              <a:t>‹#›</a:t>
            </a:fld>
            <a:endParaRPr lang="en-US"/>
          </a:p>
        </p:txBody>
      </p:sp>
    </p:spTree>
    <p:extLst>
      <p:ext uri="{BB962C8B-B14F-4D97-AF65-F5344CB8AC3E}">
        <p14:creationId xmlns:p14="http://schemas.microsoft.com/office/powerpoint/2010/main" xmlns="" val="29584879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332890" cy="2387600"/>
          </a:xfrm>
        </p:spPr>
        <p:txBody>
          <a:bodyPr>
            <a:normAutofit fontScale="90000"/>
          </a:bodyPr>
          <a:lstStyle/>
          <a:p>
            <a:r>
              <a:rPr lang="en-US" smtClean="0"/>
              <a:t>Way </a:t>
            </a:r>
            <a:r>
              <a:rPr lang="en-US" dirty="0" smtClean="0"/>
              <a:t>forward on </a:t>
            </a:r>
            <a:r>
              <a:rPr lang="en-GB" altLang="zh-CN" dirty="0" smtClean="0"/>
              <a:t>narrowband measurement accuracy enhancement</a:t>
            </a:r>
            <a:endParaRPr lang="en-US" dirty="0"/>
          </a:p>
        </p:txBody>
      </p:sp>
      <p:sp>
        <p:nvSpPr>
          <p:cNvPr id="3" name="Subtitle 2"/>
          <p:cNvSpPr>
            <a:spLocks noGrp="1"/>
          </p:cNvSpPr>
          <p:nvPr>
            <p:ph type="subTitle" idx="1"/>
          </p:nvPr>
        </p:nvSpPr>
        <p:spPr/>
        <p:txBody>
          <a:bodyPr/>
          <a:lstStyle/>
          <a:p>
            <a:r>
              <a:rPr lang="en-US" dirty="0" smtClean="0"/>
              <a:t>Huawei, </a:t>
            </a:r>
            <a:r>
              <a:rPr lang="en-US" dirty="0" err="1" smtClean="0"/>
              <a:t>HiSilicon</a:t>
            </a:r>
            <a:r>
              <a:rPr lang="en-US" dirty="0" smtClean="0"/>
              <a:t>, Ericsson, LGE, Intel, Nokia, NSB, [….]</a:t>
            </a:r>
            <a:endParaRPr lang="en-US" dirty="0"/>
          </a:p>
        </p:txBody>
      </p:sp>
      <p:sp>
        <p:nvSpPr>
          <p:cNvPr id="4" name="Rectangle 3"/>
          <p:cNvSpPr>
            <a:spLocks noChangeArrowheads="1"/>
          </p:cNvSpPr>
          <p:nvPr/>
        </p:nvSpPr>
        <p:spPr bwMode="auto">
          <a:xfrm>
            <a:off x="10278059" y="279120"/>
            <a:ext cx="163792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US" sz="1800" dirty="0" smtClean="0"/>
              <a:t>R1-1715289</a:t>
            </a:r>
            <a:endParaRPr lang="en-US" altLang="en-US" sz="1800" b="1" dirty="0">
              <a:latin typeface="Arial" charset="0"/>
            </a:endParaRPr>
          </a:p>
        </p:txBody>
      </p:sp>
      <p:sp>
        <p:nvSpPr>
          <p:cNvPr id="5" name="TextBox 4"/>
          <p:cNvSpPr txBox="1">
            <a:spLocks noChangeArrowheads="1"/>
          </p:cNvSpPr>
          <p:nvPr/>
        </p:nvSpPr>
        <p:spPr bwMode="auto">
          <a:xfrm>
            <a:off x="259976" y="42196"/>
            <a:ext cx="5540062" cy="10341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ja-JP" sz="1800" dirty="0" smtClean="0">
                <a:latin typeface="Arial Unicode MS" pitchFamily="50" charset="-127"/>
                <a:ea typeface="Arial Unicode MS" pitchFamily="50" charset="-127"/>
                <a:cs typeface="Arial Unicode MS" pitchFamily="50" charset="-127"/>
              </a:rPr>
              <a:t>3GPP TSG RAN WG1 </a:t>
            </a:r>
            <a:r>
              <a:rPr lang="en-US" altLang="zh-CN" sz="1800" dirty="0" smtClean="0">
                <a:latin typeface="Arial Unicode MS" pitchFamily="50" charset="-127"/>
                <a:ea typeface="Arial Unicode MS" pitchFamily="50" charset="-127"/>
                <a:cs typeface="Arial Unicode MS" pitchFamily="50" charset="-127"/>
              </a:rPr>
              <a:t>Meeting #90</a:t>
            </a:r>
            <a:endParaRPr lang="en-US" altLang="ja-JP" sz="1800" dirty="0" smtClean="0">
              <a:latin typeface="Arial Unicode MS" pitchFamily="50" charset="-127"/>
              <a:ea typeface="Arial Unicode MS" pitchFamily="50" charset="-127"/>
              <a:cs typeface="Arial Unicode MS" pitchFamily="50" charset="-127"/>
            </a:endParaRPr>
          </a:p>
          <a:p>
            <a:pPr>
              <a:buNone/>
            </a:pPr>
            <a:r>
              <a:rPr lang="en-US" sz="1800" dirty="0" smtClean="0"/>
              <a:t>Prague, Czech Republic, August 21~25, 2017</a:t>
            </a:r>
          </a:p>
          <a:p>
            <a:pPr>
              <a:buNone/>
            </a:pPr>
            <a:r>
              <a:rPr lang="en-US" altLang="ja-JP" sz="1800" dirty="0" smtClean="0">
                <a:latin typeface="Arial Unicode MS" pitchFamily="50" charset="-127"/>
                <a:ea typeface="Arial Unicode MS" pitchFamily="50" charset="-127"/>
                <a:cs typeface="Arial Unicode MS" pitchFamily="50" charset="-127"/>
              </a:rPr>
              <a:t>Agenda item 5.2.7.2</a:t>
            </a:r>
            <a:endParaRPr lang="ja-JP" altLang="en-US" sz="1800" dirty="0">
              <a:latin typeface="Arial Unicode MS" pitchFamily="50" charset="-127"/>
              <a:ea typeface="Arial Unicode MS" pitchFamily="50" charset="-127"/>
              <a:cs typeface="Arial Unicode MS" pitchFamily="50" charset="-127"/>
            </a:endParaRPr>
          </a:p>
        </p:txBody>
      </p:sp>
    </p:spTree>
    <p:extLst>
      <p:ext uri="{BB962C8B-B14F-4D97-AF65-F5344CB8AC3E}">
        <p14:creationId xmlns:p14="http://schemas.microsoft.com/office/powerpoint/2010/main" xmlns="" val="22417376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lstStyle/>
          <a:p>
            <a:r>
              <a:rPr lang="en-US" dirty="0" smtClean="0"/>
              <a:t>Background</a:t>
            </a:r>
            <a:endParaRPr lang="en-US" dirty="0"/>
          </a:p>
        </p:txBody>
      </p:sp>
      <p:sp>
        <p:nvSpPr>
          <p:cNvPr id="9" name="Rectangle 6"/>
          <p:cNvSpPr>
            <a:spLocks noGrp="1" noChangeArrowheads="1"/>
          </p:cNvSpPr>
          <p:nvPr>
            <p:ph idx="1"/>
          </p:nvPr>
        </p:nvSpPr>
        <p:spPr bwMode="auto">
          <a:xfrm>
            <a:off x="879142" y="1695128"/>
            <a:ext cx="9748234" cy="42355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lnSpc>
                <a:spcPct val="100000"/>
              </a:lnSpc>
              <a:spcBef>
                <a:spcPct val="0"/>
              </a:spcBef>
              <a:spcAft>
                <a:spcPct val="0"/>
              </a:spcAft>
            </a:pPr>
            <a:r>
              <a:rPr kumimoji="0" lang="en-US" altLang="ja-JP" sz="20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In RAN1#89,</a:t>
            </a:r>
            <a:r>
              <a:rPr kumimoji="0" lang="en-US" altLang="ja-JP" sz="2000" b="0" i="0" u="none" strike="noStrike" cap="none" normalizeH="0" dirty="0" smtClean="0">
                <a:ln>
                  <a:noFill/>
                </a:ln>
                <a:solidFill>
                  <a:schemeClr val="tx1"/>
                </a:solidFill>
                <a:effectLst/>
                <a:latin typeface="Times New Roman" panose="02020603050405020304" pitchFamily="18" charset="0"/>
                <a:cs typeface="Times New Roman" panose="02020603050405020304" pitchFamily="18" charset="0"/>
              </a:rPr>
              <a:t> it was agreed that:</a:t>
            </a:r>
          </a:p>
          <a:p>
            <a:r>
              <a:rPr lang="en-GB" altLang="zh-CN" sz="2000" i="1" dirty="0" smtClean="0"/>
              <a:t>Agreements:</a:t>
            </a:r>
            <a:endParaRPr lang="zh-CN" altLang="zh-CN" sz="2000" i="1" dirty="0" smtClean="0"/>
          </a:p>
          <a:p>
            <a:pPr lvl="0" hangingPunct="0"/>
            <a:r>
              <a:rPr lang="en-GB" altLang="zh-CN" sz="2000" i="1" dirty="0" smtClean="0"/>
              <a:t>For connected mode in the serving cell and idle mode in camped cell and neighbour cells, it is feasible from RAN1 point of view to use NSSS on an anchor carrier for RRM measurement</a:t>
            </a:r>
            <a:endParaRPr lang="zh-CN" altLang="zh-CN" sz="2000" i="1" dirty="0" smtClean="0"/>
          </a:p>
          <a:p>
            <a:pPr lvl="1" hangingPunct="0"/>
            <a:r>
              <a:rPr lang="en-GB" altLang="zh-CN" sz="1800" i="1" dirty="0" smtClean="0"/>
              <a:t>RAN4 are requested to consider if NSSS is a suitable transmission</a:t>
            </a:r>
            <a:r>
              <a:rPr lang="en-GB" altLang="zh-CN" sz="1800" i="1" strike="sngStrike" dirty="0" smtClean="0"/>
              <a:t> </a:t>
            </a:r>
            <a:endParaRPr lang="zh-CN" altLang="zh-CN" sz="1800" i="1" dirty="0" smtClean="0"/>
          </a:p>
          <a:p>
            <a:pPr lvl="1" hangingPunct="0"/>
            <a:r>
              <a:rPr lang="en-GB" altLang="zh-CN" sz="1800" i="1" dirty="0" smtClean="0"/>
              <a:t>How to use, i.e. if and/or under what circumstances to combine NRS with NSSS depend on RAN4 study</a:t>
            </a:r>
            <a:endParaRPr lang="zh-CN" altLang="zh-CN" sz="1800" i="1" dirty="0" smtClean="0"/>
          </a:p>
          <a:p>
            <a:pPr lvl="1" hangingPunct="0"/>
            <a:r>
              <a:rPr lang="en-GB" altLang="zh-CN" sz="1800" i="1" dirty="0" smtClean="0"/>
              <a:t>Send an LS containing the above to RAN4, including the agreement from RAN1#88bis that “At least NSSS is used additionally to NRS for in-band, guard-band, standalone”</a:t>
            </a:r>
            <a:endParaRPr lang="zh-CN" altLang="zh-CN" sz="1800" i="1" dirty="0" smtClean="0"/>
          </a:p>
          <a:p>
            <a:pPr lvl="0" hangingPunct="0"/>
            <a:r>
              <a:rPr lang="en-GB" altLang="zh-CN" sz="2000" i="1" dirty="0" smtClean="0"/>
              <a:t>Continue to study</a:t>
            </a:r>
            <a:endParaRPr lang="zh-CN" altLang="zh-CN" sz="2000" i="1" dirty="0" smtClean="0"/>
          </a:p>
          <a:p>
            <a:pPr lvl="1" hangingPunct="0"/>
            <a:r>
              <a:rPr lang="en-GB" altLang="zh-CN" sz="1800" i="1" dirty="0" smtClean="0"/>
              <a:t>CRS for in-band operation mode</a:t>
            </a:r>
            <a:endParaRPr lang="zh-CN" altLang="zh-CN" sz="1800" i="1" dirty="0" smtClean="0"/>
          </a:p>
          <a:p>
            <a:pPr lvl="1" hangingPunct="0"/>
            <a:r>
              <a:rPr lang="en-GB" altLang="zh-CN" sz="1800" i="1" dirty="0" smtClean="0"/>
              <a:t>NPBCH, NPDCCH, NPDSCH on an anchor carrier in the serving cell</a:t>
            </a:r>
            <a:endParaRPr lang="zh-CN" altLang="zh-CN" sz="1800" i="1" dirty="0"/>
          </a:p>
        </p:txBody>
      </p:sp>
    </p:spTree>
    <p:extLst>
      <p:ext uri="{BB962C8B-B14F-4D97-AF65-F5344CB8AC3E}">
        <p14:creationId xmlns:p14="http://schemas.microsoft.com/office/powerpoint/2010/main" xmlns="" val="36777379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lstStyle/>
          <a:p>
            <a:r>
              <a:rPr lang="en-US" dirty="0" smtClean="0"/>
              <a:t>Background</a:t>
            </a:r>
            <a:endParaRPr lang="en-US" dirty="0"/>
          </a:p>
        </p:txBody>
      </p:sp>
      <p:sp>
        <p:nvSpPr>
          <p:cNvPr id="9" name="Rectangle 6"/>
          <p:cNvSpPr>
            <a:spLocks noGrp="1" noChangeArrowheads="1"/>
          </p:cNvSpPr>
          <p:nvPr>
            <p:ph idx="1"/>
          </p:nvPr>
        </p:nvSpPr>
        <p:spPr bwMode="auto">
          <a:xfrm>
            <a:off x="879142" y="2271695"/>
            <a:ext cx="9748234" cy="30823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lnSpc>
                <a:spcPct val="100000"/>
              </a:lnSpc>
              <a:spcBef>
                <a:spcPct val="0"/>
              </a:spcBef>
              <a:spcAft>
                <a:spcPct val="0"/>
              </a:spcAft>
            </a:pPr>
            <a:r>
              <a:rPr kumimoji="0" lang="en-US" altLang="ja-JP" sz="20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In RAN1#89,</a:t>
            </a:r>
            <a:r>
              <a:rPr kumimoji="0" lang="en-US" altLang="ja-JP" sz="2000" b="0" i="0" u="none" strike="noStrike" cap="none" normalizeH="0" dirty="0" smtClean="0">
                <a:ln>
                  <a:noFill/>
                </a:ln>
                <a:solidFill>
                  <a:schemeClr val="tx1"/>
                </a:solidFill>
                <a:effectLst/>
                <a:latin typeface="Times New Roman" panose="02020603050405020304" pitchFamily="18" charset="0"/>
                <a:cs typeface="Times New Roman" panose="02020603050405020304" pitchFamily="18" charset="0"/>
              </a:rPr>
              <a:t> it was agreed that:</a:t>
            </a:r>
          </a:p>
          <a:p>
            <a:r>
              <a:rPr lang="en-GB" altLang="zh-CN" sz="2000" i="1" dirty="0" smtClean="0"/>
              <a:t>Working assumption, confirmation depending on RAN4 feedback:</a:t>
            </a:r>
            <a:endParaRPr lang="zh-CN" altLang="zh-CN" sz="2000" i="1" dirty="0" smtClean="0"/>
          </a:p>
          <a:p>
            <a:pPr lvl="0" hangingPunct="0"/>
            <a:r>
              <a:rPr lang="en-US" altLang="zh-CN" sz="2000" i="1" dirty="0" smtClean="0"/>
              <a:t>For NSSS-aided measurement accuracy enhancement at least in idle mode, t</a:t>
            </a:r>
            <a:r>
              <a:rPr lang="en-GB" altLang="zh-CN" sz="2000" i="1" dirty="0" smtClean="0"/>
              <a:t>he NSSS-NRS EPRE ratios of serving cell and neighbour cells are </a:t>
            </a:r>
            <a:r>
              <a:rPr lang="en-GB" altLang="zh-CN" sz="2000" i="1" dirty="0" err="1" smtClean="0"/>
              <a:t>signaled</a:t>
            </a:r>
            <a:r>
              <a:rPr lang="en-GB" altLang="zh-CN" sz="2000" i="1" dirty="0" smtClean="0"/>
              <a:t> to UE by higher layers.</a:t>
            </a:r>
            <a:endParaRPr lang="zh-CN" altLang="zh-CN" sz="2000" i="1" dirty="0" smtClean="0"/>
          </a:p>
          <a:p>
            <a:pPr lvl="1" hangingPunct="0"/>
            <a:r>
              <a:rPr lang="en-US" altLang="zh-CN" sz="1800" i="1" dirty="0" smtClean="0"/>
              <a:t>FFS on details of sets of power offset (e.g., {-3, …, 0, …, 3} in dB}</a:t>
            </a:r>
            <a:endParaRPr lang="zh-CN" altLang="zh-CN" sz="1800" i="1" dirty="0" smtClean="0"/>
          </a:p>
          <a:p>
            <a:pPr lvl="1" hangingPunct="0"/>
            <a:r>
              <a:rPr lang="en-US" altLang="zh-CN" sz="1800" i="1" dirty="0" smtClean="0"/>
              <a:t>FFS on power offset information per-neighbor cell or common for all neighbor cells or common for serving cell and neighbor cells. </a:t>
            </a:r>
            <a:endParaRPr lang="zh-CN" altLang="zh-CN" sz="1800" i="1" dirty="0" smtClean="0"/>
          </a:p>
          <a:p>
            <a:pPr lvl="1" hangingPunct="0"/>
            <a:r>
              <a:rPr lang="en-US" altLang="zh-CN" sz="1800" i="1" dirty="0" smtClean="0"/>
              <a:t>The possibility to use NSSS is indicated by higher layers.</a:t>
            </a:r>
            <a:endParaRPr lang="zh-CN" altLang="zh-CN" sz="1800" i="1" dirty="0" smtClean="0"/>
          </a:p>
          <a:p>
            <a:r>
              <a:rPr lang="en-US" altLang="zh-CN" sz="2000" i="1" dirty="0" smtClean="0"/>
              <a:t>Detailed signaling design would be left to RAN2.</a:t>
            </a:r>
            <a:endParaRPr lang="zh-CN" altLang="zh-CN" sz="4800" i="1" dirty="0"/>
          </a:p>
        </p:txBody>
      </p:sp>
    </p:spTree>
    <p:extLst>
      <p:ext uri="{BB962C8B-B14F-4D97-AF65-F5344CB8AC3E}">
        <p14:creationId xmlns:p14="http://schemas.microsoft.com/office/powerpoint/2010/main" xmlns="" val="36777379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lstStyle/>
          <a:p>
            <a:r>
              <a:rPr lang="en-US" dirty="0" smtClean="0">
                <a:latin typeface="Arial" pitchFamily="34" charset="0"/>
                <a:cs typeface="Arial" pitchFamily="34" charset="0"/>
              </a:rPr>
              <a:t>Proposals</a:t>
            </a:r>
            <a:endParaRPr lang="en-US" dirty="0">
              <a:latin typeface="Arial" pitchFamily="34" charset="0"/>
              <a:cs typeface="Arial" pitchFamily="34" charset="0"/>
            </a:endParaRPr>
          </a:p>
        </p:txBody>
      </p:sp>
      <p:sp>
        <p:nvSpPr>
          <p:cNvPr id="3" name="Content Placeholder 2"/>
          <p:cNvSpPr>
            <a:spLocks noGrp="1"/>
          </p:cNvSpPr>
          <p:nvPr>
            <p:ph idx="1"/>
          </p:nvPr>
        </p:nvSpPr>
        <p:spPr>
          <a:xfrm>
            <a:off x="838200" y="1089212"/>
            <a:ext cx="10515600" cy="5567082"/>
          </a:xfrm>
        </p:spPr>
        <p:txBody>
          <a:bodyPr>
            <a:noAutofit/>
          </a:bodyPr>
          <a:lstStyle/>
          <a:p>
            <a:pPr lvl="0"/>
            <a:r>
              <a:rPr lang="en-GB" altLang="zh-CN" dirty="0" smtClean="0"/>
              <a:t>Working assumption, confirmation depending on RAN4 feedback: </a:t>
            </a:r>
          </a:p>
          <a:p>
            <a:pPr lvl="1"/>
            <a:r>
              <a:rPr lang="en-GB" altLang="zh-CN" dirty="0" smtClean="0"/>
              <a:t>The ratio of NSSS EPRE to NRS EPRE is configured from {-3, 0, 3, spare} dB. </a:t>
            </a:r>
          </a:p>
          <a:p>
            <a:pPr lvl="1"/>
            <a:r>
              <a:rPr lang="en-GB" altLang="zh-CN" dirty="0" smtClean="0"/>
              <a:t>Send LS to RAN4 (cc RAN2) </a:t>
            </a:r>
            <a:r>
              <a:rPr lang="en-GB" altLang="zh-CN" dirty="0" smtClean="0"/>
              <a:t>to inform the above, and </a:t>
            </a:r>
            <a:r>
              <a:rPr lang="en-GB" altLang="zh-CN" dirty="0" smtClean="0"/>
              <a:t>request feedback on</a:t>
            </a:r>
            <a:r>
              <a:rPr lang="en-GB" altLang="zh-CN" dirty="0" smtClean="0"/>
              <a:t> the </a:t>
            </a:r>
            <a:r>
              <a:rPr lang="en-GB" altLang="zh-CN" dirty="0" smtClean="0"/>
              <a:t>above </a:t>
            </a:r>
            <a:r>
              <a:rPr lang="en-GB" altLang="zh-CN" dirty="0" smtClean="0"/>
              <a:t>working assumption</a:t>
            </a:r>
            <a:r>
              <a:rPr lang="en-GB" altLang="zh-CN" dirty="0" smtClean="0"/>
              <a:t>.</a:t>
            </a:r>
            <a:endParaRPr lang="zh-CN" altLang="zh-CN" dirty="0" smtClean="0"/>
          </a:p>
          <a:p>
            <a:pPr lvl="1"/>
            <a:endParaRPr lang="zh-CN" altLang="zh-CN" dirty="0"/>
          </a:p>
        </p:txBody>
      </p:sp>
    </p:spTree>
    <p:extLst>
      <p:ext uri="{BB962C8B-B14F-4D97-AF65-F5344CB8AC3E}">
        <p14:creationId xmlns:p14="http://schemas.microsoft.com/office/powerpoint/2010/main" xmlns="" val="250570957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1037</TotalTime>
  <Words>338</Words>
  <Application>Microsoft Office PowerPoint</Application>
  <PresentationFormat>自定义</PresentationFormat>
  <Paragraphs>28</Paragraphs>
  <Slides>4</Slides>
  <Notes>0</Notes>
  <HiddenSlides>0</HiddenSlides>
  <MMClips>0</MMClips>
  <ScaleCrop>false</ScaleCrop>
  <HeadingPairs>
    <vt:vector size="4" baseType="variant">
      <vt:variant>
        <vt:lpstr>主题</vt:lpstr>
      </vt:variant>
      <vt:variant>
        <vt:i4>1</vt:i4>
      </vt:variant>
      <vt:variant>
        <vt:lpstr>幻灯片标题</vt:lpstr>
      </vt:variant>
      <vt:variant>
        <vt:i4>4</vt:i4>
      </vt:variant>
    </vt:vector>
  </HeadingPairs>
  <TitlesOfParts>
    <vt:vector size="5" baseType="lpstr">
      <vt:lpstr>Office Theme</vt:lpstr>
      <vt:lpstr>Way forward on narrowband measurement accuracy enhancement</vt:lpstr>
      <vt:lpstr>Background</vt:lpstr>
      <vt:lpstr>Background</vt:lpstr>
      <vt:lpstr>Proposals</vt:lpstr>
    </vt:vector>
  </TitlesOfParts>
  <Company>Huawei Technologies Co., Ltd.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UL grant in RAR</dc:title>
  <dc:creator>Matthew Webb3</dc:creator>
  <cp:lastModifiedBy>j00136779</cp:lastModifiedBy>
  <cp:revision>120</cp:revision>
  <dcterms:created xsi:type="dcterms:W3CDTF">2016-03-23T22:01:47Z</dcterms:created>
  <dcterms:modified xsi:type="dcterms:W3CDTF">2017-08-25T12:27:33Z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(3)nX6zekzXvTmz3Pn5F2m/Tv+mVsUwGP6dE9VyVYz4OM6f+cNJrDLQcTh8Tsph4y1XZMjk2bYS
7GcsOh6v/r2VS83sXpeU8rnJQYrbiMhWLVUhvNyIiPdWm2Ow4hFCtfwDsla8OamsUZo6KEs+
ATmsM7hxlSrhuCl0+SFUr0SWZsEa4olbd6z7crYVt6iafGXXQpv6G6sw57MKGDjFWBgo4vdc
Q7sx6pLRX+bVodUkdq</vt:lpwstr>
  </property>
  <property fmtid="{D5CDD505-2E9C-101B-9397-08002B2CF9AE}" pid="3" name="_2015_ms_pID_7253431">
    <vt:lpwstr>fFHCRYKDPdGujPpXSfOEUlCU02t3ozRSy7J0f96lqyJjn9d8qKVUUQ
BnGp5jYcYXvI6QOew6sbVhqZMAyS4MOAayOFb+EV558QSh6RKB3xxC3SH3ASn5w1DE4cZ5LY
wFORFAS947Yl+dWyK4I3hJFjEMDz8cqYpaY05c8NOpxnEtcjwiv4m2qTGKwH1HtPZjyGOevP
cCOFFvvUAOLSoazU1JP03JwalWrYkHMHWvdI</vt:lpwstr>
  </property>
  <property fmtid="{D5CDD505-2E9C-101B-9397-08002B2CF9AE}" pid="4" name="_2015_ms_pID_7253432">
    <vt:lpwstr>njC5RSyEbB2Jvlnjkg/x28yHEQsbbM+o/5te
gZkeanAdCibxL1O76iWnzwtJWhucbUsnSRDKCoJTnPnhKX8G/LQ=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1503663710</vt:lpwstr>
  </property>
</Properties>
</file>