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4" r:id="rId5"/>
    <p:sldId id="265"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6" d="100"/>
          <a:sy n="86" d="100"/>
        </p:scale>
        <p:origin x="114"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CDD989-F3C0-40DE-877F-B78570DC1643}" type="datetimeFigureOut">
              <a:rPr lang="en-US" smtClean="0"/>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407454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81305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652721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433383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CDD989-F3C0-40DE-877F-B78570DC1643}" type="datetimeFigureOut">
              <a:rPr lang="en-US" smtClean="0"/>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538808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CDD989-F3C0-40DE-877F-B78570DC1643}" type="datetimeFigureOut">
              <a:rPr lang="en-US" smtClean="0"/>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519474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CDD989-F3C0-40DE-877F-B78570DC1643}" type="datetimeFigureOut">
              <a:rPr lang="en-US" smtClean="0"/>
              <a:t>8/25/2017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730997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CDD989-F3C0-40DE-877F-B78570DC1643}" type="datetimeFigureOut">
              <a:rPr lang="en-US" smtClean="0"/>
              <a:t>8/25/2017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619583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CDD989-F3C0-40DE-877F-B78570DC1643}" type="datetimeFigureOut">
              <a:rPr lang="en-US" smtClean="0"/>
              <a:t>8/25/2017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619805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CDD989-F3C0-40DE-877F-B78570DC1643}" type="datetimeFigureOut">
              <a:rPr lang="en-US" smtClean="0"/>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356827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CDD989-F3C0-40DE-877F-B78570DC1643}" type="datetimeFigureOut">
              <a:rPr lang="en-US" smtClean="0"/>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21627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CDD989-F3C0-40DE-877F-B78570DC1643}" type="datetimeFigureOut">
              <a:rPr lang="en-US" smtClean="0"/>
              <a:t>8/25/2017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A5EEF8-3BEF-43E0-9806-97B7B4DB3B2A}" type="slidenum">
              <a:rPr lang="en-US" smtClean="0"/>
              <a:t>‹#›</a:t>
            </a:fld>
            <a:endParaRPr lang="en-US"/>
          </a:p>
        </p:txBody>
      </p:sp>
    </p:spTree>
    <p:extLst>
      <p:ext uri="{BB962C8B-B14F-4D97-AF65-F5344CB8AC3E}">
        <p14:creationId xmlns:p14="http://schemas.microsoft.com/office/powerpoint/2010/main" val="1793261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9219" y="2004866"/>
            <a:ext cx="10356111" cy="2387600"/>
          </a:xfrm>
        </p:spPr>
        <p:txBody>
          <a:bodyPr>
            <a:normAutofit/>
          </a:bodyPr>
          <a:lstStyle/>
          <a:p>
            <a:r>
              <a:rPr lang="en-US" dirty="0"/>
              <a:t>WF on Information Reporting through RACH Procedure</a:t>
            </a:r>
          </a:p>
        </p:txBody>
      </p:sp>
      <p:sp>
        <p:nvSpPr>
          <p:cNvPr id="3" name="Subtitle 2"/>
          <p:cNvSpPr>
            <a:spLocks noGrp="1"/>
          </p:cNvSpPr>
          <p:nvPr>
            <p:ph type="subTitle" idx="1"/>
          </p:nvPr>
        </p:nvSpPr>
        <p:spPr>
          <a:xfrm>
            <a:off x="1524001" y="4814150"/>
            <a:ext cx="9144000" cy="1655762"/>
          </a:xfrm>
        </p:spPr>
        <p:txBody>
          <a:bodyPr/>
          <a:lstStyle/>
          <a:p>
            <a:r>
              <a:rPr lang="en-US" dirty="0"/>
              <a:t>Qualcomm, AT&amp;T, Sony,…</a:t>
            </a:r>
          </a:p>
        </p:txBody>
      </p:sp>
      <p:sp>
        <p:nvSpPr>
          <p:cNvPr id="4" name="Rectangle 3"/>
          <p:cNvSpPr/>
          <p:nvPr/>
        </p:nvSpPr>
        <p:spPr>
          <a:xfrm>
            <a:off x="1" y="260648"/>
            <a:ext cx="12192000"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90		                                                                                                                 R1-1</a:t>
            </a:r>
            <a:r>
              <a:rPr lang="en-US" altLang="ko-KR" b="1" dirty="0">
                <a:latin typeface="Times New Roman" pitchFamily="18" charset="0"/>
                <a:cs typeface="Times New Roman" pitchFamily="18" charset="0"/>
              </a:rPr>
              <a:t>715265</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ko-KR" b="1" dirty="0">
                <a:latin typeface="Times New Roman" pitchFamily="18" charset="0"/>
                <a:cs typeface="Times New Roman" pitchFamily="18" charset="0"/>
              </a:rPr>
              <a:t>Prague, Czech Republic</a:t>
            </a:r>
          </a:p>
          <a:p>
            <a:pPr>
              <a:spcBef>
                <a:spcPct val="0"/>
              </a:spcBef>
              <a:buFontTx/>
              <a:buNone/>
            </a:pPr>
            <a:r>
              <a:rPr lang="en-US" altLang="ko-KR" b="1" dirty="0">
                <a:latin typeface="Times New Roman" pitchFamily="18" charset="0"/>
                <a:cs typeface="Times New Roman" pitchFamily="18" charset="0"/>
              </a:rPr>
              <a:t>21</a:t>
            </a:r>
            <a:r>
              <a:rPr lang="en-US" altLang="ko-KR" b="1" baseline="30000" dirty="0">
                <a:latin typeface="Times New Roman" pitchFamily="18" charset="0"/>
                <a:cs typeface="Times New Roman" pitchFamily="18" charset="0"/>
              </a:rPr>
              <a:t>st</a:t>
            </a:r>
            <a:r>
              <a:rPr lang="en-US" altLang="ko-KR" b="1" dirty="0">
                <a:latin typeface="Times New Roman" pitchFamily="18" charset="0"/>
                <a:cs typeface="Times New Roman" pitchFamily="18" charset="0"/>
              </a:rPr>
              <a:t>-25th August, 2017</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1" y="1356585"/>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6.1.1.4.4</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4001056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a:t>
            </a:r>
          </a:p>
        </p:txBody>
      </p:sp>
      <p:sp>
        <p:nvSpPr>
          <p:cNvPr id="3" name="Content Placeholder 2"/>
          <p:cNvSpPr>
            <a:spLocks noGrp="1"/>
          </p:cNvSpPr>
          <p:nvPr>
            <p:ph idx="1"/>
          </p:nvPr>
        </p:nvSpPr>
        <p:spPr>
          <a:xfrm>
            <a:off x="255181" y="1825625"/>
            <a:ext cx="11936820" cy="4351338"/>
          </a:xfrm>
        </p:spPr>
        <p:txBody>
          <a:bodyPr>
            <a:normAutofit fontScale="92500" lnSpcReduction="20000"/>
          </a:bodyPr>
          <a:lstStyle/>
          <a:p>
            <a:r>
              <a:rPr lang="en-GB" dirty="0"/>
              <a:t>Previously RAN1 raised the following question regarding SS block selection, “Is the UE required to select the PRACH resources based on the SS block received with the highest SS block RSRP?” [1]</a:t>
            </a:r>
          </a:p>
          <a:p>
            <a:pPr lvl="1"/>
            <a:r>
              <a:rPr lang="en-GB" dirty="0"/>
              <a:t>The selection of the best SS block during Msg1 transmission allows </a:t>
            </a:r>
            <a:r>
              <a:rPr lang="en-GB" dirty="0" err="1"/>
              <a:t>gNB</a:t>
            </a:r>
            <a:r>
              <a:rPr lang="en-GB" dirty="0"/>
              <a:t> to find the set of appropriate directions to transmit CSI-RS for the UE.</a:t>
            </a:r>
          </a:p>
          <a:p>
            <a:pPr lvl="1"/>
            <a:r>
              <a:rPr lang="en-GB" dirty="0"/>
              <a:t>Suitable SS block selection allows UE to reduce RACH latency and maintain MPE regulations</a:t>
            </a:r>
          </a:p>
          <a:p>
            <a:pPr lvl="1"/>
            <a:r>
              <a:rPr lang="en-GB" dirty="0"/>
              <a:t>It is advantageous for the UE to select a suitable SS block during RACH resource selection</a:t>
            </a:r>
          </a:p>
          <a:p>
            <a:pPr marL="0" indent="0">
              <a:buNone/>
            </a:pPr>
            <a:endParaRPr lang="en-GB" dirty="0"/>
          </a:p>
          <a:p>
            <a:r>
              <a:rPr lang="en-US" dirty="0"/>
              <a:t>Network can benefit if it obtains SS block index information, e.g., strongest SS block index, during RACH procedure</a:t>
            </a:r>
          </a:p>
          <a:p>
            <a:pPr lvl="1"/>
            <a:r>
              <a:rPr lang="en-US" dirty="0"/>
              <a:t>Network can use this information to find the set of appropriate directions for CRS</a:t>
            </a:r>
          </a:p>
          <a:p>
            <a:pPr lvl="1"/>
            <a:r>
              <a:rPr lang="en-US" dirty="0"/>
              <a:t> It allows multi-beam downlink control for Msg2 in CFRA and Msg4 in CBRA</a:t>
            </a:r>
          </a:p>
          <a:p>
            <a:pPr lvl="2"/>
            <a:r>
              <a:rPr lang="en-US" dirty="0"/>
              <a:t>Provides robustness </a:t>
            </a:r>
          </a:p>
        </p:txBody>
      </p:sp>
      <p:sp>
        <p:nvSpPr>
          <p:cNvPr id="4" name="TextBox 3"/>
          <p:cNvSpPr txBox="1"/>
          <p:nvPr/>
        </p:nvSpPr>
        <p:spPr>
          <a:xfrm>
            <a:off x="350873" y="6347637"/>
            <a:ext cx="8771861" cy="646331"/>
          </a:xfrm>
          <a:prstGeom prst="rect">
            <a:avLst/>
          </a:prstGeom>
          <a:noFill/>
        </p:spPr>
        <p:txBody>
          <a:bodyPr wrap="square" rtlCol="0">
            <a:spAutoFit/>
          </a:bodyPr>
          <a:lstStyle/>
          <a:p>
            <a:r>
              <a:rPr lang="en-US" dirty="0"/>
              <a:t>1. Chairman’s Notes RAN1 #89AH, 3GPP TSG RAN WG1 Meeting #89AH, Qingdao, China</a:t>
            </a:r>
          </a:p>
          <a:p>
            <a:endParaRPr lang="en-US" dirty="0"/>
          </a:p>
        </p:txBody>
      </p:sp>
    </p:spTree>
    <p:extLst>
      <p:ext uri="{BB962C8B-B14F-4D97-AF65-F5344CB8AC3E}">
        <p14:creationId xmlns:p14="http://schemas.microsoft.com/office/powerpoint/2010/main" val="1980058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II</a:t>
            </a:r>
          </a:p>
        </p:txBody>
      </p:sp>
      <p:sp>
        <p:nvSpPr>
          <p:cNvPr id="3" name="Text Placeholder 2"/>
          <p:cNvSpPr>
            <a:spLocks noGrp="1"/>
          </p:cNvSpPr>
          <p:nvPr>
            <p:ph type="body" idx="1"/>
          </p:nvPr>
        </p:nvSpPr>
        <p:spPr>
          <a:xfrm>
            <a:off x="778587" y="5510411"/>
            <a:ext cx="5157787" cy="366248"/>
          </a:xfrm>
        </p:spPr>
        <p:txBody>
          <a:bodyPr>
            <a:normAutofit/>
          </a:bodyPr>
          <a:lstStyle/>
          <a:p>
            <a:pPr algn="ctr"/>
            <a:r>
              <a:rPr lang="en-US" sz="1600" b="0" u="sng" dirty="0"/>
              <a:t>Fig: Additional Beam Reporting in Msg3 of CBRA</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52271" y="1946194"/>
            <a:ext cx="5584103" cy="3308711"/>
          </a:xfrm>
        </p:spPr>
      </p:pic>
      <p:sp>
        <p:nvSpPr>
          <p:cNvPr id="5" name="Text Placeholder 4"/>
          <p:cNvSpPr>
            <a:spLocks noGrp="1"/>
          </p:cNvSpPr>
          <p:nvPr>
            <p:ph type="body" sz="quarter" idx="3"/>
          </p:nvPr>
        </p:nvSpPr>
        <p:spPr>
          <a:xfrm>
            <a:off x="6335012" y="5464703"/>
            <a:ext cx="5183188" cy="823912"/>
          </a:xfrm>
        </p:spPr>
        <p:txBody>
          <a:bodyPr>
            <a:normAutofit/>
          </a:bodyPr>
          <a:lstStyle/>
          <a:p>
            <a:pPr algn="ctr"/>
            <a:r>
              <a:rPr lang="en-US" sz="1600" b="0" u="sng" dirty="0"/>
              <a:t>Fig: Additional Beam Reporting in Msg1 of CFRA</a:t>
            </a:r>
          </a:p>
          <a:p>
            <a:pPr algn="ctr"/>
            <a:endParaRPr lang="en-US" sz="1600" dirty="0"/>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335012" y="2096822"/>
            <a:ext cx="5020376" cy="3067478"/>
          </a:xfrm>
        </p:spPr>
      </p:pic>
      <p:sp>
        <p:nvSpPr>
          <p:cNvPr id="11" name="TextBox 10"/>
          <p:cNvSpPr txBox="1"/>
          <p:nvPr/>
        </p:nvSpPr>
        <p:spPr>
          <a:xfrm>
            <a:off x="350873" y="6347637"/>
            <a:ext cx="8771861" cy="369332"/>
          </a:xfrm>
          <a:prstGeom prst="rect">
            <a:avLst/>
          </a:prstGeom>
          <a:noFill/>
        </p:spPr>
        <p:txBody>
          <a:bodyPr wrap="square" rtlCol="0">
            <a:spAutoFit/>
          </a:bodyPr>
          <a:lstStyle/>
          <a:p>
            <a:r>
              <a:rPr lang="en-US" dirty="0"/>
              <a:t>2. </a:t>
            </a:r>
            <a:r>
              <a:rPr lang="en-GB" dirty="0"/>
              <a:t>R1-1713382, 4 Step RACH Procedure Consideration, Qualcomm Incorporated.</a:t>
            </a:r>
            <a:endParaRPr lang="en-US" dirty="0"/>
          </a:p>
        </p:txBody>
      </p:sp>
    </p:spTree>
    <p:extLst>
      <p:ext uri="{BB962C8B-B14F-4D97-AF65-F5344CB8AC3E}">
        <p14:creationId xmlns:p14="http://schemas.microsoft.com/office/powerpoint/2010/main" val="1571094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III</a:t>
            </a:r>
          </a:p>
        </p:txBody>
      </p:sp>
      <p:sp>
        <p:nvSpPr>
          <p:cNvPr id="3" name="Content Placeholder 2"/>
          <p:cNvSpPr>
            <a:spLocks noGrp="1"/>
          </p:cNvSpPr>
          <p:nvPr>
            <p:ph idx="1"/>
          </p:nvPr>
        </p:nvSpPr>
        <p:spPr>
          <a:xfrm>
            <a:off x="838199" y="1825625"/>
            <a:ext cx="11115907" cy="4351338"/>
          </a:xfrm>
        </p:spPr>
        <p:txBody>
          <a:bodyPr>
            <a:normAutofit lnSpcReduction="10000"/>
          </a:bodyPr>
          <a:lstStyle/>
          <a:p>
            <a:r>
              <a:rPr lang="en-US" sz="2000" dirty="0"/>
              <a:t>RAN1 made the following agreement in the last meeting</a:t>
            </a:r>
          </a:p>
          <a:p>
            <a:r>
              <a:rPr lang="en-US" sz="2000" u="sng" dirty="0"/>
              <a:t>Agreements:</a:t>
            </a:r>
          </a:p>
          <a:p>
            <a:pPr marL="0" lvl="0" indent="0" eaLnBrk="0" fontAlgn="base" hangingPunct="0">
              <a:lnSpc>
                <a:spcPct val="100000"/>
              </a:lnSpc>
              <a:spcBef>
                <a:spcPct val="0"/>
              </a:spcBef>
              <a:spcAft>
                <a:spcPct val="0"/>
              </a:spcAft>
              <a:buFontTx/>
              <a:buChar char="•"/>
              <a:tabLst>
                <a:tab pos="685800" algn="l"/>
              </a:tabLst>
            </a:pPr>
            <a:r>
              <a:rPr lang="en-US" altLang="ja-JP" sz="2000" i="1" dirty="0">
                <a:ea typeface="MS Mincho" panose="02020609040205080304" pitchFamily="49" charset="-128"/>
                <a:cs typeface="Times New Roman" panose="02020603050405020304" pitchFamily="18" charset="0"/>
              </a:rPr>
              <a:t>At least for handover case, a source cell can indicate in the handover command, </a:t>
            </a:r>
            <a:endParaRPr lang="en-US" altLang="ja-JP" sz="2000" i="1" dirty="0"/>
          </a:p>
          <a:p>
            <a:pPr marL="457200" lvl="1" indent="0" eaLnBrk="0" fontAlgn="base" hangingPunct="0">
              <a:lnSpc>
                <a:spcPct val="100000"/>
              </a:lnSpc>
              <a:spcBef>
                <a:spcPct val="0"/>
              </a:spcBef>
              <a:spcAft>
                <a:spcPct val="0"/>
              </a:spcAft>
              <a:buFontTx/>
              <a:buChar char="•"/>
              <a:tabLst>
                <a:tab pos="685800" algn="l"/>
              </a:tabLst>
            </a:pPr>
            <a:r>
              <a:rPr lang="en-US" altLang="ja-JP" sz="2000" i="1" dirty="0">
                <a:ea typeface="MS Mincho" panose="02020609040205080304" pitchFamily="49" charset="-128"/>
                <a:cs typeface="Times New Roman" panose="02020603050405020304" pitchFamily="18" charset="0"/>
              </a:rPr>
              <a:t>Association between RACH resources and CSI-RS configuration(s)</a:t>
            </a:r>
            <a:endParaRPr lang="en-US" altLang="ja-JP" sz="2000" i="1" dirty="0"/>
          </a:p>
          <a:p>
            <a:pPr marL="457200" lvl="1" indent="0" eaLnBrk="0" fontAlgn="base" hangingPunct="0">
              <a:lnSpc>
                <a:spcPct val="100000"/>
              </a:lnSpc>
              <a:spcBef>
                <a:spcPct val="0"/>
              </a:spcBef>
              <a:spcAft>
                <a:spcPct val="0"/>
              </a:spcAft>
              <a:buFontTx/>
              <a:buChar char="•"/>
              <a:tabLst>
                <a:tab pos="685800" algn="l"/>
              </a:tabLst>
            </a:pPr>
            <a:r>
              <a:rPr lang="en-GB" altLang="ja-JP" sz="2000" i="1" dirty="0">
                <a:ea typeface="MS Mincho" panose="02020609040205080304" pitchFamily="49" charset="-128"/>
                <a:cs typeface="Times New Roman" panose="02020603050405020304" pitchFamily="18" charset="0"/>
              </a:rPr>
              <a:t>A</a:t>
            </a:r>
            <a:r>
              <a:rPr lang="en-GB" altLang="ja-JP" sz="2000" i="1" dirty="0">
                <a:ea typeface="Batang" panose="02030600000101010101" pitchFamily="18" charset="-127"/>
                <a:cs typeface="Times New Roman" panose="02020603050405020304" pitchFamily="18" charset="0"/>
              </a:rPr>
              <a:t>ssociation between RACH resources and SS blocks</a:t>
            </a:r>
            <a:endParaRPr lang="en-US" altLang="ja-JP" sz="2000" i="1" dirty="0"/>
          </a:p>
          <a:p>
            <a:pPr marL="457200" lvl="1" indent="0" eaLnBrk="0" fontAlgn="base" hangingPunct="0">
              <a:lnSpc>
                <a:spcPct val="100000"/>
              </a:lnSpc>
              <a:spcBef>
                <a:spcPct val="0"/>
              </a:spcBef>
              <a:spcAft>
                <a:spcPct val="0"/>
              </a:spcAft>
              <a:buFontTx/>
              <a:buChar char="•"/>
              <a:tabLst>
                <a:tab pos="685800" algn="l"/>
              </a:tabLst>
            </a:pPr>
            <a:r>
              <a:rPr lang="en-GB" altLang="ja-JP" sz="2000" i="1" dirty="0">
                <a:ea typeface="MS Mincho" panose="02020609040205080304" pitchFamily="49" charset="-128"/>
                <a:cs typeface="Times New Roman" panose="02020603050405020304" pitchFamily="18" charset="0"/>
              </a:rPr>
              <a:t>A set of </a:t>
            </a:r>
            <a:r>
              <a:rPr lang="en-GB" altLang="ja-JP" sz="2000" i="1" dirty="0">
                <a:ea typeface="Batang" panose="02030600000101010101" pitchFamily="18" charset="-127"/>
                <a:cs typeface="Times New Roman" panose="02020603050405020304" pitchFamily="18" charset="0"/>
              </a:rPr>
              <a:t>dedicated RACH resources (</a:t>
            </a:r>
            <a:r>
              <a:rPr lang="en-GB" altLang="ja-JP" sz="2000" i="1" dirty="0">
                <a:ea typeface="MS Mincho" panose="02020609040205080304" pitchFamily="49" charset="-128"/>
                <a:cs typeface="Times New Roman" panose="02020603050405020304" pitchFamily="18" charset="0"/>
              </a:rPr>
              <a:t>FFS: </a:t>
            </a:r>
            <a:r>
              <a:rPr lang="en-GB" altLang="ja-JP" sz="2000" i="1" dirty="0">
                <a:ea typeface="Batang" panose="02030600000101010101" pitchFamily="18" charset="-127"/>
                <a:cs typeface="Times New Roman" panose="02020603050405020304" pitchFamily="18" charset="0"/>
              </a:rPr>
              <a:t>time/frequency/sequence</a:t>
            </a:r>
            <a:r>
              <a:rPr lang="en-GB" altLang="ja-JP" sz="2000" i="1" dirty="0">
                <a:ea typeface="MS Mincho" panose="02020609040205080304" pitchFamily="49" charset="-128"/>
                <a:cs typeface="Times New Roman" panose="02020603050405020304" pitchFamily="18" charset="0"/>
              </a:rPr>
              <a:t>)</a:t>
            </a:r>
            <a:endParaRPr lang="en-US" altLang="ja-JP" sz="2000" i="1" dirty="0"/>
          </a:p>
          <a:p>
            <a:pPr marL="457200" lvl="1" indent="0" eaLnBrk="0" fontAlgn="base" hangingPunct="0">
              <a:lnSpc>
                <a:spcPct val="100000"/>
              </a:lnSpc>
              <a:spcBef>
                <a:spcPct val="0"/>
              </a:spcBef>
              <a:spcAft>
                <a:spcPct val="0"/>
              </a:spcAft>
              <a:buFontTx/>
              <a:buChar char="•"/>
              <a:tabLst>
                <a:tab pos="685800" algn="l"/>
              </a:tabLst>
            </a:pPr>
            <a:r>
              <a:rPr lang="en-US" altLang="ja-JP" sz="2000" i="1" u="sng" dirty="0">
                <a:solidFill>
                  <a:srgbClr val="008080"/>
                </a:solidFill>
                <a:ea typeface="MS Mincho" panose="02020609040205080304" pitchFamily="49" charset="-128"/>
                <a:cs typeface="Times New Roman" panose="02020603050405020304" pitchFamily="18" charset="0"/>
              </a:rPr>
              <a:t>Note that above CSI-RS configuration is UE-specifically configured</a:t>
            </a:r>
            <a:endParaRPr lang="en-US" altLang="ja-JP" sz="2000" i="1" dirty="0"/>
          </a:p>
          <a:p>
            <a:endParaRPr lang="en-US" sz="2000" dirty="0"/>
          </a:p>
          <a:p>
            <a:r>
              <a:rPr lang="en-US" sz="2000" dirty="0"/>
              <a:t>Dedicated time region for PRACH transmission for CFRA reduces handover latency</a:t>
            </a:r>
          </a:p>
          <a:p>
            <a:r>
              <a:rPr lang="en-US" sz="2000" dirty="0"/>
              <a:t>Only a small number of UEs (&lt; 64) may require dedicated time/frequency region for PRACH at a time</a:t>
            </a:r>
          </a:p>
          <a:p>
            <a:r>
              <a:rPr lang="en-US" sz="2000" dirty="0"/>
              <a:t>Network may configure UE multiple preambles to obtain additional information through Msg1</a:t>
            </a:r>
          </a:p>
          <a:p>
            <a:r>
              <a:rPr lang="en-US" sz="2000" dirty="0"/>
              <a:t>L-1 RSRP can be reported through Msg1</a:t>
            </a:r>
          </a:p>
          <a:p>
            <a:pPr lvl="1"/>
            <a:r>
              <a:rPr lang="en-US" sz="1800" dirty="0" err="1"/>
              <a:t>gNB</a:t>
            </a:r>
            <a:r>
              <a:rPr lang="en-US" sz="1800" dirty="0"/>
              <a:t> can use this information to configure the first uplink message after Msg2 transmission</a:t>
            </a:r>
          </a:p>
          <a:p>
            <a:pPr lvl="1"/>
            <a:endParaRPr lang="en-US" sz="1200" dirty="0"/>
          </a:p>
          <a:p>
            <a:endParaRPr lang="en-US" sz="1200" dirty="0"/>
          </a:p>
          <a:p>
            <a:endParaRPr lang="en-US" sz="2000" dirty="0"/>
          </a:p>
          <a:p>
            <a:endParaRPr lang="en-US" sz="2000" dirty="0"/>
          </a:p>
        </p:txBody>
      </p:sp>
    </p:spTree>
    <p:extLst>
      <p:ext uri="{BB962C8B-B14F-4D97-AF65-F5344CB8AC3E}">
        <p14:creationId xmlns:p14="http://schemas.microsoft.com/office/powerpoint/2010/main" val="1997774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Proposal</a:t>
            </a:r>
          </a:p>
        </p:txBody>
      </p:sp>
      <p:sp>
        <p:nvSpPr>
          <p:cNvPr id="3" name="Content Placeholder 2"/>
          <p:cNvSpPr>
            <a:spLocks noGrp="1"/>
          </p:cNvSpPr>
          <p:nvPr>
            <p:ph idx="1"/>
          </p:nvPr>
        </p:nvSpPr>
        <p:spPr>
          <a:xfrm>
            <a:off x="434899" y="1825625"/>
            <a:ext cx="11664174" cy="4619780"/>
          </a:xfrm>
        </p:spPr>
        <p:txBody>
          <a:bodyPr>
            <a:normAutofit/>
          </a:bodyPr>
          <a:lstStyle/>
          <a:p>
            <a:r>
              <a:rPr lang="en-US" dirty="0"/>
              <a:t>NR considers </a:t>
            </a:r>
            <a:r>
              <a:rPr lang="en-US" dirty="0" err="1"/>
              <a:t>gNB</a:t>
            </a:r>
            <a:r>
              <a:rPr lang="en-US" dirty="0"/>
              <a:t> configuring UE to report information in addition to a suitable SS block index that satisfies threshold(s), during CFRA through dedicated time/</a:t>
            </a:r>
            <a:r>
              <a:rPr lang="en-US" dirty="0" err="1"/>
              <a:t>freq</a:t>
            </a:r>
            <a:r>
              <a:rPr lang="en-US" dirty="0"/>
              <a:t> region, if dedicated time/</a:t>
            </a:r>
            <a:r>
              <a:rPr lang="en-US" dirty="0" err="1"/>
              <a:t>freq</a:t>
            </a:r>
            <a:r>
              <a:rPr lang="en-US" dirty="0"/>
              <a:t> region for CFRA is supported</a:t>
            </a:r>
          </a:p>
          <a:p>
            <a:pPr lvl="1"/>
            <a:r>
              <a:rPr lang="en-US" dirty="0"/>
              <a:t>FFS: Additional information can be additional SS block index or L-1 RSRP of indicated SS block index or other parameters</a:t>
            </a:r>
          </a:p>
          <a:p>
            <a:pPr lvl="1"/>
            <a:r>
              <a:rPr lang="en-US" dirty="0"/>
              <a:t>FFS:  Reporting of additional information during CFRA through dedicated preambles in common time/frequency RACH region</a:t>
            </a:r>
          </a:p>
          <a:p>
            <a:endParaRPr lang="en-US" dirty="0"/>
          </a:p>
          <a:p>
            <a:r>
              <a:rPr lang="en-US" dirty="0"/>
              <a:t>NR considers reporting of SS block index, e.g., strongest SS block index, through Msg3 of contention based random access</a:t>
            </a:r>
          </a:p>
          <a:p>
            <a:endParaRPr lang="en-US" dirty="0"/>
          </a:p>
          <a:p>
            <a:pPr lvl="1"/>
            <a:endParaRPr lang="en-US" dirty="0"/>
          </a:p>
        </p:txBody>
      </p:sp>
    </p:spTree>
    <p:extLst>
      <p:ext uri="{BB962C8B-B14F-4D97-AF65-F5344CB8AC3E}">
        <p14:creationId xmlns:p14="http://schemas.microsoft.com/office/powerpoint/2010/main" val="40159524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4529</TotalTime>
  <Words>469</Words>
  <Application>Microsoft Office PowerPoint</Application>
  <PresentationFormat>Widescreen</PresentationFormat>
  <Paragraphs>44</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Batang</vt:lpstr>
      <vt:lpstr>Malgun Gothic</vt:lpstr>
      <vt:lpstr>MS Mincho</vt:lpstr>
      <vt:lpstr>Arial</vt:lpstr>
      <vt:lpstr>Calibri</vt:lpstr>
      <vt:lpstr>Calibri Light</vt:lpstr>
      <vt:lpstr>Times New Roman</vt:lpstr>
      <vt:lpstr>游ゴシック</vt:lpstr>
      <vt:lpstr>Office Theme</vt:lpstr>
      <vt:lpstr>WF on Information Reporting through RACH Procedure</vt:lpstr>
      <vt:lpstr>Background - I</vt:lpstr>
      <vt:lpstr>Background - II</vt:lpstr>
      <vt:lpstr>Background - III</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Additional SS Block Index Reporting through RACH Procedure</dc:title>
  <dc:creator>Nazmul Islam</dc:creator>
  <cp:lastModifiedBy>Nazmul Islam</cp:lastModifiedBy>
  <cp:revision>30</cp:revision>
  <dcterms:created xsi:type="dcterms:W3CDTF">2017-08-21T17:43:30Z</dcterms:created>
  <dcterms:modified xsi:type="dcterms:W3CDTF">2017-08-25T09:21:05Z</dcterms:modified>
</cp:coreProperties>
</file>