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62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9034" autoAdjust="0"/>
    <p:restoredTop sz="94660"/>
  </p:normalViewPr>
  <p:slideViewPr>
    <p:cSldViewPr snapToGrid="0">
      <p:cViewPr>
        <p:scale>
          <a:sx n="90" d="100"/>
          <a:sy n="90" d="100"/>
        </p:scale>
        <p:origin x="-59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301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1663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56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8256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7277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5676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7390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0251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114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3896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13818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268E2-F224-4145-9D98-3A0FE3693CE2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818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20997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 for NR RLM Thresholds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74094"/>
            <a:ext cx="9144000" cy="1655762"/>
          </a:xfrm>
        </p:spPr>
        <p:txBody>
          <a:bodyPr/>
          <a:lstStyle/>
          <a:p>
            <a:r>
              <a:rPr lang="en-US" dirty="0" smtClean="0"/>
              <a:t>CATT, AT&amp;T, NTT DOCOMO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19" y="260648"/>
            <a:ext cx="118019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WG1#90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			R1-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ja-JP" sz="2400" b="1" dirty="0" smtClean="0">
                <a:latin typeface="Times New Roman" pitchFamily="18" charset="0"/>
                <a:cs typeface="Times New Roman" pitchFamily="18" charset="0"/>
              </a:rPr>
              <a:t>715226</a:t>
            </a:r>
            <a:endParaRPr lang="en-US" altLang="zh-CN" sz="2400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Prague, Czech Republic, 21st – 25th August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Agenda 6.1.1.5.3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7748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356"/>
            <a:ext cx="10515600" cy="5139385"/>
          </a:xfrm>
        </p:spPr>
        <p:txBody>
          <a:bodyPr>
            <a:noAutofit/>
          </a:bodyPr>
          <a:lstStyle/>
          <a:p>
            <a:r>
              <a:rPr lang="en-GB" sz="1600" b="1" u="sng" dirty="0" smtClean="0"/>
              <a:t>Agreements (RAN1#89)</a:t>
            </a:r>
            <a:endParaRPr lang="en-US" sz="1600" dirty="0" smtClean="0"/>
          </a:p>
          <a:p>
            <a:pPr lvl="1"/>
            <a:r>
              <a:rPr lang="en-GB" sz="1200" dirty="0" smtClean="0"/>
              <a:t>IS and OOS indications are based on SINR-like metric (e.g., hypothetical PDCCH BLER) as in LTE</a:t>
            </a:r>
            <a:endParaRPr lang="en-US" sz="1200" dirty="0" smtClean="0"/>
          </a:p>
          <a:p>
            <a:pPr lvl="2"/>
            <a:r>
              <a:rPr lang="en-GB" sz="1200" dirty="0" smtClean="0"/>
              <a:t>SINR-like metric as in LTE represents whether or not UE can receive PDCCH</a:t>
            </a:r>
            <a:endParaRPr lang="en-US" sz="1200" dirty="0" smtClean="0"/>
          </a:p>
          <a:p>
            <a:pPr lvl="2"/>
            <a:r>
              <a:rPr lang="en-GB" sz="1200" dirty="0" smtClean="0"/>
              <a:t>FFS: PDCCH in U-SS and/or PDCCH in C-SS</a:t>
            </a:r>
            <a:endParaRPr lang="en-US" sz="1200" dirty="0" smtClean="0"/>
          </a:p>
          <a:p>
            <a:pPr lvl="1"/>
            <a:r>
              <a:rPr lang="en-GB" sz="1200" dirty="0" smtClean="0"/>
              <a:t>RS used to derive SINR-like metric is down selected from following options</a:t>
            </a:r>
            <a:endParaRPr lang="en-US" sz="1200" dirty="0" smtClean="0"/>
          </a:p>
          <a:p>
            <a:pPr lvl="2"/>
            <a:r>
              <a:rPr lang="en-GB" sz="1200" dirty="0" smtClean="0"/>
              <a:t>Opt.1: CSI-RS</a:t>
            </a:r>
            <a:endParaRPr lang="en-US" sz="1200" dirty="0" smtClean="0"/>
          </a:p>
          <a:p>
            <a:pPr lvl="2"/>
            <a:r>
              <a:rPr lang="en-GB" sz="1200" dirty="0" smtClean="0"/>
              <a:t>Opt.2: DMRS for NR-PDCCH in C-SS</a:t>
            </a:r>
            <a:endParaRPr lang="en-US" sz="1200" dirty="0" smtClean="0"/>
          </a:p>
          <a:p>
            <a:pPr lvl="2"/>
            <a:r>
              <a:rPr lang="en-GB" sz="1200" dirty="0" smtClean="0"/>
              <a:t>Opt.3: DMRS for NR-PBCH</a:t>
            </a:r>
            <a:endParaRPr lang="en-US" sz="1200" dirty="0" smtClean="0"/>
          </a:p>
          <a:p>
            <a:pPr lvl="2"/>
            <a:r>
              <a:rPr lang="en-GB" sz="1200" dirty="0" smtClean="0"/>
              <a:t>Opt.4: NR-SSS</a:t>
            </a:r>
            <a:endParaRPr lang="en-US" sz="1200" dirty="0" smtClean="0"/>
          </a:p>
          <a:p>
            <a:pPr lvl="2"/>
            <a:r>
              <a:rPr lang="en-GB" sz="1200" dirty="0" smtClean="0"/>
              <a:t>Opt.5: RS for time/frequency tracking (if separate RS from above is defined for time/frequency tracking)</a:t>
            </a:r>
            <a:endParaRPr lang="en-US" sz="1200" dirty="0" smtClean="0"/>
          </a:p>
          <a:p>
            <a:pPr lvl="2"/>
            <a:r>
              <a:rPr lang="en-GB" sz="1200" dirty="0" smtClean="0"/>
              <a:t>FFS: how many options are used</a:t>
            </a:r>
            <a:endParaRPr lang="en-US" sz="1200" dirty="0" smtClean="0"/>
          </a:p>
          <a:p>
            <a:pPr lvl="1"/>
            <a:r>
              <a:rPr lang="en-GB" sz="1200" dirty="0" smtClean="0"/>
              <a:t>RAN1 assumes that single IS or OOS is indicated per reporting instance regardless number of beams available in cell. RAN1 has not concluded whether IS/OOS indications for RLF are per cell or not.</a:t>
            </a:r>
            <a:endParaRPr lang="en-US" sz="1200" dirty="0" smtClean="0"/>
          </a:p>
          <a:p>
            <a:pPr lvl="1"/>
            <a:r>
              <a:rPr lang="en-GB" sz="1200" dirty="0" smtClean="0"/>
              <a:t>RAN1 plans to provide at least periodic IS/OOS indications.</a:t>
            </a:r>
            <a:endParaRPr lang="en-US" sz="1200" dirty="0" smtClean="0"/>
          </a:p>
          <a:p>
            <a:pPr lvl="2"/>
            <a:r>
              <a:rPr lang="en-GB" sz="1200" dirty="0" smtClean="0"/>
              <a:t>FFS: possibility of additional </a:t>
            </a:r>
            <a:r>
              <a:rPr lang="en-GB" sz="1200" dirty="0" err="1" smtClean="0"/>
              <a:t>aperiodic</a:t>
            </a:r>
            <a:r>
              <a:rPr lang="en-GB" sz="1200" dirty="0" smtClean="0"/>
              <a:t> IS indication e.g., based on beam failure recovery mechanism. </a:t>
            </a:r>
            <a:endParaRPr lang="en-US" sz="1200" dirty="0" smtClean="0"/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5192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 (cont.)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356"/>
            <a:ext cx="10515600" cy="5139385"/>
          </a:xfrm>
        </p:spPr>
        <p:txBody>
          <a:bodyPr>
            <a:noAutofit/>
          </a:bodyPr>
          <a:lstStyle/>
          <a:p>
            <a:r>
              <a:rPr lang="en-US" b="1" u="sng" dirty="0" smtClean="0"/>
              <a:t>Agreements (RAN1  AH#2):</a:t>
            </a:r>
            <a:endParaRPr lang="en-US" dirty="0" smtClean="0"/>
          </a:p>
          <a:p>
            <a:pPr lvl="1"/>
            <a:r>
              <a:rPr lang="en-US" dirty="0" smtClean="0"/>
              <a:t>The RS used for RLM should have following properties </a:t>
            </a:r>
          </a:p>
          <a:p>
            <a:pPr lvl="2"/>
            <a:r>
              <a:rPr lang="en-US" dirty="0" smtClean="0"/>
              <a:t>Periodic transmission with short enough periodicity</a:t>
            </a:r>
          </a:p>
          <a:p>
            <a:pPr lvl="2"/>
            <a:r>
              <a:rPr lang="en-US" dirty="0" smtClean="0"/>
              <a:t>Wideband transmission relative to bandwidth of active bandwidth part</a:t>
            </a:r>
          </a:p>
          <a:p>
            <a:pPr lvl="2"/>
            <a:r>
              <a:rPr lang="en-US" dirty="0" smtClean="0"/>
              <a:t>Supporting both single beam and multi-beam operations</a:t>
            </a:r>
          </a:p>
          <a:p>
            <a:pPr lvl="2"/>
            <a:r>
              <a:rPr lang="en-US" dirty="0" smtClean="0"/>
              <a:t>Representing control channel quality</a:t>
            </a:r>
          </a:p>
          <a:p>
            <a:pPr lvl="1"/>
            <a:r>
              <a:rPr lang="en-US" dirty="0" smtClean="0"/>
              <a:t>Both CSI-RS based RLM and SS block based RLM are supported</a:t>
            </a:r>
          </a:p>
          <a:p>
            <a:pPr lvl="2"/>
            <a:r>
              <a:rPr lang="en-US" dirty="0" smtClean="0"/>
              <a:t>FFS: whether or not only a single type of RS is configured to UE for RLM at a time</a:t>
            </a: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5192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356"/>
            <a:ext cx="10515600" cy="5139385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US" dirty="0" smtClean="0"/>
              <a:t>Regardless which SINR-like metric (</a:t>
            </a:r>
            <a:r>
              <a:rPr lang="en-GB" dirty="0" smtClean="0"/>
              <a:t>e.g., hypothetical PDCCH BLER) is adopted in RAN1, if similar approach as LTE is used, the UE will define internally </a:t>
            </a:r>
            <a:r>
              <a:rPr lang="en-US" dirty="0" smtClean="0"/>
              <a:t>the RLM out-of-sync and in-sync thresholds corresponding to the adopted SINR-like metric, and decide its out-of-sync and in-sync status based on the comparison of the RLM measurements based CSI-RS and/or SS-block SS and the internal RLM out-of-sync and in-sync thresholds.</a:t>
            </a:r>
          </a:p>
          <a:p>
            <a:pPr marL="228600" lvl="2">
              <a:spcBef>
                <a:spcPts val="1000"/>
              </a:spcBef>
            </a:pPr>
            <a:r>
              <a:rPr lang="en-US" dirty="0" smtClean="0"/>
              <a:t>In current LTE RLM approach the network has no control on RLM out-of-sync and in-sync thresholds. Thus, it lacks the flexibility when a UE is required to support different coverage levels under different scenarios (e.g., </a:t>
            </a:r>
            <a:r>
              <a:rPr lang="en-US" dirty="0" err="1" smtClean="0"/>
              <a:t>mMTC</a:t>
            </a:r>
            <a:r>
              <a:rPr lang="en-US" dirty="0" smtClean="0"/>
              <a:t> UEs may be configured to support different coverage enhancement levels). </a:t>
            </a:r>
          </a:p>
          <a:p>
            <a:pPr marL="228600" lvl="2">
              <a:spcBef>
                <a:spcPts val="1000"/>
              </a:spcBef>
            </a:pPr>
            <a:r>
              <a:rPr lang="en-US" dirty="0" smtClean="0"/>
              <a:t>For NR the exact values of Qin and </a:t>
            </a:r>
            <a:r>
              <a:rPr lang="en-US" dirty="0" err="1" smtClean="0"/>
              <a:t>Qout</a:t>
            </a:r>
            <a:r>
              <a:rPr lang="en-US" dirty="0" smtClean="0"/>
              <a:t> are not yet discussed/decided. Different type of services could tolerate higher or lower error rate on PDCCH, and thereby could benefit from being able to configure the applied thresholds for IS/OOS indications.</a:t>
            </a:r>
          </a:p>
          <a:p>
            <a:endParaRPr lang="en-GB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xmlns="" val="725192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63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97280"/>
            <a:ext cx="10515600" cy="5079683"/>
          </a:xfrm>
        </p:spPr>
        <p:txBody>
          <a:bodyPr>
            <a:normAutofit fontScale="62500" lnSpcReduction="20000"/>
          </a:bodyPr>
          <a:lstStyle/>
          <a:p>
            <a:r>
              <a:rPr lang="en-US" sz="4100" dirty="0" smtClean="0">
                <a:solidFill>
                  <a:schemeClr val="tx2"/>
                </a:solidFill>
              </a:rPr>
              <a:t>NR supports configurable [x] in-sync BLERs and [x] out-of-sync BLERs for a hypothetical PDCCH</a:t>
            </a:r>
          </a:p>
          <a:p>
            <a:pPr lvl="1"/>
            <a:r>
              <a:rPr lang="en-US" sz="2900" dirty="0" smtClean="0">
                <a:solidFill>
                  <a:schemeClr val="tx2"/>
                </a:solidFill>
              </a:rPr>
              <a:t>[1 &lt;= x &lt;= 3] </a:t>
            </a:r>
            <a:endParaRPr lang="en-US" sz="2500" dirty="0" smtClean="0">
              <a:solidFill>
                <a:schemeClr val="tx2"/>
              </a:solidFill>
            </a:endParaRPr>
          </a:p>
          <a:p>
            <a:pPr lvl="1"/>
            <a:r>
              <a:rPr lang="en-US" sz="2900" dirty="0" smtClean="0">
                <a:solidFill>
                  <a:schemeClr val="tx2"/>
                </a:solidFill>
              </a:rPr>
              <a:t>FFS: One or more in-synch BLER and one or more out-of-synch BLER is configured per UE at a time</a:t>
            </a:r>
          </a:p>
          <a:p>
            <a:pPr lvl="1"/>
            <a:r>
              <a:rPr lang="en-US" sz="2900" dirty="0" smtClean="0">
                <a:solidFill>
                  <a:schemeClr val="tx2"/>
                </a:solidFill>
              </a:rPr>
              <a:t>Default </a:t>
            </a:r>
            <a:r>
              <a:rPr lang="en-US" sz="3200" dirty="0" smtClean="0">
                <a:solidFill>
                  <a:schemeClr val="tx2"/>
                </a:solidFill>
              </a:rPr>
              <a:t>in-synch BLER and one out-of-synch BLER values are used if not configured.</a:t>
            </a:r>
            <a:endParaRPr lang="en-US" sz="2900" dirty="0" smtClean="0">
              <a:solidFill>
                <a:schemeClr val="tx2"/>
              </a:solidFill>
            </a:endParaRPr>
          </a:p>
          <a:p>
            <a:pPr lvl="1"/>
            <a:r>
              <a:rPr lang="en-US" sz="2900" dirty="0" smtClean="0">
                <a:solidFill>
                  <a:schemeClr val="tx2"/>
                </a:solidFill>
              </a:rPr>
              <a:t>FFS: the values of the BLERs of for hypothetical PDCCH corresponding to [x] In-synch and [x] out-of-synch thresholds</a:t>
            </a:r>
          </a:p>
          <a:p>
            <a:endParaRPr lang="en-US" strike="sngStrike" dirty="0" smtClean="0"/>
          </a:p>
          <a:p>
            <a:r>
              <a:rPr lang="en-US" strike="sngStrike" dirty="0" smtClean="0"/>
              <a:t>NR supports configurable </a:t>
            </a:r>
            <a:r>
              <a:rPr lang="en-US" strike="sngStrike" dirty="0" smtClean="0">
                <a:solidFill>
                  <a:srgbClr val="FF0000"/>
                </a:solidFill>
              </a:rPr>
              <a:t>multiple</a:t>
            </a:r>
            <a:r>
              <a:rPr lang="en-US" strike="sngStrike" dirty="0" smtClean="0"/>
              <a:t> in-sync threshold and out-of-sync thresholds </a:t>
            </a:r>
            <a:r>
              <a:rPr lang="en-US" strike="sngStrike" dirty="0" smtClean="0">
                <a:solidFill>
                  <a:srgbClr val="FF0000"/>
                </a:solidFill>
              </a:rPr>
              <a:t>for a UE</a:t>
            </a:r>
          </a:p>
          <a:p>
            <a:pPr marL="228600" lvl="1">
              <a:spcBef>
                <a:spcPts val="1000"/>
              </a:spcBef>
            </a:pPr>
            <a:r>
              <a:rPr lang="en-US" strike="sngStrike" dirty="0" smtClean="0"/>
              <a:t>The following options can be considered</a:t>
            </a:r>
          </a:p>
          <a:p>
            <a:pPr lvl="1"/>
            <a:r>
              <a:rPr lang="en-US" strike="sngStrike" dirty="0" smtClean="0"/>
              <a:t>Option 1: the network may adjust the Qin and </a:t>
            </a:r>
            <a:r>
              <a:rPr lang="en-US" strike="sngStrike" dirty="0" err="1" smtClean="0"/>
              <a:t>Qout</a:t>
            </a:r>
            <a:r>
              <a:rPr lang="en-US" strike="sngStrike" dirty="0" smtClean="0"/>
              <a:t> thresholds with a restricted set of adjustment values</a:t>
            </a:r>
          </a:p>
          <a:p>
            <a:pPr lvl="2"/>
            <a:r>
              <a:rPr lang="en-US" strike="sngStrike" dirty="0" smtClean="0"/>
              <a:t>FFS: the set of values for the adjustment.</a:t>
            </a:r>
          </a:p>
          <a:p>
            <a:pPr lvl="1"/>
            <a:r>
              <a:rPr lang="en-US" strike="sngStrike" dirty="0" smtClean="0"/>
              <a:t>Option 2: the network configures the Qin and </a:t>
            </a:r>
            <a:r>
              <a:rPr lang="en-US" strike="sngStrike" dirty="0" err="1" smtClean="0"/>
              <a:t>Qout</a:t>
            </a:r>
            <a:r>
              <a:rPr lang="en-US" strike="sngStrike" dirty="0" smtClean="0"/>
              <a:t> thresholds for a UE among a restricted set of Qin/</a:t>
            </a:r>
            <a:r>
              <a:rPr lang="en-US" strike="sngStrike" dirty="0" err="1" smtClean="0"/>
              <a:t>Qout</a:t>
            </a:r>
            <a:r>
              <a:rPr lang="en-US" strike="sngStrike" dirty="0" smtClean="0"/>
              <a:t> thresholds.</a:t>
            </a:r>
          </a:p>
          <a:p>
            <a:pPr lvl="2"/>
            <a:r>
              <a:rPr lang="en-US" strike="sngStrike" dirty="0" smtClean="0"/>
              <a:t>FFS: the set of values of Qin/</a:t>
            </a:r>
            <a:r>
              <a:rPr lang="en-US" strike="sngStrike" dirty="0" err="1" smtClean="0"/>
              <a:t>Qout</a:t>
            </a:r>
            <a:r>
              <a:rPr lang="en-US" strike="sngStrike" dirty="0" smtClean="0"/>
              <a:t> thresholds</a:t>
            </a:r>
          </a:p>
          <a:p>
            <a:pPr lvl="1"/>
            <a:r>
              <a:rPr lang="en-US" strike="sngStrike" dirty="0" smtClean="0"/>
              <a:t>Option 3: the network configures the BLERs for hypothetical PDCCH among a restricted set of BLER values for Qin/</a:t>
            </a:r>
            <a:r>
              <a:rPr lang="en-US" strike="sngStrike" dirty="0" err="1" smtClean="0"/>
              <a:t>Qout</a:t>
            </a:r>
            <a:r>
              <a:rPr lang="en-US" strike="sngStrike" dirty="0" smtClean="0"/>
              <a:t> thresholds</a:t>
            </a:r>
          </a:p>
          <a:p>
            <a:pPr lvl="2"/>
            <a:r>
              <a:rPr lang="en-US" strike="sngStrike" dirty="0" smtClean="0"/>
              <a:t>FFS: the set of values of BLERs for the configuration</a:t>
            </a:r>
          </a:p>
          <a:p>
            <a:pPr lvl="1"/>
            <a:r>
              <a:rPr lang="en-US" strike="sngStrike" dirty="0" smtClean="0"/>
              <a:t>Other option is not precluded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46481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</TotalTime>
  <Words>619</Words>
  <Application>Microsoft Office PowerPoint</Application>
  <PresentationFormat>Custom</PresentationFormat>
  <Paragraphs>50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for NR RLM Thresholds</vt:lpstr>
      <vt:lpstr>Background</vt:lpstr>
      <vt:lpstr>Background (cont.)</vt:lpstr>
      <vt:lpstr>Background</vt:lpstr>
      <vt:lpstr>Proposal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PRACH Transmission with OCC across Symbols</dc:title>
  <dc:creator>Islam, Nazmul</dc:creator>
  <cp:lastModifiedBy>Ren Da</cp:lastModifiedBy>
  <cp:revision>191</cp:revision>
  <dcterms:created xsi:type="dcterms:W3CDTF">2017-04-03T20:11:22Z</dcterms:created>
  <dcterms:modified xsi:type="dcterms:W3CDTF">2017-08-24T17:16:00Z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-76518795</vt:i4>
  </property>
  <property fmtid="{D5CDD505-2E9C-101B-9397-08002B2CF9AE}" pid="3" name="_NewReviewCycle">
    <vt:lpwstr/>
  </property>
  <property fmtid="{D5CDD505-2E9C-101B-9397-08002B2CF9AE}" pid="4" name="_EmailSubject">
    <vt:lpwstr>WF on OCC across PRACH preambles</vt:lpwstr>
  </property>
  <property fmtid="{D5CDD505-2E9C-101B-9397-08002B2CF9AE}" pid="5" name="_AuthorEmail">
    <vt:lpwstr>mislam@qti.qualcomm.com</vt:lpwstr>
  </property>
  <property fmtid="{D5CDD505-2E9C-101B-9397-08002B2CF9AE}" pid="6" name="_AuthorEmailDisplayName">
    <vt:lpwstr>Nazmul Islam</vt:lpwstr>
  </property>
</Properties>
</file>