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63" r:id="rId2"/>
    <p:sldId id="285" r:id="rId3"/>
    <p:sldId id="286" r:id="rId4"/>
    <p:sldId id="287" r:id="rId5"/>
    <p:sldId id="288" r:id="rId6"/>
    <p:sldId id="290" r:id="rId7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FF66"/>
    <a:srgbClr val="C0C0C0"/>
    <a:srgbClr val="EEECE1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387" autoAdjust="0"/>
    <p:restoredTop sz="94434" autoAdjust="0"/>
  </p:normalViewPr>
  <p:slideViewPr>
    <p:cSldViewPr>
      <p:cViewPr varScale="1">
        <p:scale>
          <a:sx n="70" d="100"/>
          <a:sy n="70" d="100"/>
        </p:scale>
        <p:origin x="-150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2EB3E7CE-55D9-4929-A95A-2E6C856A968A}" type="datetimeFigureOut">
              <a:rPr lang="zh-CN" altLang="en-US"/>
              <a:pPr>
                <a:defRPr/>
              </a:pPr>
              <a:t>2017/8/24</a:t>
            </a:fld>
            <a:endParaRPr lang="en-US" altLang="zh-C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8F0E52A-A577-4F2A-B98C-B17CB3BAFEA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303655539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zh-CN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461E29F-0FB0-432F-8CF3-399035B8DFAD}" type="slidenum">
              <a:rPr lang="zh-CN" altLang="en-US" smtClean="0">
                <a:latin typeface="Calibri" panose="020F0502020204030204" pitchFamily="34" charset="0"/>
              </a:rPr>
              <a:pPr/>
              <a:t>1</a:t>
            </a:fld>
            <a:endParaRPr lang="en-US" altLang="zh-CN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274931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eaLnBrk="1" hangingPunct="1">
              <a:buNone/>
              <a:defRPr/>
            </a:pPr>
            <a:endParaRPr kumimoji="1" lang="en-US" altLang="ja-JP" sz="1700" dirty="0" smtClean="0">
              <a:ea typeface="MS PGothic" panose="020B0600070205080204" pitchFamily="34" charset="-128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828DC0-E378-4CBC-9C88-628271F232B9}" type="slidenum">
              <a:rPr lang="zh-CN" altLang="en-US" smtClean="0"/>
              <a:pPr>
                <a:defRPr/>
              </a:pPr>
              <a:t>2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6008405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828DC0-E378-4CBC-9C88-628271F232B9}" type="slidenum">
              <a:rPr lang="zh-CN" altLang="en-US" smtClean="0"/>
              <a:pPr>
                <a:defRPr/>
              </a:pPr>
              <a:t>5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23833567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8F0E52A-A577-4F2A-B98C-B17CB3BAFEA5}" type="slidenum">
              <a:rPr lang="zh-CN" altLang="en-US" smtClean="0"/>
              <a:pPr>
                <a:defRPr/>
              </a:pPr>
              <a:t>6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12730465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28800F-63C3-4172-93B6-6DFDEFAD5B04}" type="datetimeFigureOut">
              <a:rPr lang="zh-CN" altLang="en-US"/>
              <a:pPr>
                <a:defRPr/>
              </a:pPr>
              <a:t>2017/8/24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775D50-B99B-4E30-B515-E2E6FC2DF9C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23683578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1A7821-FFC0-4149-96F7-2E0723E8AE21}" type="datetimeFigureOut">
              <a:rPr lang="zh-CN" altLang="en-US"/>
              <a:pPr>
                <a:defRPr/>
              </a:pPr>
              <a:t>2017/8/24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6B52E9-A3CA-4AC4-9FE0-3E3D13CA95C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6263308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D3F5AC-51C1-45EE-BEE2-C99735ECC4EF}" type="datetimeFigureOut">
              <a:rPr lang="zh-CN" altLang="en-US"/>
              <a:pPr>
                <a:defRPr/>
              </a:pPr>
              <a:t>2017/8/24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85B99B-5744-4000-A044-71465C90254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22708418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5F94A0-9C24-452F-91A4-29F6B90BDA8B}" type="datetimeFigureOut">
              <a:rPr lang="zh-CN" altLang="en-US"/>
              <a:pPr>
                <a:defRPr/>
              </a:pPr>
              <a:t>2017/8/24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EF796A-8CC7-41C4-96BA-FD085955B55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20937786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E30F55-DC00-43EA-8C25-CAF2F38BDBD6}" type="datetimeFigureOut">
              <a:rPr lang="zh-CN" altLang="en-US"/>
              <a:pPr>
                <a:defRPr/>
              </a:pPr>
              <a:t>2017/8/24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3321E-EB14-4580-8FFF-0D01C804251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5550181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57E1F8-FACC-435E-AE32-CCC156EB7C32}" type="datetimeFigureOut">
              <a:rPr lang="zh-CN" altLang="en-US"/>
              <a:pPr>
                <a:defRPr/>
              </a:pPr>
              <a:t>2017/8/24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17FC47-B8E5-43A2-9A99-8D1CAAD4903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38075757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A0CBB0-5A6F-47D2-8B85-C718C79A099D}" type="datetimeFigureOut">
              <a:rPr lang="zh-CN" altLang="en-US"/>
              <a:pPr>
                <a:defRPr/>
              </a:pPr>
              <a:t>2017/8/24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85995C-4DFF-48DF-9068-B3D32331E87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16495649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D61A44-1307-49D9-A333-57212265D2C0}" type="datetimeFigureOut">
              <a:rPr lang="zh-CN" altLang="en-US"/>
              <a:pPr>
                <a:defRPr/>
              </a:pPr>
              <a:t>2017/8/24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759161-8B10-40A8-8DD4-4ABD4378098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11257331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45FB02-17A4-4D71-B2F1-20E8B6EE3312}" type="datetimeFigureOut">
              <a:rPr lang="zh-CN" altLang="en-US"/>
              <a:pPr>
                <a:defRPr/>
              </a:pPr>
              <a:t>2017/8/24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AC0633-F9DC-4F30-8615-403DE0CD6CE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1692440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EA788C-1025-41A8-A5F1-2A89BEA07BB7}" type="datetimeFigureOut">
              <a:rPr lang="zh-CN" altLang="en-US"/>
              <a:pPr>
                <a:defRPr/>
              </a:pPr>
              <a:t>2017/8/24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6FE295-1657-49C0-8630-9F336D936AA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1852267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B20194-C22A-428D-A6EC-1CCD7D6DB38A}" type="datetimeFigureOut">
              <a:rPr lang="zh-CN" altLang="en-US"/>
              <a:pPr>
                <a:defRPr/>
              </a:pPr>
              <a:t>2017/8/24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E09C19-07DC-4ED1-883C-75EE86FA145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2010340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8DE4799D-BF59-45AD-9FAB-7329FBF84453}" type="datetimeFigureOut">
              <a:rPr lang="zh-CN" altLang="en-US"/>
              <a:pPr>
                <a:defRPr/>
              </a:pPr>
              <a:t>2017/8/24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86DBE97-EF71-44DC-898D-89D27A0EEDA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762000" y="2286000"/>
            <a:ext cx="7848600" cy="1828800"/>
          </a:xfrm>
        </p:spPr>
        <p:txBody>
          <a:bodyPr/>
          <a:lstStyle/>
          <a:p>
            <a:pPr eaLnBrk="1" hangingPunct="1"/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WF on LTE-NR DC with UL coexistence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381000" y="4495800"/>
            <a:ext cx="8382000" cy="2057400"/>
          </a:xfrm>
        </p:spPr>
        <p:txBody>
          <a:bodyPr/>
          <a:lstStyle/>
          <a:p>
            <a:pPr eaLnBrk="1" hangingPunct="1"/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Huawei, </a:t>
            </a:r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HiSilicon, </a:t>
            </a:r>
            <a:r>
              <a:rPr lang="en-US" altLang="zh-CN" sz="24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Deutsche Telekom, China Unicom, China Telecom</a:t>
            </a:r>
            <a:endParaRPr lang="en-GB" altLang="zh-CN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76885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ko-KR" sz="1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3GPP TSG RAN WG1 meeting #90</a:t>
            </a:r>
            <a:r>
              <a:rPr lang="en-GB" altLang="ko-KR" sz="1800" b="1" dirty="0">
                <a:latin typeface="Arial" panose="020B0604020202020204" pitchFamily="34" charset="0"/>
                <a:cs typeface="Times New Roman" panose="02020603050405020304" pitchFamily="18" charset="0"/>
              </a:rPr>
              <a:t>		                           </a:t>
            </a:r>
            <a:r>
              <a:rPr lang="en-US" altLang="zh-CN" sz="1800" b="1" dirty="0" smtClean="0">
                <a:latin typeface="Arial" panose="020B060402020202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R1- </a:t>
            </a:r>
            <a:r>
              <a:rPr lang="en-US" altLang="zh-CN" sz="1800" b="1" dirty="0" smtClean="0">
                <a:latin typeface="Arial" panose="020B060402020202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1715155</a:t>
            </a:r>
            <a:endParaRPr lang="en-US" altLang="ko-KR" sz="1800" b="1" dirty="0">
              <a:solidFill>
                <a:srgbClr val="FF0000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eaLnBrk="1">
              <a:spcBef>
                <a:spcPct val="0"/>
              </a:spcBef>
              <a:buFontTx/>
              <a:buNone/>
            </a:pPr>
            <a:r>
              <a:rPr lang="en-US" sz="1800" b="1" dirty="0"/>
              <a:t>Prague, Czech Republic, 21 – 25 </a:t>
            </a:r>
            <a:r>
              <a:rPr lang="en-US" sz="1800" b="1" dirty="0" smtClean="0"/>
              <a:t>August, </a:t>
            </a:r>
            <a:r>
              <a:rPr lang="en-US" sz="1800" b="1" dirty="0"/>
              <a:t>2017</a:t>
            </a:r>
            <a:endParaRPr lang="zh-CN" altLang="zh-CN" sz="18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6200" y="838200"/>
            <a:ext cx="212109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>
                <a:latin typeface="Arial" panose="020B0604020202020204" pitchFamily="34" charset="0"/>
              </a:rPr>
              <a:t>Agenda item</a:t>
            </a:r>
            <a:r>
              <a:rPr lang="en-US" altLang="ko-KR" sz="1800">
                <a:latin typeface="Arial" panose="020B0604020202020204" pitchFamily="34" charset="0"/>
              </a:rPr>
              <a:t>: </a:t>
            </a:r>
            <a:r>
              <a:rPr lang="en-US" altLang="ko-KR" sz="1800" smtClean="0">
                <a:latin typeface="Arial" panose="020B0604020202020204" pitchFamily="34" charset="0"/>
              </a:rPr>
              <a:t>6.1.6</a:t>
            </a:r>
            <a:endParaRPr lang="ko-KR" altLang="en-US" sz="18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5482" y="522059"/>
            <a:ext cx="8930914" cy="553998"/>
          </a:xfrm>
        </p:spPr>
        <p:txBody>
          <a:bodyPr/>
          <a:lstStyle/>
          <a:p>
            <a:pPr defTabSz="1219444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3200" kern="1200" dirty="0" smtClean="0">
                <a:latin typeface="FrutigerNext LT Light"/>
              </a:rPr>
              <a:t>Background</a:t>
            </a:r>
            <a:endParaRPr lang="en-US" altLang="zh-CN" sz="3200" kern="1200" dirty="0">
              <a:latin typeface="FrutigerNext LT Light"/>
            </a:endParaRPr>
          </a:p>
        </p:txBody>
      </p:sp>
      <p:sp>
        <p:nvSpPr>
          <p:cNvPr id="8" name="Text Placeholder 2"/>
          <p:cNvSpPr txBox="1">
            <a:spLocks/>
          </p:cNvSpPr>
          <p:nvPr/>
        </p:nvSpPr>
        <p:spPr>
          <a:xfrm>
            <a:off x="0" y="1447800"/>
            <a:ext cx="8753289" cy="439298"/>
          </a:xfrm>
          <a:prstGeom prst="rect">
            <a:avLst/>
          </a:prstGeom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60680" indent="-180340" hangingPunct="0">
              <a:spcBef>
                <a:spcPts val="0"/>
              </a:spcBef>
              <a:spcAft>
                <a:spcPts val="900"/>
              </a:spcAft>
              <a:buClr>
                <a:srgbClr val="CC9900"/>
              </a:buClr>
              <a:buFont typeface="Wingdings" pitchFamily="2" charset="2"/>
              <a:buNone/>
            </a:pPr>
            <a:r>
              <a:rPr lang="en-US" altLang="zh-CN" sz="18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The band combination NR-LTE </a:t>
            </a:r>
            <a:r>
              <a:rPr lang="en-GB" altLang="zh-CN" sz="18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uplink sharing</a:t>
            </a:r>
            <a:r>
              <a:rPr lang="zh-CN" altLang="en-US" sz="18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have been agreed in RAN4</a:t>
            </a:r>
            <a:r>
              <a:rPr lang="zh-CN" altLang="en-US" sz="18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（</a:t>
            </a:r>
            <a:r>
              <a:rPr lang="en-US" altLang="zh-CN" sz="18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R4-1704411</a:t>
            </a:r>
            <a:r>
              <a:rPr lang="zh-CN" altLang="en-US" sz="18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endParaRPr lang="en-US" altLang="zh-CN" sz="1800" b="1" dirty="0" smtClean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100" name="表 3"/>
          <p:cNvGraphicFramePr>
            <a:graphicFrameLocks noGrp="1"/>
          </p:cNvGraphicFramePr>
          <p:nvPr/>
        </p:nvGraphicFramePr>
        <p:xfrm>
          <a:off x="266935" y="2133600"/>
          <a:ext cx="8610130" cy="2956560"/>
        </p:xfrm>
        <a:graphic>
          <a:graphicData uri="http://schemas.openxmlformats.org/drawingml/2006/table">
            <a:tbl>
              <a:tblPr firstRow="1" bandRow="1"/>
              <a:tblGrid>
                <a:gridCol w="3786863">
                  <a:extLst>
                    <a:ext uri="{9D8B030D-6E8A-4147-A177-3AD203B41FA5}"/>
                  </a:extLst>
                </a:gridCol>
                <a:gridCol w="4823267">
                  <a:extLst>
                    <a:ext uri="{9D8B030D-6E8A-4147-A177-3AD203B41FA5}"/>
                  </a:extLst>
                </a:gridCol>
              </a:tblGrid>
              <a:tr h="144016"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800" dirty="0" smtClean="0"/>
                        <a:t>Frequency ranges for NR</a:t>
                      </a:r>
                      <a:endParaRPr kumimoji="1" lang="ja-JP" altLang="en-US" sz="1800" dirty="0"/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800" dirty="0" smtClean="0"/>
                        <a:t>Operators whose</a:t>
                      </a:r>
                      <a:r>
                        <a:rPr kumimoji="1" lang="en-US" altLang="ja-JP" sz="1800" baseline="0" dirty="0" smtClean="0"/>
                        <a:t> </a:t>
                      </a:r>
                      <a:r>
                        <a:rPr kumimoji="1" lang="en-US" altLang="ja-JP" sz="1800" dirty="0" smtClean="0"/>
                        <a:t>request is included in the frequency range</a:t>
                      </a:r>
                      <a:endParaRPr kumimoji="1" lang="ja-JP" altLang="en-US" sz="1800" dirty="0"/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extLst>
                  <a:ext uri="{0D108BD9-81ED-4DB2-BD59-A6C34878D82A}"/>
                </a:extLst>
              </a:tr>
              <a:tr h="132576"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600" dirty="0" smtClean="0">
                          <a:solidFill>
                            <a:schemeClr val="tx1"/>
                          </a:solidFill>
                        </a:rPr>
                        <a:t>1710-1785MHz</a:t>
                      </a:r>
                      <a:r>
                        <a:rPr kumimoji="1" lang="en-US" altLang="ja-JP" sz="1600" baseline="0" dirty="0" smtClean="0">
                          <a:solidFill>
                            <a:schemeClr val="tx1"/>
                          </a:solidFill>
                        </a:rPr>
                        <a:t> (UL)/3.3-4.2 GHz*(DL&amp;UL) </a:t>
                      </a:r>
                      <a:r>
                        <a:rPr kumimoji="1" lang="en-US" altLang="ja-JP" sz="1600" baseline="0" dirty="0" smtClean="0">
                          <a:solidFill>
                            <a:srgbClr val="FF0000"/>
                          </a:solidFill>
                        </a:rPr>
                        <a:t>(1800MHz)</a:t>
                      </a:r>
                      <a:endParaRPr kumimoji="1" lang="ja-JP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kumimoji="1" lang="en-GB" altLang="ja-JP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China Telecom, China Unicom, CMCC, Deutsche Telekom</a:t>
                      </a:r>
                      <a:endParaRPr kumimoji="1" lang="zh-CN" altLang="ja-JP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3332" marR="13332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</a:tr>
              <a:tr h="132576"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1600" kern="1200" dirty="0" smtClean="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+mn-cs"/>
                        </a:rPr>
                        <a:t>832-862MHz (UL)/3.3-4.2 GHz*(DL&amp;UL) </a:t>
                      </a:r>
                      <a:r>
                        <a:rPr kumimoji="1" lang="en-US" altLang="ko-KR" sz="1600" kern="1200" dirty="0" smtClean="0">
                          <a:solidFill>
                            <a:srgbClr val="FF0000"/>
                          </a:solidFill>
                          <a:latin typeface="Calibri"/>
                          <a:ea typeface="+mn-ea"/>
                          <a:cs typeface="+mn-cs"/>
                        </a:rPr>
                        <a:t>(800MHz)</a:t>
                      </a:r>
                      <a:endParaRPr kumimoji="1" lang="ja-JP" altLang="en-US" sz="1600" kern="1200" dirty="0" smtClean="0">
                        <a:solidFill>
                          <a:srgbClr val="FF0000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kumimoji="1" lang="en-GB" altLang="ja-JP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Orange, Telefonica, </a:t>
                      </a:r>
                      <a:r>
                        <a:rPr kumimoji="1" lang="en-GB" altLang="ja-JP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Etisalat</a:t>
                      </a:r>
                      <a:r>
                        <a:rPr kumimoji="1" lang="en-GB" altLang="ja-JP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 Deutsche Telekom</a:t>
                      </a:r>
                      <a:endParaRPr kumimoji="1" lang="zh-CN" altLang="ja-JP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3332" marR="13332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extLst>
                  <a:ext uri="{0D108BD9-81ED-4DB2-BD59-A6C34878D82A}"/>
                </a:extLst>
              </a:tr>
              <a:tr h="146288"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r>
                        <a:rPr kumimoji="1" lang="en-GB" altLang="ja-JP" sz="1600" kern="1200" dirty="0" smtClean="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+mn-cs"/>
                        </a:rPr>
                        <a:t>880-915MHz (UL)/3.3-4.2 GHz*(DL&amp;UL) </a:t>
                      </a:r>
                      <a:r>
                        <a:rPr kumimoji="1" lang="en-GB" altLang="ja-JP" sz="1600" kern="1200" dirty="0" smtClean="0">
                          <a:solidFill>
                            <a:srgbClr val="FF0000"/>
                          </a:solidFill>
                          <a:latin typeface="Calibri"/>
                          <a:ea typeface="+mn-ea"/>
                          <a:cs typeface="+mn-cs"/>
                        </a:rPr>
                        <a:t>(900MHz)</a:t>
                      </a:r>
                      <a:endParaRPr kumimoji="1" lang="ja-JP" altLang="en-US" sz="1600" kern="1200" dirty="0">
                        <a:solidFill>
                          <a:srgbClr val="FF0000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kumimoji="1" lang="en-GB" altLang="ja-JP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CMCC</a:t>
                      </a:r>
                      <a:endParaRPr kumimoji="1" lang="zh-CN" altLang="ja-JP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3332" marR="13332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extLst>
                  <a:ext uri="{0D108BD9-81ED-4DB2-BD59-A6C34878D82A}"/>
                </a:extLst>
              </a:tr>
              <a:tr h="139478"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r>
                        <a:rPr kumimoji="1" lang="en-US" altLang="ko-KR" sz="1600" kern="1200" dirty="0" smtClean="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+mn-cs"/>
                        </a:rPr>
                        <a:t>703-748MHz (UL)/3.3-4.2 GHz* (DL&amp;UL) </a:t>
                      </a:r>
                      <a:r>
                        <a:rPr kumimoji="1" lang="en-US" altLang="ko-KR" sz="1600" kern="1200" dirty="0" smtClean="0">
                          <a:solidFill>
                            <a:srgbClr val="FF0000"/>
                          </a:solidFill>
                          <a:latin typeface="Calibri"/>
                          <a:ea typeface="+mn-ea"/>
                          <a:cs typeface="+mn-cs"/>
                        </a:rPr>
                        <a:t>(700MHz)</a:t>
                      </a:r>
                      <a:endParaRPr kumimoji="1" lang="ja-JP" altLang="en-US" sz="1600" kern="1200" dirty="0">
                        <a:solidFill>
                          <a:srgbClr val="FF0000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kumimoji="1" lang="en-GB" altLang="ja-JP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Orange, Telefonica, Etisalat </a:t>
                      </a:r>
                      <a:endParaRPr kumimoji="1" lang="zh-CN" altLang="ja-JP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3332" marR="13332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52747" y="5248870"/>
            <a:ext cx="895488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fontAlgn="auto">
              <a:spcAft>
                <a:spcPts val="0"/>
              </a:spcAft>
              <a:defRPr/>
            </a:pPr>
            <a:r>
              <a:rPr lang="en-US" altLang="zh-CN" i="1" dirty="0"/>
              <a:t>*: The exact frequency range  around 3.5GHz may be revised during R15 NR WI</a:t>
            </a:r>
          </a:p>
          <a:p>
            <a:pPr lvl="1" fontAlgn="auto">
              <a:spcAft>
                <a:spcPts val="0"/>
              </a:spcAft>
              <a:defRPr/>
            </a:pPr>
            <a:r>
              <a:rPr lang="en-US" altLang="zh-CN" i="1" dirty="0"/>
              <a:t>Note: </a:t>
            </a:r>
            <a:r>
              <a:rPr lang="en-US" altLang="zh-CN" i="1" dirty="0">
                <a:solidFill>
                  <a:srgbClr val="0070C0"/>
                </a:solidFill>
              </a:rPr>
              <a:t>The LTE-NR dual connectivity UE RF requirements with the same frequency ranges can be reused as the starting point for the above NR paired band. </a:t>
            </a:r>
          </a:p>
        </p:txBody>
      </p:sp>
    </p:spTree>
    <p:extLst>
      <p:ext uri="{BB962C8B-B14F-4D97-AF65-F5344CB8AC3E}">
        <p14:creationId xmlns="" xmlns:p14="http://schemas.microsoft.com/office/powerpoint/2010/main" val="2369730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7747" y="0"/>
            <a:ext cx="8229838" cy="530905"/>
          </a:xfrm>
        </p:spPr>
        <p:txBody>
          <a:bodyPr/>
          <a:lstStyle/>
          <a:p>
            <a:r>
              <a:rPr lang="en-US" altLang="zh-CN" dirty="0" smtClean="0"/>
              <a:t>Background</a:t>
            </a:r>
            <a:endParaRPr lang="en-US" dirty="0"/>
          </a:p>
        </p:txBody>
      </p:sp>
      <p:sp>
        <p:nvSpPr>
          <p:cNvPr id="8" name="矩形 7"/>
          <p:cNvSpPr/>
          <p:nvPr/>
        </p:nvSpPr>
        <p:spPr>
          <a:xfrm>
            <a:off x="179569" y="761995"/>
            <a:ext cx="8627403" cy="5715005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rtlCol="0" anchor="ctr"/>
          <a:lstStyle/>
          <a:p>
            <a:r>
              <a:rPr lang="en-GB" sz="2000" b="1" dirty="0" smtClean="0"/>
              <a:t>NSA deployment scenarios</a:t>
            </a:r>
          </a:p>
          <a:p>
            <a:r>
              <a:rPr lang="en-GB" sz="1400" b="1" u="sng" dirty="0" smtClean="0"/>
              <a:t>R1-1711817</a:t>
            </a:r>
            <a:r>
              <a:rPr lang="en-GB" sz="1400" dirty="0" smtClean="0"/>
              <a:t>	WF on LTE/NR DC deployment scenarios to extend NR UL coverage </a:t>
            </a:r>
            <a:r>
              <a:rPr lang="en-US" sz="1400" dirty="0" smtClean="0"/>
              <a:t>Orange, Deutsche Telekom, Ericsson, China Unicom, OPPO, Huawei, China Telecom, Nokia, ZTE</a:t>
            </a:r>
          </a:p>
          <a:p>
            <a:pPr indent="-342900" algn="just" eaLnBrk="1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Scenario #1 : 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1400" b="1" dirty="0" smtClean="0">
                <a:latin typeface="Times New Roman" pitchFamily="18" charset="0"/>
                <a:cs typeface="Times New Roman" pitchFamily="18" charset="0"/>
              </a:rPr>
              <a:t>DC LTE @ Low Frequency (LF) + NR @ 3.5G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Concept: LTE PUSCH/PUCCH LF, NR PUCCH 3.5G, NR PUSCH 3.5G configurable</a:t>
            </a:r>
          </a:p>
          <a:p>
            <a:pPr indent="-342900" algn="just" eaLnBrk="1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Scenario #2: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1400" b="1" dirty="0" smtClean="0">
                <a:latin typeface="Times New Roman" pitchFamily="18" charset="0"/>
                <a:cs typeface="Times New Roman" pitchFamily="18" charset="0"/>
              </a:rPr>
              <a:t>DC LTE@LF + NR@3.5G + NR@LF SUL with UL sharing</a:t>
            </a:r>
          </a:p>
          <a:p>
            <a:pPr lvl="2" indent="-342900" algn="just">
              <a:buFont typeface="Arial" panose="020B0604020202020204" pitchFamily="34" charset="0"/>
              <a:buChar char="•"/>
              <a:defRPr/>
            </a:pP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NR and LTE are collocated </a:t>
            </a:r>
            <a:endParaRPr lang="en-US" altLang="zh-CN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Concept: LTE band uses LTE/NR UL sharing 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Note: this scenario is potentially beneficial for reducing latency</a:t>
            </a:r>
          </a:p>
          <a:p>
            <a:pPr indent="-342900" algn="just" eaLnBrk="1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Scenario #3: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1400" b="1" dirty="0" smtClean="0">
                <a:latin typeface="Times New Roman" pitchFamily="18" charset="0"/>
                <a:cs typeface="Times New Roman" pitchFamily="18" charset="0"/>
              </a:rPr>
              <a:t>DC LTE@LF1 + NR@ multiple bands (e.g. LF2 and 3.5G)</a:t>
            </a:r>
          </a:p>
          <a:p>
            <a:pPr lvl="2" indent="-342900" algn="just">
              <a:buFont typeface="Arial" panose="020B0604020202020204" pitchFamily="34" charset="0"/>
              <a:buChar char="•"/>
              <a:defRPr/>
            </a:pP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NR and LTE are collocated </a:t>
            </a:r>
            <a:endParaRPr lang="en-US" altLang="zh-CN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Concept: NR CA from 3.5G to LF2</a:t>
            </a:r>
          </a:p>
          <a:p>
            <a:pPr lvl="2" indent="-342900" algn="just">
              <a:buFont typeface="Arial" panose="020B0604020202020204" pitchFamily="34" charset="0"/>
              <a:buChar char="•"/>
              <a:defRPr/>
            </a:pP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Note: this scenario is potentially beneficial for reducing latency</a:t>
            </a:r>
          </a:p>
          <a:p>
            <a:endParaRPr lang="en-GB" sz="1400" dirty="0" smtClean="0"/>
          </a:p>
          <a:p>
            <a:r>
              <a:rPr lang="en-GB" sz="1400" dirty="0" smtClean="0"/>
              <a:t>Agreements:</a:t>
            </a:r>
            <a:endParaRPr lang="en-US" sz="1400" dirty="0" smtClean="0"/>
          </a:p>
          <a:p>
            <a:pPr lvl="0"/>
            <a:r>
              <a:rPr lang="en-GB" sz="1400" dirty="0" smtClean="0"/>
              <a:t>RAN1 should consider the following scenarios as listed in R1-1711817 in the future </a:t>
            </a:r>
            <a:r>
              <a:rPr lang="en-GB" sz="1400" u="sng" dirty="0" smtClean="0"/>
              <a:t>Rel-15</a:t>
            </a:r>
            <a:r>
              <a:rPr lang="en-GB" sz="1400" dirty="0" smtClean="0"/>
              <a:t> work especially in terms of UL coverage</a:t>
            </a:r>
            <a:endParaRPr lang="en-US" sz="1400" dirty="0" smtClean="0"/>
          </a:p>
          <a:p>
            <a:pPr lvl="1"/>
            <a:r>
              <a:rPr lang="en-GB" sz="1400" dirty="0" smtClean="0"/>
              <a:t>Scenario 1</a:t>
            </a:r>
            <a:endParaRPr lang="en-US" sz="1400" dirty="0" smtClean="0"/>
          </a:p>
          <a:p>
            <a:pPr lvl="1"/>
            <a:r>
              <a:rPr lang="en-GB" sz="1400" dirty="0" smtClean="0">
                <a:solidFill>
                  <a:srgbClr val="FF0000"/>
                </a:solidFill>
              </a:rPr>
              <a:t>Scenario 2 where UL sharing is from network perspective</a:t>
            </a:r>
            <a:endParaRPr lang="en-US" sz="1400" dirty="0" smtClean="0">
              <a:solidFill>
                <a:srgbClr val="FF0000"/>
              </a:solidFill>
            </a:endParaRPr>
          </a:p>
          <a:p>
            <a:pPr lvl="2"/>
            <a:r>
              <a:rPr lang="en-GB" sz="1400" dirty="0" smtClean="0">
                <a:solidFill>
                  <a:srgbClr val="FF0000"/>
                </a:solidFill>
              </a:rPr>
              <a:t>FFS where UL sharing from UE perspective</a:t>
            </a:r>
            <a:endParaRPr lang="en-US" sz="1400" dirty="0" smtClean="0">
              <a:solidFill>
                <a:srgbClr val="FF0000"/>
              </a:solidFill>
            </a:endParaRPr>
          </a:p>
          <a:p>
            <a:pPr lvl="3"/>
            <a:r>
              <a:rPr lang="en-GB" sz="1400" dirty="0" smtClean="0">
                <a:solidFill>
                  <a:srgbClr val="FF0000"/>
                </a:solidFill>
              </a:rPr>
              <a:t>Aim to conclude in the next meeting</a:t>
            </a:r>
            <a:r>
              <a:rPr lang="en-GB" sz="1400" dirty="0" smtClean="0"/>
              <a:t>; if no consensus, consider sending an LS to RANP for clarification</a:t>
            </a:r>
            <a:endParaRPr lang="en-US" sz="1400" dirty="0" smtClean="0"/>
          </a:p>
          <a:p>
            <a:pPr lvl="1"/>
            <a:r>
              <a:rPr lang="en-GB" sz="1400" dirty="0" smtClean="0"/>
              <a:t>Scenario 3</a:t>
            </a:r>
          </a:p>
        </p:txBody>
      </p:sp>
    </p:spTree>
    <p:extLst>
      <p:ext uri="{BB962C8B-B14F-4D97-AF65-F5344CB8AC3E}">
        <p14:creationId xmlns="" xmlns:p14="http://schemas.microsoft.com/office/powerpoint/2010/main" val="71305693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634" y="238543"/>
            <a:ext cx="8229838" cy="784141"/>
          </a:xfrm>
        </p:spPr>
        <p:txBody>
          <a:bodyPr/>
          <a:lstStyle/>
          <a:p>
            <a:r>
              <a:rPr lang="en-US" sz="2800" kern="1200" dirty="0"/>
              <a:t>LTE/NR Dual Connectivity with UL </a:t>
            </a:r>
            <a:r>
              <a:rPr lang="en-US" sz="2800" kern="1200" dirty="0" smtClean="0"/>
              <a:t>Sharing</a:t>
            </a:r>
            <a:br>
              <a:rPr lang="en-US" sz="2800" kern="1200" dirty="0" smtClean="0"/>
            </a:br>
            <a:r>
              <a:rPr lang="en-US" sz="2400" kern="1200" dirty="0" smtClean="0"/>
              <a:t>Scenario #2 assumes a single LTE carrier in a single LTE band</a:t>
            </a:r>
            <a:endParaRPr lang="en-US" sz="2400" kern="1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99418" y="1374788"/>
            <a:ext cx="4660944" cy="4854567"/>
          </a:xfrm>
        </p:spPr>
        <p:txBody>
          <a:bodyPr/>
          <a:lstStyle/>
          <a:p>
            <a:r>
              <a:rPr lang="en-US" sz="1800" b="0" dirty="0" smtClean="0"/>
              <a:t>RAN1 agreed to support scenario #2 from network perspective, in order to provide better coverage (and latency) for the UL of NR UEs.</a:t>
            </a:r>
          </a:p>
          <a:p>
            <a:r>
              <a:rPr lang="en-US" sz="1800" b="0" dirty="0" smtClean="0"/>
              <a:t>In a realistic deployment there is just one CN, i.e. for option 3 the CN is the EPC. Therefore, no standalone NR UE can operate in that network.</a:t>
            </a:r>
          </a:p>
          <a:p>
            <a:r>
              <a:rPr lang="en-US" sz="1800" b="0" dirty="0" smtClean="0"/>
              <a:t>Thus the only NR UE that can operate NR UL in 1.8 GHz is a LTE-NR DC UE, thus this UE also operates the LTE UL in 1.8 GHz.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7929" y="1374784"/>
            <a:ext cx="3514300" cy="4477375"/>
          </a:xfrm>
          <a:prstGeom prst="rect">
            <a:avLst/>
          </a:prstGeom>
          <a:gradFill>
            <a:gsLst>
              <a:gs pos="0">
                <a:srgbClr val="00B050"/>
              </a:gs>
              <a:gs pos="74000">
                <a:srgbClr val="70CFEE">
                  <a:lumMod val="45000"/>
                  <a:lumOff val="55000"/>
                </a:srgbClr>
              </a:gs>
              <a:gs pos="83000">
                <a:srgbClr val="70CFEE">
                  <a:lumMod val="45000"/>
                  <a:lumOff val="55000"/>
                </a:srgbClr>
              </a:gs>
              <a:gs pos="100000">
                <a:srgbClr val="70CFEE">
                  <a:lumMod val="30000"/>
                  <a:lumOff val="70000"/>
                </a:srgbClr>
              </a:gs>
            </a:gsLst>
            <a:lin ang="5400000" scaled="1"/>
          </a:gradFill>
          <a:ln w="12700" cap="flat" cmpd="sng" algn="ctr">
            <a:solidFill>
              <a:srgbClr val="70CFEE">
                <a:shade val="50000"/>
              </a:srgbClr>
            </a:solidFill>
            <a:prstDash val="solid"/>
            <a:miter lim="800000"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4572000" y="4648200"/>
            <a:ext cx="4092053" cy="2031325"/>
          </a:xfrm>
          <a:prstGeom prst="rect">
            <a:avLst/>
          </a:prstGeom>
          <a:solidFill>
            <a:srgbClr val="800000"/>
          </a:solidFill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Conclusion: in scenario #2 with a single LTE carrier in a single LTE band, support of UL sharing from network perspective with LTE </a:t>
            </a:r>
            <a:r>
              <a:rPr lang="en-US" altLang="zh-CN" dirty="0" err="1" smtClean="0">
                <a:solidFill>
                  <a:schemeClr val="bg1"/>
                </a:solidFill>
              </a:rPr>
              <a:t>Pcell</a:t>
            </a:r>
            <a:r>
              <a:rPr lang="en-US" altLang="zh-CN" dirty="0" smtClean="0">
                <a:solidFill>
                  <a:schemeClr val="bg1"/>
                </a:solidFill>
              </a:rPr>
              <a:t> means that a UE has to be capable of simultaneous operation of LTE UL and NR UL on the shared UL frequency.</a:t>
            </a:r>
            <a:endParaRPr lang="en-US" altLang="zh-CN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029019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Rectangle: Rounded Corners 15"/>
          <p:cNvSpPr/>
          <p:nvPr/>
        </p:nvSpPr>
        <p:spPr>
          <a:xfrm>
            <a:off x="3653073" y="1283367"/>
            <a:ext cx="2474184" cy="3845870"/>
          </a:xfrm>
          <a:prstGeom prst="roundRect">
            <a:avLst/>
          </a:prstGeom>
          <a:solidFill>
            <a:srgbClr val="FFFFFF"/>
          </a:solidFill>
          <a:ln w="12700" cap="flat" cmpd="sng" algn="ctr">
            <a:solidFill>
              <a:srgbClr val="70CFEE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4038600" y="1434498"/>
            <a:ext cx="1797287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rgbClr val="00206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UE Configuration #2</a:t>
            </a:r>
            <a:endParaRPr lang="zh-CN" altLang="en-US" sz="1400" dirty="0" smtClean="0">
              <a:solidFill>
                <a:srgbClr val="00206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634" y="238543"/>
            <a:ext cx="8229838" cy="784141"/>
          </a:xfrm>
        </p:spPr>
        <p:txBody>
          <a:bodyPr/>
          <a:lstStyle/>
          <a:p>
            <a:r>
              <a:rPr lang="en-US" sz="2800" kern="1200" dirty="0" smtClean="0"/>
              <a:t>M</a:t>
            </a:r>
            <a:r>
              <a:rPr lang="en-US" altLang="zh-CN" sz="2800" dirty="0" smtClean="0">
                <a:latin typeface="FrutigerNext LT Medium" pitchFamily="34" charset="0"/>
                <a:ea typeface="黑体" pitchFamily="49" charset="-122"/>
              </a:rPr>
              <a:t>ultiple </a:t>
            </a:r>
            <a:r>
              <a:rPr lang="en-US" altLang="zh-CN" sz="2800" dirty="0">
                <a:latin typeface="FrutigerNext LT Medium" pitchFamily="34" charset="0"/>
                <a:ea typeface="黑体" pitchFamily="49" charset="-122"/>
              </a:rPr>
              <a:t>LTE bands for LTE-NR </a:t>
            </a:r>
            <a:r>
              <a:rPr lang="en-US" altLang="zh-CN" sz="2800" dirty="0" smtClean="0">
                <a:latin typeface="FrutigerNext LT Medium" pitchFamily="34" charset="0"/>
                <a:ea typeface="黑体" pitchFamily="49" charset="-122"/>
              </a:rPr>
              <a:t>DC with UL sharing</a:t>
            </a:r>
            <a:br>
              <a:rPr lang="en-US" altLang="zh-CN" sz="2800" dirty="0" smtClean="0">
                <a:latin typeface="FrutigerNext LT Medium" pitchFamily="34" charset="0"/>
                <a:ea typeface="黑体" pitchFamily="49" charset="-122"/>
              </a:rPr>
            </a:br>
            <a:r>
              <a:rPr lang="en-US" altLang="zh-CN" sz="2000" kern="1200" dirty="0"/>
              <a:t>Scenario #2 </a:t>
            </a:r>
            <a:r>
              <a:rPr lang="en-US" altLang="zh-CN" sz="2000" kern="1200" dirty="0" smtClean="0"/>
              <a:t>may be extended to multiple LTE carriers </a:t>
            </a:r>
            <a:r>
              <a:rPr lang="en-US" altLang="zh-CN" sz="2000" kern="1200" dirty="0"/>
              <a:t>in a </a:t>
            </a:r>
            <a:r>
              <a:rPr lang="en-US" altLang="zh-CN" sz="2000" kern="1200" dirty="0" smtClean="0"/>
              <a:t>multiple </a:t>
            </a:r>
            <a:r>
              <a:rPr lang="en-US" altLang="zh-CN" sz="2000" kern="1200" dirty="0"/>
              <a:t>LTE </a:t>
            </a:r>
            <a:r>
              <a:rPr lang="en-US" altLang="zh-CN" sz="2000" kern="1200" dirty="0" smtClean="0"/>
              <a:t>bands</a:t>
            </a:r>
            <a:endParaRPr lang="en-US" sz="2800" kern="1200" dirty="0"/>
          </a:p>
        </p:txBody>
      </p:sp>
      <p:sp>
        <p:nvSpPr>
          <p:cNvPr id="6" name="Rectangle: Rounded Corners 15"/>
          <p:cNvSpPr/>
          <p:nvPr/>
        </p:nvSpPr>
        <p:spPr>
          <a:xfrm>
            <a:off x="1071986" y="1283369"/>
            <a:ext cx="2474184" cy="3831203"/>
          </a:xfrm>
          <a:prstGeom prst="roundRect">
            <a:avLst/>
          </a:prstGeom>
          <a:solidFill>
            <a:srgbClr val="FFFFFF"/>
          </a:solidFill>
          <a:ln w="12700" cap="flat" cmpd="sng" algn="ctr">
            <a:solidFill>
              <a:srgbClr val="70CFEE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385993" y="2554858"/>
            <a:ext cx="834955" cy="306000"/>
          </a:xfrm>
          <a:prstGeom prst="rect">
            <a:avLst/>
          </a:prstGeom>
          <a:solidFill>
            <a:srgbClr val="00B0F0"/>
          </a:solidFill>
          <a:ln w="12700" cap="flat" cmpd="sng" algn="ctr">
            <a:solidFill>
              <a:srgbClr val="70CFEE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</a:pPr>
            <a:r>
              <a:rPr lang="en-US" sz="1400" kern="0" dirty="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LTE DL</a:t>
            </a:r>
          </a:p>
        </p:txBody>
      </p:sp>
      <p:sp>
        <p:nvSpPr>
          <p:cNvPr id="9" name="Rectangle 8"/>
          <p:cNvSpPr/>
          <p:nvPr/>
        </p:nvSpPr>
        <p:spPr>
          <a:xfrm>
            <a:off x="2424630" y="3105081"/>
            <a:ext cx="834955" cy="304295"/>
          </a:xfrm>
          <a:prstGeom prst="rect">
            <a:avLst/>
          </a:prstGeom>
          <a:solidFill>
            <a:srgbClr val="00B050"/>
          </a:solidFill>
          <a:ln w="12700" cap="flat" cmpd="sng" algn="ctr">
            <a:solidFill>
              <a:srgbClr val="70CFEE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</a:pPr>
            <a:r>
              <a:rPr lang="en-US" sz="1200" kern="0" dirty="0" smtClean="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NR UL</a:t>
            </a:r>
            <a:endParaRPr lang="en-US" sz="1200" kern="0" dirty="0">
              <a:solidFill>
                <a:srgbClr val="FFFFFF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424630" y="1998239"/>
            <a:ext cx="834955" cy="417441"/>
          </a:xfrm>
          <a:prstGeom prst="rect">
            <a:avLst/>
          </a:prstGeom>
          <a:gradFill>
            <a:gsLst>
              <a:gs pos="0">
                <a:srgbClr val="00B050"/>
              </a:gs>
              <a:gs pos="74000">
                <a:srgbClr val="70CFEE">
                  <a:lumMod val="45000"/>
                  <a:lumOff val="55000"/>
                </a:srgbClr>
              </a:gs>
              <a:gs pos="83000">
                <a:srgbClr val="70CFEE">
                  <a:lumMod val="45000"/>
                  <a:lumOff val="55000"/>
                </a:srgbClr>
              </a:gs>
              <a:gs pos="100000">
                <a:srgbClr val="70CFEE">
                  <a:lumMod val="30000"/>
                  <a:lumOff val="70000"/>
                </a:srgbClr>
              </a:gs>
            </a:gsLst>
            <a:lin ang="5400000" scaled="1"/>
          </a:gradFill>
          <a:ln w="12700" cap="flat" cmpd="sng" algn="ctr">
            <a:solidFill>
              <a:srgbClr val="70CFEE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</a:pPr>
            <a:r>
              <a:rPr lang="en-US" sz="1400" kern="0" dirty="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NR DL/UL</a:t>
            </a:r>
          </a:p>
        </p:txBody>
      </p:sp>
      <p:cxnSp>
        <p:nvCxnSpPr>
          <p:cNvPr id="13" name="Straight Connector 12"/>
          <p:cNvCxnSpPr/>
          <p:nvPr/>
        </p:nvCxnSpPr>
        <p:spPr>
          <a:xfrm>
            <a:off x="1242541" y="2706431"/>
            <a:ext cx="143956" cy="0"/>
          </a:xfrm>
          <a:prstGeom prst="line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grpSp>
        <p:nvGrpSpPr>
          <p:cNvPr id="3" name="Group 28"/>
          <p:cNvGrpSpPr/>
          <p:nvPr/>
        </p:nvGrpSpPr>
        <p:grpSpPr>
          <a:xfrm>
            <a:off x="3268230" y="2256764"/>
            <a:ext cx="143963" cy="950811"/>
            <a:chOff x="2959140" y="1709658"/>
            <a:chExt cx="192000" cy="950811"/>
          </a:xfrm>
        </p:grpSpPr>
        <p:cxnSp>
          <p:nvCxnSpPr>
            <p:cNvPr id="11" name="Straight Connector 10"/>
            <p:cNvCxnSpPr/>
            <p:nvPr/>
          </p:nvCxnSpPr>
          <p:spPr>
            <a:xfrm>
              <a:off x="3151130" y="1709658"/>
              <a:ext cx="0" cy="945316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12" name="Straight Connector 11"/>
            <p:cNvCxnSpPr/>
            <p:nvPr/>
          </p:nvCxnSpPr>
          <p:spPr>
            <a:xfrm>
              <a:off x="2959149" y="1714173"/>
              <a:ext cx="191991" cy="0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15" name="Straight Connector 14"/>
            <p:cNvCxnSpPr/>
            <p:nvPr/>
          </p:nvCxnSpPr>
          <p:spPr>
            <a:xfrm>
              <a:off x="2959140" y="2660469"/>
              <a:ext cx="191991" cy="0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</p:grpSp>
      <p:cxnSp>
        <p:nvCxnSpPr>
          <p:cNvPr id="16" name="Straight Connector 15"/>
          <p:cNvCxnSpPr/>
          <p:nvPr/>
        </p:nvCxnSpPr>
        <p:spPr>
          <a:xfrm>
            <a:off x="1235871" y="2696028"/>
            <a:ext cx="4687" cy="1028227"/>
          </a:xfrm>
          <a:prstGeom prst="line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17" name="Content Placeholder 1"/>
          <p:cNvSpPr txBox="1">
            <a:spLocks/>
          </p:cNvSpPr>
          <p:nvPr/>
        </p:nvSpPr>
        <p:spPr bwMode="auto">
          <a:xfrm>
            <a:off x="316973" y="2817140"/>
            <a:ext cx="1146892" cy="390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6075" indent="-342900" algn="l" rtl="0" eaLnBrk="0" fontAlgn="base" hangingPunct="0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lang="en-US" sz="2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685800" indent="-342900" algn="l" rtl="0" eaLnBrk="0" fontAlgn="base" hangingPunct="0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−"/>
              <a:defRPr lang="en-US" altLang="en-US" sz="20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1143000" indent="-342900" algn="l" rtl="0" eaLnBrk="0" fontAlgn="base" hangingPunct="0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−"/>
              <a:defRPr lang="en-US" altLang="en-US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600200" indent="-342900" algn="l" rtl="0" eaLnBrk="0" fontAlgn="base" hangingPunct="0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−"/>
              <a:defRPr lang="en-US" alt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+mn-lt"/>
                <a:ea typeface="+mn-ea"/>
                <a:cs typeface="Arial" pitchFamily="34" charset="0"/>
              </a:defRPr>
            </a:lvl4pPr>
            <a:lvl5pPr marL="1600200" indent="-347472" algn="l" rtl="0" eaLnBrk="0" fontAlgn="base" hangingPunct="0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Qualcomm Regular" pitchFamily="34" charset="0"/>
              <a:buChar char="−"/>
              <a:defRPr lang="en-US" altLang="en-US" sz="2400" kern="1200">
                <a:solidFill>
                  <a:srgbClr val="404040"/>
                </a:solidFill>
                <a:latin typeface="Qualcomm Office Regular" panose="020B0503030202060203" pitchFamily="34" charset="0"/>
                <a:ea typeface="+mn-ea"/>
                <a:cs typeface="+mn-cs"/>
              </a:defRPr>
            </a:lvl5pPr>
            <a:lvl6pPr marL="21717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175" indent="0">
              <a:buClr>
                <a:srgbClr val="E98306"/>
              </a:buClr>
              <a:buFont typeface="Arial" panose="020B0604020202020204" pitchFamily="34" charset="0"/>
              <a:buNone/>
            </a:pPr>
            <a:r>
              <a:rPr sz="1600" b="1" dirty="0" smtClean="0"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1.8GHz</a:t>
            </a:r>
          </a:p>
          <a:p>
            <a:pPr marL="3175" indent="0">
              <a:buClr>
                <a:srgbClr val="E98306"/>
              </a:buClr>
              <a:buFont typeface="Arial" panose="020B0604020202020204" pitchFamily="34" charset="0"/>
              <a:buNone/>
            </a:pP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LTE 20MHz</a:t>
            </a:r>
            <a:endParaRPr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Content Placeholder 1"/>
          <p:cNvSpPr txBox="1">
            <a:spLocks/>
          </p:cNvSpPr>
          <p:nvPr/>
        </p:nvSpPr>
        <p:spPr bwMode="auto">
          <a:xfrm>
            <a:off x="314898" y="2155911"/>
            <a:ext cx="757087" cy="390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6075" indent="-342900" algn="l" rtl="0" eaLnBrk="0" fontAlgn="base" hangingPunct="0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lang="en-US" sz="2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685800" indent="-342900" algn="l" rtl="0" eaLnBrk="0" fontAlgn="base" hangingPunct="0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−"/>
              <a:defRPr lang="en-US" altLang="en-US" sz="20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1143000" indent="-342900" algn="l" rtl="0" eaLnBrk="0" fontAlgn="base" hangingPunct="0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−"/>
              <a:defRPr lang="en-US" altLang="en-US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600200" indent="-342900" algn="l" rtl="0" eaLnBrk="0" fontAlgn="base" hangingPunct="0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−"/>
              <a:defRPr lang="en-US" alt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+mn-lt"/>
                <a:ea typeface="+mn-ea"/>
                <a:cs typeface="Arial" pitchFamily="34" charset="0"/>
              </a:defRPr>
            </a:lvl4pPr>
            <a:lvl5pPr marL="1600200" indent="-347472" algn="l" rtl="0" eaLnBrk="0" fontAlgn="base" hangingPunct="0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Qualcomm Regular" pitchFamily="34" charset="0"/>
              <a:buChar char="−"/>
              <a:defRPr lang="en-US" altLang="en-US" sz="2400" kern="1200">
                <a:solidFill>
                  <a:srgbClr val="404040"/>
                </a:solidFill>
                <a:latin typeface="Qualcomm Office Regular" panose="020B0503030202060203" pitchFamily="34" charset="0"/>
                <a:ea typeface="+mn-ea"/>
                <a:cs typeface="+mn-cs"/>
              </a:defRPr>
            </a:lvl5pPr>
            <a:lvl6pPr marL="21717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175" indent="0">
              <a:buClr>
                <a:srgbClr val="E98306"/>
              </a:buClr>
              <a:buFont typeface="Arial" panose="020B0604020202020204" pitchFamily="34" charset="0"/>
              <a:buNone/>
            </a:pPr>
            <a:r>
              <a:rPr sz="1600" b="1" dirty="0" smtClean="0"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3.5GHz</a:t>
            </a:r>
            <a:endParaRPr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385993" y="3549828"/>
            <a:ext cx="834955" cy="306000"/>
          </a:xfrm>
          <a:prstGeom prst="rect">
            <a:avLst/>
          </a:prstGeom>
          <a:solidFill>
            <a:srgbClr val="00B0F0"/>
          </a:solidFill>
          <a:ln w="12700" cap="flat" cmpd="sng" algn="ctr">
            <a:solidFill>
              <a:srgbClr val="70CFEE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</a:pPr>
            <a:r>
              <a:rPr lang="en-US" sz="1400" kern="0" dirty="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LTE DL</a:t>
            </a:r>
          </a:p>
        </p:txBody>
      </p:sp>
      <p:sp>
        <p:nvSpPr>
          <p:cNvPr id="20" name="Rectangle 19"/>
          <p:cNvSpPr/>
          <p:nvPr/>
        </p:nvSpPr>
        <p:spPr>
          <a:xfrm>
            <a:off x="1385993" y="4072817"/>
            <a:ext cx="834955" cy="304295"/>
          </a:xfrm>
          <a:prstGeom prst="rect">
            <a:avLst/>
          </a:prstGeom>
          <a:solidFill>
            <a:srgbClr val="0070C0"/>
          </a:solidFill>
          <a:ln w="12700" cap="flat" cmpd="sng" algn="ctr">
            <a:solidFill>
              <a:srgbClr val="70CFEE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</a:pPr>
            <a:r>
              <a:rPr lang="en-US" sz="1200" kern="0" dirty="0" smtClean="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LTE UL</a:t>
            </a:r>
            <a:endParaRPr lang="en-US" sz="1200" kern="0" dirty="0">
              <a:solidFill>
                <a:srgbClr val="FFFFFF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21" name="Straight Connector 20"/>
          <p:cNvCxnSpPr/>
          <p:nvPr/>
        </p:nvCxnSpPr>
        <p:spPr>
          <a:xfrm>
            <a:off x="1239368" y="3712418"/>
            <a:ext cx="143956" cy="0"/>
          </a:xfrm>
          <a:prstGeom prst="line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cxnSp>
        <p:nvCxnSpPr>
          <p:cNvPr id="22" name="Straight Connector 21"/>
          <p:cNvCxnSpPr/>
          <p:nvPr/>
        </p:nvCxnSpPr>
        <p:spPr>
          <a:xfrm>
            <a:off x="1239368" y="4298509"/>
            <a:ext cx="143956" cy="0"/>
          </a:xfrm>
          <a:prstGeom prst="line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cxnSp>
        <p:nvCxnSpPr>
          <p:cNvPr id="24" name="Straight Connector 23"/>
          <p:cNvCxnSpPr/>
          <p:nvPr/>
        </p:nvCxnSpPr>
        <p:spPr>
          <a:xfrm>
            <a:off x="1233124" y="3712422"/>
            <a:ext cx="0" cy="607183"/>
          </a:xfrm>
          <a:prstGeom prst="line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25" name="Content Placeholder 1"/>
          <p:cNvSpPr txBox="1">
            <a:spLocks/>
          </p:cNvSpPr>
          <p:nvPr/>
        </p:nvSpPr>
        <p:spPr bwMode="auto">
          <a:xfrm>
            <a:off x="314899" y="3812110"/>
            <a:ext cx="1146892" cy="390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6075" indent="-342900" algn="l" rtl="0" eaLnBrk="0" fontAlgn="base" hangingPunct="0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lang="en-US" sz="2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685800" indent="-342900" algn="l" rtl="0" eaLnBrk="0" fontAlgn="base" hangingPunct="0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−"/>
              <a:defRPr lang="en-US" altLang="en-US" sz="20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1143000" indent="-342900" algn="l" rtl="0" eaLnBrk="0" fontAlgn="base" hangingPunct="0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−"/>
              <a:defRPr lang="en-US" altLang="en-US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600200" indent="-342900" algn="l" rtl="0" eaLnBrk="0" fontAlgn="base" hangingPunct="0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−"/>
              <a:defRPr lang="en-US" alt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+mn-lt"/>
                <a:ea typeface="+mn-ea"/>
                <a:cs typeface="Arial" pitchFamily="34" charset="0"/>
              </a:defRPr>
            </a:lvl4pPr>
            <a:lvl5pPr marL="1600200" indent="-347472" algn="l" rtl="0" eaLnBrk="0" fontAlgn="base" hangingPunct="0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Qualcomm Regular" pitchFamily="34" charset="0"/>
              <a:buChar char="−"/>
              <a:defRPr lang="en-US" altLang="en-US" sz="2400" kern="1200">
                <a:solidFill>
                  <a:srgbClr val="404040"/>
                </a:solidFill>
                <a:latin typeface="Qualcomm Office Regular" panose="020B0503030202060203" pitchFamily="34" charset="0"/>
                <a:ea typeface="+mn-ea"/>
                <a:cs typeface="+mn-cs"/>
              </a:defRPr>
            </a:lvl5pPr>
            <a:lvl6pPr marL="21717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175" indent="0">
              <a:buClr>
                <a:srgbClr val="E98306"/>
              </a:buClr>
              <a:buFont typeface="Arial" panose="020B0604020202020204" pitchFamily="34" charset="0"/>
              <a:buNone/>
            </a:pPr>
            <a:r>
              <a:rPr sz="1600" b="1" dirty="0" smtClean="0"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0.8 GHz</a:t>
            </a:r>
          </a:p>
          <a:p>
            <a:pPr marL="3175" indent="0">
              <a:buClr>
                <a:srgbClr val="E98306"/>
              </a:buClr>
              <a:buFont typeface="Arial" panose="020B0604020202020204" pitchFamily="34" charset="0"/>
              <a:buNone/>
            </a:pP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LTE 10MHz</a:t>
            </a:r>
            <a:endParaRPr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3851676" y="2567917"/>
            <a:ext cx="834955" cy="306000"/>
          </a:xfrm>
          <a:prstGeom prst="rect">
            <a:avLst/>
          </a:prstGeom>
          <a:solidFill>
            <a:srgbClr val="00B0F0"/>
          </a:solidFill>
          <a:ln w="12700" cap="flat" cmpd="sng" algn="ctr">
            <a:solidFill>
              <a:srgbClr val="70CFEE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</a:pPr>
            <a:r>
              <a:rPr lang="en-US" sz="1400" kern="0" dirty="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LTE DL</a:t>
            </a:r>
          </a:p>
        </p:txBody>
      </p:sp>
      <p:sp>
        <p:nvSpPr>
          <p:cNvPr id="31" name="Rectangle 30"/>
          <p:cNvSpPr/>
          <p:nvPr/>
        </p:nvSpPr>
        <p:spPr>
          <a:xfrm>
            <a:off x="4890314" y="4076604"/>
            <a:ext cx="834955" cy="304295"/>
          </a:xfrm>
          <a:prstGeom prst="rect">
            <a:avLst/>
          </a:prstGeom>
          <a:solidFill>
            <a:srgbClr val="00B050"/>
          </a:solidFill>
          <a:ln w="12700" cap="flat" cmpd="sng" algn="ctr">
            <a:solidFill>
              <a:srgbClr val="70CFEE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</a:pPr>
            <a:r>
              <a:rPr lang="en-US" sz="1200" kern="0" dirty="0" smtClean="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NR UL</a:t>
            </a:r>
            <a:endParaRPr lang="en-US" sz="1200" kern="0" dirty="0">
              <a:solidFill>
                <a:srgbClr val="FFFFFF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4890314" y="2011301"/>
            <a:ext cx="834955" cy="417441"/>
          </a:xfrm>
          <a:prstGeom prst="rect">
            <a:avLst/>
          </a:prstGeom>
          <a:gradFill>
            <a:gsLst>
              <a:gs pos="0">
                <a:srgbClr val="00B050"/>
              </a:gs>
              <a:gs pos="74000">
                <a:srgbClr val="70CFEE">
                  <a:lumMod val="45000"/>
                  <a:lumOff val="55000"/>
                </a:srgbClr>
              </a:gs>
              <a:gs pos="83000">
                <a:srgbClr val="70CFEE">
                  <a:lumMod val="45000"/>
                  <a:lumOff val="55000"/>
                </a:srgbClr>
              </a:gs>
              <a:gs pos="100000">
                <a:srgbClr val="70CFEE">
                  <a:lumMod val="30000"/>
                  <a:lumOff val="70000"/>
                </a:srgbClr>
              </a:gs>
            </a:gsLst>
            <a:lin ang="5400000" scaled="1"/>
          </a:gradFill>
          <a:ln w="12700" cap="flat" cmpd="sng" algn="ctr">
            <a:solidFill>
              <a:srgbClr val="70CFEE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</a:pPr>
            <a:r>
              <a:rPr lang="en-US" sz="1400" kern="0" dirty="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NR DL/UL</a:t>
            </a:r>
          </a:p>
        </p:txBody>
      </p:sp>
      <p:cxnSp>
        <p:nvCxnSpPr>
          <p:cNvPr id="33" name="Straight Connector 32"/>
          <p:cNvCxnSpPr/>
          <p:nvPr/>
        </p:nvCxnSpPr>
        <p:spPr>
          <a:xfrm>
            <a:off x="3708224" y="2708473"/>
            <a:ext cx="143956" cy="0"/>
          </a:xfrm>
          <a:prstGeom prst="line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cxnSp>
        <p:nvCxnSpPr>
          <p:cNvPr id="35" name="Straight Connector 34"/>
          <p:cNvCxnSpPr/>
          <p:nvPr/>
        </p:nvCxnSpPr>
        <p:spPr>
          <a:xfrm flipH="1">
            <a:off x="5877869" y="2206964"/>
            <a:ext cx="1" cy="1992637"/>
          </a:xfrm>
          <a:prstGeom prst="line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cxnSp>
        <p:nvCxnSpPr>
          <p:cNvPr id="36" name="Straight Connector 35"/>
          <p:cNvCxnSpPr/>
          <p:nvPr/>
        </p:nvCxnSpPr>
        <p:spPr>
          <a:xfrm>
            <a:off x="5733912" y="2206959"/>
            <a:ext cx="143956" cy="0"/>
          </a:xfrm>
          <a:prstGeom prst="line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cxnSp>
        <p:nvCxnSpPr>
          <p:cNvPr id="37" name="Straight Connector 36"/>
          <p:cNvCxnSpPr/>
          <p:nvPr/>
        </p:nvCxnSpPr>
        <p:spPr>
          <a:xfrm>
            <a:off x="5733912" y="4205091"/>
            <a:ext cx="143956" cy="0"/>
          </a:xfrm>
          <a:prstGeom prst="line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cxnSp>
        <p:nvCxnSpPr>
          <p:cNvPr id="38" name="Straight Connector 37"/>
          <p:cNvCxnSpPr/>
          <p:nvPr/>
        </p:nvCxnSpPr>
        <p:spPr>
          <a:xfrm>
            <a:off x="3703435" y="2707858"/>
            <a:ext cx="663" cy="1006602"/>
          </a:xfrm>
          <a:prstGeom prst="line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39" name="Rectangle 38"/>
          <p:cNvSpPr/>
          <p:nvPr/>
        </p:nvSpPr>
        <p:spPr>
          <a:xfrm>
            <a:off x="3851676" y="3562887"/>
            <a:ext cx="834955" cy="306000"/>
          </a:xfrm>
          <a:prstGeom prst="rect">
            <a:avLst/>
          </a:prstGeom>
          <a:solidFill>
            <a:srgbClr val="00B0F0"/>
          </a:solidFill>
          <a:ln w="12700" cap="flat" cmpd="sng" algn="ctr">
            <a:solidFill>
              <a:srgbClr val="70CFEE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</a:pPr>
            <a:r>
              <a:rPr lang="en-US" sz="1400" kern="0" dirty="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LTE DL</a:t>
            </a:r>
          </a:p>
        </p:txBody>
      </p:sp>
      <p:sp>
        <p:nvSpPr>
          <p:cNvPr id="40" name="Rectangle 39"/>
          <p:cNvSpPr/>
          <p:nvPr/>
        </p:nvSpPr>
        <p:spPr>
          <a:xfrm>
            <a:off x="3851676" y="3095924"/>
            <a:ext cx="834955" cy="304295"/>
          </a:xfrm>
          <a:prstGeom prst="rect">
            <a:avLst/>
          </a:prstGeom>
          <a:solidFill>
            <a:srgbClr val="0070C0"/>
          </a:solidFill>
          <a:ln w="12700" cap="flat" cmpd="sng" algn="ctr">
            <a:solidFill>
              <a:srgbClr val="70CFEE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</a:pPr>
            <a:r>
              <a:rPr lang="en-US" sz="1200" kern="0" dirty="0" smtClean="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LTE UL</a:t>
            </a:r>
            <a:endParaRPr lang="en-US" sz="1200" kern="0" dirty="0">
              <a:solidFill>
                <a:srgbClr val="FFFFFF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41" name="Straight Connector 40"/>
          <p:cNvCxnSpPr/>
          <p:nvPr/>
        </p:nvCxnSpPr>
        <p:spPr>
          <a:xfrm>
            <a:off x="3706149" y="3714460"/>
            <a:ext cx="143956" cy="0"/>
          </a:xfrm>
          <a:prstGeom prst="line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cxnSp>
        <p:nvCxnSpPr>
          <p:cNvPr id="42" name="Straight Connector 41"/>
          <p:cNvCxnSpPr/>
          <p:nvPr/>
        </p:nvCxnSpPr>
        <p:spPr>
          <a:xfrm>
            <a:off x="3698771" y="3248248"/>
            <a:ext cx="143956" cy="0"/>
          </a:xfrm>
          <a:prstGeom prst="line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58" name="TextBox 57"/>
          <p:cNvSpPr txBox="1"/>
          <p:nvPr/>
        </p:nvSpPr>
        <p:spPr>
          <a:xfrm>
            <a:off x="1524001" y="1447800"/>
            <a:ext cx="1828800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rgbClr val="00206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UE Configuration #1</a:t>
            </a:r>
            <a:endParaRPr lang="zh-CN" altLang="en-US" sz="1400" dirty="0" smtClean="0">
              <a:solidFill>
                <a:srgbClr val="00206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cxnSp>
        <p:nvCxnSpPr>
          <p:cNvPr id="63" name="直接连接符 124"/>
          <p:cNvCxnSpPr/>
          <p:nvPr/>
        </p:nvCxnSpPr>
        <p:spPr bwMode="auto">
          <a:xfrm>
            <a:off x="911781" y="2516053"/>
            <a:ext cx="5323089" cy="30293"/>
          </a:xfrm>
          <a:prstGeom prst="line">
            <a:avLst/>
          </a:prstGeom>
          <a:noFill/>
          <a:ln>
            <a:solidFill>
              <a:schemeClr val="bg2"/>
            </a:solidFill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2" name="直接连接符 124"/>
          <p:cNvCxnSpPr/>
          <p:nvPr/>
        </p:nvCxnSpPr>
        <p:spPr bwMode="auto">
          <a:xfrm>
            <a:off x="888344" y="3472761"/>
            <a:ext cx="5346526" cy="3869"/>
          </a:xfrm>
          <a:prstGeom prst="line">
            <a:avLst/>
          </a:prstGeom>
          <a:noFill/>
          <a:ln>
            <a:solidFill>
              <a:schemeClr val="bg2"/>
            </a:solidFill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3" name="直接连接符 124"/>
          <p:cNvCxnSpPr/>
          <p:nvPr/>
        </p:nvCxnSpPr>
        <p:spPr bwMode="auto">
          <a:xfrm flipV="1">
            <a:off x="926777" y="4448175"/>
            <a:ext cx="5308095" cy="14840"/>
          </a:xfrm>
          <a:prstGeom prst="line">
            <a:avLst/>
          </a:prstGeom>
          <a:noFill/>
          <a:ln>
            <a:solidFill>
              <a:schemeClr val="bg2"/>
            </a:solidFill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7" name="TextBox 76"/>
          <p:cNvSpPr txBox="1"/>
          <p:nvPr/>
        </p:nvSpPr>
        <p:spPr>
          <a:xfrm>
            <a:off x="152400" y="5181600"/>
            <a:ext cx="8763000" cy="1631216"/>
          </a:xfrm>
          <a:prstGeom prst="rect">
            <a:avLst/>
          </a:prstGeom>
          <a:solidFill>
            <a:srgbClr val="800000"/>
          </a:solidFill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</a:rPr>
              <a:t>Conclusion: in scenario #2 with </a:t>
            </a:r>
            <a:r>
              <a:rPr lang="en-US" altLang="zh-CN" sz="2000" dirty="0" smtClean="0">
                <a:solidFill>
                  <a:schemeClr val="bg1"/>
                </a:solidFill>
              </a:rPr>
              <a:t>multiple LTE bands and LTE CA + LTE/NR DC, </a:t>
            </a:r>
            <a:r>
              <a:rPr lang="en-US" altLang="zh-CN" sz="2000" dirty="0">
                <a:solidFill>
                  <a:schemeClr val="bg1"/>
                </a:solidFill>
              </a:rPr>
              <a:t>support of UL sharing from network perspective </a:t>
            </a:r>
            <a:r>
              <a:rPr lang="en-US" altLang="zh-CN" sz="2000" dirty="0" smtClean="0">
                <a:solidFill>
                  <a:schemeClr val="bg1"/>
                </a:solidFill>
              </a:rPr>
              <a:t>can be achieved with UEs that are not </a:t>
            </a:r>
            <a:r>
              <a:rPr lang="en-US" altLang="zh-CN" sz="2000" dirty="0">
                <a:solidFill>
                  <a:schemeClr val="bg1"/>
                </a:solidFill>
              </a:rPr>
              <a:t>capable of simultaneous operation of LTE UL and NR UL on the shared UL </a:t>
            </a:r>
            <a:r>
              <a:rPr lang="en-US" altLang="zh-CN" sz="2000" dirty="0" smtClean="0">
                <a:solidFill>
                  <a:schemeClr val="bg1"/>
                </a:solidFill>
              </a:rPr>
              <a:t>frequency, if multiple shared UL carriers are available from network perspective.</a:t>
            </a:r>
            <a:endParaRPr lang="en-US" altLang="zh-CN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2627767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463550" y="304800"/>
            <a:ext cx="8229600" cy="609600"/>
          </a:xfrm>
        </p:spPr>
        <p:txBody>
          <a:bodyPr/>
          <a:lstStyle/>
          <a:p>
            <a:r>
              <a:rPr lang="en-US" altLang="zh-CN" dirty="0" smtClean="0"/>
              <a:t>Proposal</a:t>
            </a:r>
            <a:endParaRPr lang="en-US" altLang="zh-CN" dirty="0"/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463550" y="990600"/>
            <a:ext cx="8229600" cy="5334000"/>
          </a:xfrm>
        </p:spPr>
        <p:txBody>
          <a:bodyPr/>
          <a:lstStyle/>
          <a:p>
            <a:r>
              <a:rPr lang="en-US" altLang="zh-CN" sz="2000" b="1" kern="0" dirty="0" smtClean="0">
                <a:latin typeface="Arial" panose="020B0604020202020204" pitchFamily="34" charset="0"/>
                <a:ea typeface="黑体" pitchFamily="49" charset="-122"/>
                <a:cs typeface="Arial" panose="020B0604020202020204" pitchFamily="34" charset="0"/>
              </a:rPr>
              <a:t>Conclusion </a:t>
            </a:r>
            <a:r>
              <a:rPr lang="en-US" altLang="zh-CN" sz="2000" b="1" kern="0" dirty="0" smtClean="0">
                <a:solidFill>
                  <a:srgbClr val="FF0000"/>
                </a:solidFill>
                <a:latin typeface="Arial" panose="020B0604020202020204" pitchFamily="34" charset="0"/>
                <a:ea typeface="黑体" pitchFamily="49" charset="-122"/>
                <a:cs typeface="Arial" panose="020B0604020202020204" pitchFamily="34" charset="0"/>
              </a:rPr>
              <a:t>or Observation </a:t>
            </a:r>
            <a:r>
              <a:rPr lang="en-US" altLang="zh-CN" sz="2000" b="1" kern="0" dirty="0" smtClean="0">
                <a:latin typeface="Arial" panose="020B0604020202020204" pitchFamily="34" charset="0"/>
                <a:ea typeface="黑体" pitchFamily="49" charset="-122"/>
                <a:cs typeface="Arial" panose="020B0604020202020204" pitchFamily="34" charset="0"/>
              </a:rPr>
              <a:t>#1</a:t>
            </a:r>
          </a:p>
          <a:p>
            <a:r>
              <a:rPr lang="en-US" altLang="zh-CN" sz="2000" dirty="0" smtClean="0"/>
              <a:t>In </a:t>
            </a:r>
            <a:r>
              <a:rPr lang="en-GB" altLang="zh-CN" sz="2000" dirty="0" smtClean="0"/>
              <a:t>LTE/NR DC deployment </a:t>
            </a:r>
            <a:r>
              <a:rPr lang="en-US" altLang="zh-CN" sz="2000" dirty="0" smtClean="0"/>
              <a:t>scenario #2 of </a:t>
            </a:r>
            <a:r>
              <a:rPr lang="en-GB" altLang="zh-CN" sz="2000" dirty="0" smtClean="0"/>
              <a:t>R1-1711817 </a:t>
            </a:r>
            <a:r>
              <a:rPr lang="en-US" altLang="zh-CN" sz="2000" dirty="0" smtClean="0"/>
              <a:t>with a single LTE carrier in a single LTE band, support of UL sharing from network perspective </a:t>
            </a:r>
            <a:r>
              <a:rPr lang="en-US" altLang="zh-CN" sz="2000" dirty="0" smtClean="0">
                <a:solidFill>
                  <a:srgbClr val="FF0000"/>
                </a:solidFill>
              </a:rPr>
              <a:t>with LTE </a:t>
            </a:r>
            <a:r>
              <a:rPr lang="en-US" altLang="zh-CN" sz="2000" dirty="0" err="1" smtClean="0">
                <a:solidFill>
                  <a:srgbClr val="FF0000"/>
                </a:solidFill>
              </a:rPr>
              <a:t>Pcell</a:t>
            </a:r>
            <a:r>
              <a:rPr lang="en-US" altLang="zh-CN" sz="2000" dirty="0" smtClean="0">
                <a:solidFill>
                  <a:srgbClr val="FF0000"/>
                </a:solidFill>
              </a:rPr>
              <a:t> </a:t>
            </a:r>
            <a:r>
              <a:rPr lang="en-US" altLang="zh-CN" sz="2000" dirty="0" smtClean="0"/>
              <a:t>means that a UE has to be capable of simultaneous operation of LTE UL and NR UL on the shared UL frequency, e.g. sharing in a TDM manner</a:t>
            </a:r>
          </a:p>
          <a:p>
            <a:r>
              <a:rPr lang="en-US" altLang="zh-CN" sz="2000" dirty="0" smtClean="0"/>
              <a:t>It is RAN4 decision which band combination(s) are supported.</a:t>
            </a:r>
          </a:p>
          <a:p>
            <a:endParaRPr lang="en-US" altLang="zh-CN" sz="2000" b="1" kern="0" dirty="0" smtClean="0">
              <a:latin typeface="Arial" panose="020B0604020202020204" pitchFamily="34" charset="0"/>
              <a:ea typeface="黑体" pitchFamily="49" charset="-122"/>
              <a:cs typeface="Arial" panose="020B0604020202020204" pitchFamily="34" charset="0"/>
            </a:endParaRPr>
          </a:p>
          <a:p>
            <a:r>
              <a:rPr lang="en-US" altLang="zh-CN" sz="2000" b="1" kern="0" dirty="0" smtClean="0">
                <a:latin typeface="Arial" panose="020B0604020202020204" pitchFamily="34" charset="0"/>
                <a:ea typeface="黑体" pitchFamily="49" charset="-122"/>
                <a:cs typeface="Arial" panose="020B0604020202020204" pitchFamily="34" charset="0"/>
              </a:rPr>
              <a:t>Conclusion</a:t>
            </a:r>
            <a:r>
              <a:rPr lang="en-US" altLang="zh-CN" sz="2000" b="1" kern="0" dirty="0">
                <a:solidFill>
                  <a:srgbClr val="FF0000"/>
                </a:solidFill>
                <a:latin typeface="Arial" panose="020B0604020202020204" pitchFamily="34" charset="0"/>
                <a:ea typeface="黑体" pitchFamily="49" charset="-122"/>
                <a:cs typeface="Arial" panose="020B0604020202020204" pitchFamily="34" charset="0"/>
              </a:rPr>
              <a:t> or Observation</a:t>
            </a:r>
            <a:r>
              <a:rPr lang="en-US" altLang="zh-CN" sz="2000" b="1" kern="0" dirty="0" smtClean="0">
                <a:latin typeface="Arial" panose="020B0604020202020204" pitchFamily="34" charset="0"/>
                <a:ea typeface="黑体" pitchFamily="49" charset="-122"/>
                <a:cs typeface="Arial" panose="020B0604020202020204" pitchFamily="34" charset="0"/>
              </a:rPr>
              <a:t> #2</a:t>
            </a:r>
          </a:p>
          <a:p>
            <a:pPr marL="285750" indent="-285750"/>
            <a:r>
              <a:rPr lang="en-US" altLang="zh-CN" sz="2000" dirty="0" smtClean="0"/>
              <a:t>In </a:t>
            </a:r>
            <a:r>
              <a:rPr lang="en-GB" altLang="zh-CN" sz="2000" dirty="0" smtClean="0"/>
              <a:t>LTE/NR DC deployment </a:t>
            </a:r>
            <a:r>
              <a:rPr lang="en-US" altLang="zh-CN" sz="2000" dirty="0" smtClean="0"/>
              <a:t>scenario #2 of </a:t>
            </a:r>
            <a:r>
              <a:rPr lang="en-GB" altLang="zh-CN" sz="2000" dirty="0" smtClean="0"/>
              <a:t>R1-1711817 </a:t>
            </a:r>
            <a:r>
              <a:rPr lang="en-US" altLang="zh-CN" sz="2000" dirty="0" smtClean="0"/>
              <a:t>with multiple LTE carriers and LTE DL CA + LTE/NR DC, support of UL sharing from network perspective can be achieved </a:t>
            </a:r>
            <a:r>
              <a:rPr lang="en-US" altLang="zh-CN" sz="2000" dirty="0" smtClean="0">
                <a:solidFill>
                  <a:srgbClr val="FF0000"/>
                </a:solidFill>
              </a:rPr>
              <a:t>with</a:t>
            </a:r>
            <a:r>
              <a:rPr lang="en-US" altLang="zh-CN" sz="2000" dirty="0" smtClean="0"/>
              <a:t> </a:t>
            </a:r>
            <a:r>
              <a:rPr lang="en-US" altLang="zh-CN" sz="2000" strike="sngStrike" dirty="0" smtClean="0">
                <a:solidFill>
                  <a:srgbClr val="FF0000"/>
                </a:solidFill>
              </a:rPr>
              <a:t>even if </a:t>
            </a:r>
            <a:r>
              <a:rPr lang="en-US" altLang="zh-CN" sz="2000" dirty="0" smtClean="0"/>
              <a:t>UEs </a:t>
            </a:r>
            <a:r>
              <a:rPr lang="en-US" altLang="zh-CN" sz="2000" dirty="0" smtClean="0">
                <a:solidFill>
                  <a:srgbClr val="FF0000"/>
                </a:solidFill>
              </a:rPr>
              <a:t>that</a:t>
            </a:r>
            <a:r>
              <a:rPr lang="en-US" altLang="zh-CN" sz="2000" dirty="0" smtClean="0"/>
              <a:t> are not capable of simultaneous operation of LTE UL and NR UL on the shared UL frequency, </a:t>
            </a:r>
            <a:r>
              <a:rPr lang="en-US" altLang="zh-CN" sz="2000" dirty="0" smtClean="0">
                <a:solidFill>
                  <a:srgbClr val="FF0000"/>
                </a:solidFill>
              </a:rPr>
              <a:t>if </a:t>
            </a:r>
            <a:r>
              <a:rPr lang="en-US" altLang="zh-CN" sz="2000" dirty="0">
                <a:solidFill>
                  <a:srgbClr val="FF0000"/>
                </a:solidFill>
              </a:rPr>
              <a:t>multiple shared UL carriers </a:t>
            </a:r>
            <a:r>
              <a:rPr lang="en-US" altLang="zh-CN" sz="2000" dirty="0" smtClean="0">
                <a:solidFill>
                  <a:srgbClr val="FF0000"/>
                </a:solidFill>
              </a:rPr>
              <a:t>are available from </a:t>
            </a:r>
            <a:r>
              <a:rPr lang="en-US" altLang="zh-CN" sz="2000" dirty="0">
                <a:solidFill>
                  <a:srgbClr val="FF0000"/>
                </a:solidFill>
              </a:rPr>
              <a:t>network perspective</a:t>
            </a:r>
            <a:r>
              <a:rPr lang="en-US" altLang="zh-CN" sz="2000" dirty="0" smtClean="0"/>
              <a:t>.</a:t>
            </a:r>
          </a:p>
          <a:p>
            <a:pPr marL="285750" indent="-285750"/>
            <a:r>
              <a:rPr lang="en-US" altLang="zh-CN" sz="2000" dirty="0" smtClean="0"/>
              <a:t>It is RAN4 decision which band combination(s) are supported.</a:t>
            </a:r>
          </a:p>
          <a:p>
            <a:pPr marL="285750" indent="-285750"/>
            <a:endParaRPr lang="en-US" altLang="zh-CN" sz="20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31748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24054</TotalTime>
  <Words>592</Words>
  <Application>Microsoft Office PowerPoint</Application>
  <PresentationFormat>On-screen Show (4:3)</PresentationFormat>
  <Paragraphs>79</Paragraphs>
  <Slides>6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WF on LTE-NR DC with UL coexistence</vt:lpstr>
      <vt:lpstr>Background</vt:lpstr>
      <vt:lpstr>Background</vt:lpstr>
      <vt:lpstr>LTE/NR Dual Connectivity with UL Sharing Scenario #2 assumes a single LTE carrier in a single LTE band</vt:lpstr>
      <vt:lpstr>Multiple LTE bands for LTE-NR DC with UL sharing Scenario #2 may be extended to multiple LTE carriers in a multiple LTE bands</vt:lpstr>
      <vt:lpstr>Proposal</vt:lpstr>
    </vt:vector>
  </TitlesOfParts>
  <Company>STA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for PRB bundling in Rel-10</dc:title>
  <dc:creator>Huawei</dc:creator>
  <cp:lastModifiedBy>User</cp:lastModifiedBy>
  <cp:revision>853</cp:revision>
  <dcterms:created xsi:type="dcterms:W3CDTF">2010-05-12T23:28:36Z</dcterms:created>
  <dcterms:modified xsi:type="dcterms:W3CDTF">2017-08-24T11:05:23Z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(7)ZDaJcDfI/h29U/hQrMn+/yMrtUvztcqu3qQvcpjZ4oM45vVGPTQcVsmEqAw3599pKWDklKNn_x000d_
TL215yo2vVgxz4IuNhsF5qENXyD1rUVzyIxjHgykVRUSaCkJf61SI3yR2tXOQZvKqS2IsaMf_x000d_
Mz1GuDonVhhgtpuNcNbP/6xRcwzk8bbZ3K7J+QVbfrQLt73JlQcxVKLbpRgTbTikzCsfONYr_x000d_
MmABaRb2iOF4e278X3</vt:lpwstr>
  </property>
  <property fmtid="{D5CDD505-2E9C-101B-9397-08002B2CF9AE}" pid="3" name="_ms_pID_7253431">
    <vt:lpwstr>rE2hRvUK15MqQ1W8ppsD7cK2a7O2eZ11hBhGUjziugDoDIFWiI85ma_x000d_
yoLIeDrYts/KzQCQ4/FIQpDFVv0W8mbHx4qWjWQKeqfc2ra1lw3GpqjvKgFoIL2SvFrpsiVZ_x000d_
N9BHnz/s2vHbNBw9lqfSmPi1bffi5BtzCMdDEEN6dNVXotFGdPtjQjPKASikkvHG4aOxVpLc_x000d_
GDoCUSgCUL9FecXe50cZloDEHeTjFwsbM/0b</vt:lpwstr>
  </property>
  <property fmtid="{D5CDD505-2E9C-101B-9397-08002B2CF9AE}" pid="4" name="_ms_pID_725343_00">
    <vt:lpwstr>_ms_pID_725343</vt:lpwstr>
  </property>
  <property fmtid="{D5CDD505-2E9C-101B-9397-08002B2CF9AE}" pid="5" name="_ms_pID_7253431_00">
    <vt:lpwstr>_ms_pID_7253431</vt:lpwstr>
  </property>
  <property fmtid="{D5CDD505-2E9C-101B-9397-08002B2CF9AE}" pid="6" name="_ms_pID_7253432">
    <vt:lpwstr>+VB9zxW9kVASOwiNWrexiCgHU28FNmWWBr6B_x000d_
JeXZOJGCiWjyhkZOh+26us2ZDb6xVGoVyn/+/sSl+L73gIGBrJ5RHWOMV5D2tjFEYRkHOkeV_x000d_
ZQubCWXpMfr/9Pdw4NQu0CYNFS62NweNWK+trnEdvRmPMAFIo7LAIPyaMODRW38yJMtGjf9L_x000d_
oaD28CX81BcjoLeih8pxejyrQilnkkphkpnhOwgRXprsTFhjvIympC</vt:lpwstr>
  </property>
  <property fmtid="{D5CDD505-2E9C-101B-9397-08002B2CF9AE}" pid="7" name="_ms_pID_7253432_00">
    <vt:lpwstr>_ms_pID_7253432</vt:lpwstr>
  </property>
  <property fmtid="{D5CDD505-2E9C-101B-9397-08002B2CF9AE}" pid="8" name="_ms_pID_7253433">
    <vt:lpwstr>VnhusDJqwR/kWrL88K_x000d_
TD+wB+QQ26xs6KiakUW4tbezriQAPT8IYRu0patkMIe1D9u5vQZkYAUpNa7xQ7PZqBSid0/+_x000d_
dCy4V/62vpmXZoRaomlMmPGsnTDl5QOPFnlkeRM6Wk6q9EgjEWau6Xi4dyGhYw0OM1cU64uo_x000d_
PGSl9cu+JLIZ4mAS5tgtprx2RRzKJnK9VYVgnybXwC7pjd2H34cHrAQAG935bNB3BIovZ7iF</vt:lpwstr>
  </property>
  <property fmtid="{D5CDD505-2E9C-101B-9397-08002B2CF9AE}" pid="9" name="_ms_pID_7253433_00">
    <vt:lpwstr>_ms_pID_7253433</vt:lpwstr>
  </property>
  <property fmtid="{D5CDD505-2E9C-101B-9397-08002B2CF9AE}" pid="10" name="_ms_pID_7253434">
    <vt:lpwstr>_x000d_
70zHvQMDKjnfTkml95PDmXYv7YDw74FebzF6GYm2GQQLXGJ24l83T/MDutR06NscyWlxfc0O_x000d_
G7Glm7yXoo1XyRSxLx9/nUBwj1BA3fefh17TtTurIgjqm/nH/w19LdhRbacNR1KlvbbHitU0_x000d_
C1Z+WKZm5enqqpGElJcA3rBj5pAtYKvnX3ZcEo0kUnYgR1Od+QlWwtGD73B37QrrL7QzB+bY_x000d_
cc2GgMZ5hpuvSnBF</vt:lpwstr>
  </property>
  <property fmtid="{D5CDD505-2E9C-101B-9397-08002B2CF9AE}" pid="11" name="_ms_pID_7253434_00">
    <vt:lpwstr>_ms_pID_7253434</vt:lpwstr>
  </property>
  <property fmtid="{D5CDD505-2E9C-101B-9397-08002B2CF9AE}" pid="12" name="_ms_pID_7253435">
    <vt:lpwstr>WDtN792vDjIkk39mB1r2+uySZMp8tlwFJvM/TlyLh1xdxI6Kv39RWE85_x000d_
nLyZiyDZZrZHMyx958XJ6Xz9DXKbA0T2k/t+wp06uvUJAlybiqXMbYX+i4QoIL8urW/svbB8_x000d_
ZGvHkYTPmt2u2ypEdSgUoi2eUm9OPjlI0kpg9PzxSGC3KQO5aU1aNXyBoQ/0JUn53dE16LsT_x000d_
5uMBoGfCdsR4DIAKUxyFt+ar3E3ZWTgs+C</vt:lpwstr>
  </property>
  <property fmtid="{D5CDD505-2E9C-101B-9397-08002B2CF9AE}" pid="13" name="_ms_pID_7253435_00">
    <vt:lpwstr>_ms_pID_7253435</vt:lpwstr>
  </property>
  <property fmtid="{D5CDD505-2E9C-101B-9397-08002B2CF9AE}" pid="14" name="_ms_pID_7253436">
    <vt:lpwstr>rE4PIb7I7odNEX2WBtqrVPbeLgA4cbKOx+eW5I_x000d_
3Hpm3dHflKyzLrF7FrqW7bx9S7dVYO5w1FG1WC9QnJ0TuI03H8D+g1cAxMVwq3SeiadI+mgz_x000d_
wb4+WCpOi0+w7hB8ZE8ghmEak0cdkZDmMANiOm6qFitIXJxa/20lqCl6EqlnTS7AW2MQ2G4A_x000d_
sDaNSouc4U6Jk3zaDaGHce/IQVcrZUcy0KhmDQ==</vt:lpwstr>
  </property>
  <property fmtid="{D5CDD505-2E9C-101B-9397-08002B2CF9AE}" pid="15" name="_ms_pID_7253436_00">
    <vt:lpwstr>_ms_pID_7253436</vt:lpwstr>
  </property>
  <property fmtid="{D5CDD505-2E9C-101B-9397-08002B2CF9AE}" pid="16" name="_2015_ms_pID_725343">
    <vt:lpwstr>(3)9mJUaSdqkajJjjoO8pEyJpr3T7G+Z1yOistDPShWMMuRD7OCF6Ozne7JQeZBxTKCADbUvGFE
mGL4lRuZf7rtkXXbQbORyzoMB8ObAkTWiVh1nIXTULwL5Avw42FTSxn+QnYPH2gVe68Gnmsv
huvGhzlwBJIA2aSqqhFv9C2PHSo+NE9eQVtrsGd7/J6Af+Saxe1qhtkVyqZmsl7gOXaUZa65
/1IR/AfEh1lbsrOMAD</vt:lpwstr>
  </property>
  <property fmtid="{D5CDD505-2E9C-101B-9397-08002B2CF9AE}" pid="17" name="_2015_ms_pID_725343_00">
    <vt:lpwstr>_2015_ms_pID_725343</vt:lpwstr>
  </property>
  <property fmtid="{D5CDD505-2E9C-101B-9397-08002B2CF9AE}" pid="18" name="_2015_ms_pID_7253431">
    <vt:lpwstr>vab65ELhC4k7dkXTs/LJj3iEw2X5Tos+oqGFH1/L25bIWdAL7BZMg6
j0y9eAti/7M9FkULCF2VqLwPcUOQpw681P0BkCQvVqIOndeEn1d/nfEpccoqAvDswEZV3LRt
ArpK0SymOIX0+5CE+VknseH9aiJiYupTeDyebpH7h2oUgnjtrRn7l/MPpMllWJzn12Xx6/hC
9rBKxrbxDZxfRoE0QvyCojYL6DOmMvIGs5ZP</vt:lpwstr>
  </property>
  <property fmtid="{D5CDD505-2E9C-101B-9397-08002B2CF9AE}" pid="19" name="_2015_ms_pID_7253431_00">
    <vt:lpwstr>_2015_ms_pID_7253431</vt:lpwstr>
  </property>
  <property fmtid="{D5CDD505-2E9C-101B-9397-08002B2CF9AE}" pid="20" name="_2015_ms_pID_7253432">
    <vt:lpwstr>sN2mkAzQH17Weng1WkAeIH7kgqPE/awLaVVk
M7Y1AlQSwDklK/RgCBvfc+jBHU1YH++iIZBzH4XumzBydX/hLCE=</vt:lpwstr>
  </property>
  <property fmtid="{D5CDD505-2E9C-101B-9397-08002B2CF9AE}" pid="21" name="_2015_ms_pID_7253432_00">
    <vt:lpwstr>_2015_ms_pID_7253432</vt:lpwstr>
  </property>
  <property fmtid="{D5CDD505-2E9C-101B-9397-08002B2CF9AE}" pid="22" name="_readonly">
    <vt:lpwstr/>
  </property>
  <property fmtid="{D5CDD505-2E9C-101B-9397-08002B2CF9AE}" pid="23" name="_change">
    <vt:lpwstr/>
  </property>
  <property fmtid="{D5CDD505-2E9C-101B-9397-08002B2CF9AE}" pid="24" name="_full-control">
    <vt:lpwstr/>
  </property>
  <property fmtid="{D5CDD505-2E9C-101B-9397-08002B2CF9AE}" pid="25" name="sflag">
    <vt:lpwstr>1503572661</vt:lpwstr>
  </property>
</Properties>
</file>