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3" r:id="rId2"/>
    <p:sldId id="283" r:id="rId3"/>
    <p:sldId id="284"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66"/>
    <a:srgbClr val="C0C0C0"/>
    <a:srgbClr val="EEECE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87" autoAdjust="0"/>
    <p:restoredTop sz="94434" autoAdjust="0"/>
  </p:normalViewPr>
  <p:slideViewPr>
    <p:cSldViewPr>
      <p:cViewPr varScale="1">
        <p:scale>
          <a:sx n="70" d="100"/>
          <a:sy n="70" d="100"/>
        </p:scale>
        <p:origin x="-150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2017/8/24</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p14="http://schemas.microsoft.com/office/powerpoint/2010/main" xmlns=""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p14="http://schemas.microsoft.com/office/powerpoint/2010/main" xmlns=""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p14="http://schemas.microsoft.com/office/powerpoint/2010/main" xmlns=""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p14="http://schemas.microsoft.com/office/powerpoint/2010/main" xmlns=""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p14="http://schemas.microsoft.com/office/powerpoint/2010/main" xmlns=""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p14="http://schemas.microsoft.com/office/powerpoint/2010/main" xmlns=""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p14="http://schemas.microsoft.com/office/powerpoint/2010/main" xmlns=""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p14="http://schemas.microsoft.com/office/powerpoint/2010/main" xmlns=""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2017/8/24</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p14="http://schemas.microsoft.com/office/powerpoint/2010/main" xmlns=""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2017/8/24</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p14="http://schemas.microsoft.com/office/powerpoint/2010/main" xmlns=""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2017/8/24</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p14="http://schemas.microsoft.com/office/powerpoint/2010/main" xmlns=""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p14="http://schemas.microsoft.com/office/powerpoint/2010/main" xmlns=""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p14="http://schemas.microsoft.com/office/powerpoint/2010/main" xmlns=""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2017/8/24</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on initial access with SUL</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dirty="0" smtClean="0">
                <a:solidFill>
                  <a:schemeClr val="tx1"/>
                </a:solidFill>
                <a:latin typeface="Times New Roman" panose="02020603050405020304" pitchFamily="18" charset="0"/>
                <a:cs typeface="Times New Roman" panose="02020603050405020304" pitchFamily="18" charset="0"/>
              </a:rPr>
              <a:t>, Deutsche Telekom, CATR, CMCC, Ericsson</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ko-KR" sz="1800" b="1" dirty="0" smtClean="0">
                <a:latin typeface="Arial" panose="020B0604020202020204" pitchFamily="34" charset="0"/>
                <a:cs typeface="Times New Roman" panose="02020603050405020304" pitchFamily="18" charset="0"/>
              </a:rPr>
              <a:t>3GPP TSG RAN WG1 meeting #90</a:t>
            </a:r>
            <a:r>
              <a:rPr lang="en-GB" altLang="ko-KR" sz="1800" b="1" dirty="0" smtClean="0">
                <a:latin typeface="Arial" panose="020B0604020202020204" pitchFamily="34" charset="0"/>
                <a:cs typeface="Times New Roman" panose="02020603050405020304" pitchFamily="18" charset="0"/>
              </a:rPr>
              <a:t>		                           </a:t>
            </a:r>
            <a:r>
              <a:rPr lang="en-US" altLang="zh-CN" sz="1800" b="1" smtClean="0">
                <a:latin typeface="Arial" panose="020B0604020202020204" pitchFamily="34" charset="0"/>
                <a:ea typeface="Malgun Gothic" panose="020B0503020000020004" pitchFamily="34" charset="-127"/>
                <a:cs typeface="Times New Roman" panose="02020603050405020304" pitchFamily="18" charset="0"/>
              </a:rPr>
              <a:t>R1- </a:t>
            </a:r>
            <a:r>
              <a:rPr lang="en-US" altLang="zh-CN" sz="1800" b="1" smtClean="0">
                <a:latin typeface="Arial" panose="020B0604020202020204" pitchFamily="34" charset="0"/>
                <a:ea typeface="Malgun Gothic" panose="020B0503020000020004" pitchFamily="34" charset="-127"/>
                <a:cs typeface="Times New Roman" panose="02020603050405020304" pitchFamily="18" charset="0"/>
              </a:rPr>
              <a:t>1715152</a:t>
            </a:r>
            <a:endParaRPr lang="en-US" altLang="ko-KR" sz="1800" b="1" dirty="0" smtClean="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smtClean="0"/>
              <a:t>Prague</a:t>
            </a:r>
            <a:r>
              <a:rPr lang="en-US" sz="1800" b="1" dirty="0"/>
              <a:t>, Czech Republic, 21 – 25 </a:t>
            </a:r>
            <a:r>
              <a:rPr lang="en-US" sz="1800" b="1" dirty="0" smtClean="0"/>
              <a:t>August, </a:t>
            </a:r>
            <a:r>
              <a:rPr lang="en-US" sz="1800" b="1" dirty="0"/>
              <a:t>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212109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a:t>
            </a:r>
            <a:r>
              <a:rPr lang="en-US" altLang="ko-KR" sz="1800">
                <a:latin typeface="Arial" panose="020B0604020202020204" pitchFamily="34" charset="0"/>
              </a:rPr>
              <a:t>: </a:t>
            </a:r>
            <a:r>
              <a:rPr lang="en-US" altLang="ko-KR" sz="1800" smtClean="0">
                <a:latin typeface="Arial" panose="020B0604020202020204" pitchFamily="34" charset="0"/>
              </a:rPr>
              <a:t>6.1.6</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0" indent="0">
              <a:spcAft>
                <a:spcPts val="900"/>
              </a:spcAft>
              <a:buNone/>
            </a:pPr>
            <a:r>
              <a:rPr lang="en-GB" altLang="zh-CN" sz="2400" dirty="0">
                <a:highlight>
                  <a:srgbClr val="00FF00"/>
                </a:highlight>
                <a:latin typeface="Times New Roman" panose="02020603050405020304" pitchFamily="18" charset="0"/>
              </a:rPr>
              <a:t>Agreements</a:t>
            </a:r>
            <a:r>
              <a:rPr lang="en-GB" altLang="zh-CN" sz="2400" dirty="0">
                <a:latin typeface="Times New Roman" panose="02020603050405020304" pitchFamily="18" charset="0"/>
              </a:rPr>
              <a:t>:</a:t>
            </a:r>
            <a:endParaRPr lang="zh-CN" altLang="zh-CN" sz="2400" dirty="0">
              <a:latin typeface="Times New Roman" panose="02020603050405020304" pitchFamily="18" charset="0"/>
            </a:endParaRPr>
          </a:p>
          <a:p>
            <a:pPr lvl="0">
              <a:spcAft>
                <a:spcPts val="0"/>
              </a:spcAft>
              <a:tabLst>
                <a:tab pos="457200" algn="l"/>
              </a:tabLst>
            </a:pPr>
            <a:r>
              <a:rPr lang="en-GB" altLang="zh-CN" sz="2400" dirty="0">
                <a:latin typeface="Times New Roman" panose="02020603050405020304" pitchFamily="18" charset="0"/>
                <a:cs typeface="Times New Roman" panose="02020603050405020304" pitchFamily="18" charset="0"/>
              </a:rPr>
              <a:t>Specify mechanisms for supporting supplementary Uplink frequency </a:t>
            </a:r>
            <a:endParaRPr lang="zh-CN" altLang="zh-CN" sz="24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Note: SUL herein refers to the case when there is only UL resource for a carrier from NR perspective</a:t>
            </a:r>
            <a:endParaRPr lang="zh-CN" altLang="zh-CN" sz="20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Use SUL as complimentary access link (including from random access point of view) to NR TDD and to NR FDD, where the UE may select PRACH resources either in the NR TDD/FDD uplink frequency or the SUL frequency. </a:t>
            </a:r>
            <a:endParaRPr lang="zh-CN" altLang="zh-CN" sz="20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Note: The SUL frequency can be a frequency shared with LTE UL(at least for the case when NR spectrum is below 6 </a:t>
            </a:r>
            <a:r>
              <a:rPr lang="en-GB" altLang="zh-CN" sz="2000" dirty="0" err="1">
                <a:latin typeface="Times New Roman" panose="02020603050405020304" pitchFamily="18" charset="0"/>
                <a:cs typeface="Times New Roman" panose="02020603050405020304" pitchFamily="18" charset="0"/>
              </a:rPr>
              <a:t>Ghz</a:t>
            </a:r>
            <a:r>
              <a:rPr lang="en-GB" altLang="zh-CN" sz="2000" dirty="0">
                <a:latin typeface="Times New Roman" panose="02020603050405020304" pitchFamily="18" charset="0"/>
                <a:cs typeface="Times New Roman" panose="02020603050405020304" pitchFamily="18" charset="0"/>
              </a:rPr>
              <a:t>).</a:t>
            </a:r>
            <a:endParaRPr lang="zh-CN" altLang="zh-CN" sz="2000" dirty="0">
              <a:latin typeface="Times New Roman" panose="02020603050405020304" pitchFamily="18" charset="0"/>
              <a:cs typeface="Times New Roman" panose="02020603050405020304" pitchFamily="18" charset="0"/>
            </a:endParaRPr>
          </a:p>
          <a:p>
            <a:pPr lvl="2">
              <a:spcAft>
                <a:spcPts val="0"/>
              </a:spcAft>
              <a:tabLst>
                <a:tab pos="1371600" algn="l"/>
              </a:tabLst>
            </a:pPr>
            <a:r>
              <a:rPr lang="en-US" altLang="zh-CN" sz="1800" dirty="0">
                <a:latin typeface="Times New Roman" panose="02020603050405020304" pitchFamily="18" charset="0"/>
                <a:cs typeface="Times New Roman" panose="02020603050405020304" pitchFamily="18" charset="0"/>
              </a:rPr>
              <a:t>Minimize impact to NR physical layer design to enable this co-existence</a:t>
            </a:r>
            <a:endParaRPr lang="zh-CN" altLang="zh-CN" sz="18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Note: whether or not UE has to support simultaneous transmission on uplink frequencies is a separate discussion</a:t>
            </a:r>
            <a:endParaRPr lang="zh-CN" altLang="zh-C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39898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Proposal</a:t>
            </a:r>
            <a:endParaRPr lang="en-US" altLang="zh-CN" dirty="0"/>
          </a:p>
        </p:txBody>
      </p:sp>
      <p:sp>
        <p:nvSpPr>
          <p:cNvPr id="6147" name="Content Placeholder 2"/>
          <p:cNvSpPr>
            <a:spLocks noGrp="1"/>
          </p:cNvSpPr>
          <p:nvPr>
            <p:ph idx="1"/>
          </p:nvPr>
        </p:nvSpPr>
        <p:spPr>
          <a:xfrm>
            <a:off x="457200" y="990600"/>
            <a:ext cx="8229600" cy="5562600"/>
          </a:xfrm>
        </p:spPr>
        <p:txBody>
          <a:bodyPr/>
          <a:lstStyle/>
          <a:p>
            <a:pPr lvl="0"/>
            <a:r>
              <a:rPr lang="en-US" sz="2000" i="1" dirty="0" smtClean="0"/>
              <a:t>For NR UE initial access based on RACH configuration for </a:t>
            </a:r>
            <a:r>
              <a:rPr lang="en-US" sz="2000" i="1" dirty="0" smtClean="0">
                <a:solidFill>
                  <a:srgbClr val="FF0000"/>
                </a:solidFill>
              </a:rPr>
              <a:t>an</a:t>
            </a:r>
            <a:r>
              <a:rPr lang="en-US" sz="2000" i="1" dirty="0" smtClean="0"/>
              <a:t> SUL carrier</a:t>
            </a:r>
            <a:r>
              <a:rPr lang="en-GB" sz="2000" i="1" dirty="0" smtClean="0"/>
              <a:t> </a:t>
            </a:r>
          </a:p>
          <a:p>
            <a:pPr lvl="1"/>
            <a:r>
              <a:rPr lang="en-US" altLang="zh-CN" sz="1800" i="1" dirty="0" smtClean="0"/>
              <a:t>RACH </a:t>
            </a:r>
            <a:r>
              <a:rPr lang="en-US" altLang="zh-CN" sz="1800" i="1" dirty="0"/>
              <a:t>configuration for </a:t>
            </a:r>
            <a:r>
              <a:rPr lang="en-US" altLang="zh-CN" sz="1800" i="1" dirty="0" smtClean="0">
                <a:solidFill>
                  <a:srgbClr val="FF0000"/>
                </a:solidFill>
              </a:rPr>
              <a:t>the</a:t>
            </a:r>
            <a:r>
              <a:rPr lang="en-US" altLang="zh-CN" sz="1800" i="1" dirty="0" smtClean="0"/>
              <a:t> SUL </a:t>
            </a:r>
            <a:r>
              <a:rPr lang="en-US" altLang="zh-CN" sz="1800" i="1" dirty="0"/>
              <a:t>carrier</a:t>
            </a:r>
            <a:r>
              <a:rPr lang="en-US" altLang="zh-CN" sz="1800" i="1" dirty="0" smtClean="0"/>
              <a:t> </a:t>
            </a:r>
            <a:r>
              <a:rPr lang="en-US" altLang="zh-CN" sz="1800" i="1" dirty="0"/>
              <a:t>is broadcasted in </a:t>
            </a:r>
            <a:r>
              <a:rPr lang="en-US" altLang="zh-CN" sz="1800" i="1" dirty="0" smtClean="0"/>
              <a:t>RMSI</a:t>
            </a:r>
            <a:endParaRPr lang="en-US" altLang="zh-CN" sz="1800" i="1" dirty="0"/>
          </a:p>
          <a:p>
            <a:pPr lvl="1"/>
            <a:r>
              <a:rPr lang="en-US" altLang="zh-CN" sz="1800" i="1" dirty="0" smtClean="0"/>
              <a:t>The configuration information for </a:t>
            </a:r>
            <a:r>
              <a:rPr lang="en-US" altLang="zh-CN" sz="1800" i="1" dirty="0" smtClean="0">
                <a:solidFill>
                  <a:srgbClr val="FF0000"/>
                </a:solidFill>
              </a:rPr>
              <a:t>the</a:t>
            </a:r>
            <a:r>
              <a:rPr lang="en-US" altLang="zh-CN" sz="1800" i="1" dirty="0" smtClean="0"/>
              <a:t> SUL carrier is sufficient for UEs to complete RACH procedure via only that SUL carrier</a:t>
            </a:r>
          </a:p>
          <a:p>
            <a:pPr lvl="2"/>
            <a:r>
              <a:rPr lang="en-US" altLang="zh-CN" sz="1600" i="1" dirty="0" smtClean="0">
                <a:solidFill>
                  <a:srgbClr val="FF0000"/>
                </a:solidFill>
              </a:rPr>
              <a:t>In particular the configuration information includes all necessary power control parameters</a:t>
            </a:r>
          </a:p>
          <a:p>
            <a:pPr lvl="1"/>
            <a:r>
              <a:rPr lang="en-US" altLang="zh-CN" sz="1800" i="1" dirty="0"/>
              <a:t>The configuration information for </a:t>
            </a:r>
            <a:r>
              <a:rPr lang="en-US" altLang="zh-CN" sz="1800" i="1" dirty="0" smtClean="0">
                <a:solidFill>
                  <a:srgbClr val="FF0000"/>
                </a:solidFill>
              </a:rPr>
              <a:t>the</a:t>
            </a:r>
            <a:r>
              <a:rPr lang="en-US" altLang="zh-CN" sz="1800" i="1" dirty="0" smtClean="0"/>
              <a:t> SUL </a:t>
            </a:r>
            <a:r>
              <a:rPr lang="en-US" altLang="zh-CN" sz="1800" i="1" dirty="0"/>
              <a:t>carrier </a:t>
            </a:r>
            <a:r>
              <a:rPr lang="en-US" altLang="zh-CN" sz="1800" i="1" dirty="0" smtClean="0"/>
              <a:t>includes a </a:t>
            </a:r>
            <a:r>
              <a:rPr lang="en-US" altLang="zh-CN" sz="1800" i="1" dirty="0" smtClean="0"/>
              <a:t>threshold</a:t>
            </a:r>
            <a:r>
              <a:rPr lang="en-US" altLang="zh-CN" sz="1800" i="1" dirty="0" smtClean="0"/>
              <a:t>. The UE selects that SUL carrier for initial access if </a:t>
            </a:r>
            <a:r>
              <a:rPr lang="en-US" altLang="zh-CN" sz="1800" i="1" dirty="0" smtClean="0">
                <a:solidFill>
                  <a:srgbClr val="FF0000"/>
                </a:solidFill>
              </a:rPr>
              <a:t>and only if </a:t>
            </a:r>
            <a:r>
              <a:rPr lang="en-US" altLang="zh-CN" sz="1800" i="1" dirty="0" smtClean="0"/>
              <a:t>the RSRP measured by the UE on the DL carrier where the UE receives RMSI is lower than </a:t>
            </a:r>
            <a:r>
              <a:rPr lang="en-US" altLang="zh-CN" sz="1800" i="1" dirty="0" smtClean="0"/>
              <a:t>the threshold</a:t>
            </a:r>
            <a:endParaRPr lang="en-US" altLang="zh-CN" sz="1800" i="1" dirty="0" smtClean="0"/>
          </a:p>
          <a:p>
            <a:pPr lvl="1"/>
            <a:r>
              <a:rPr lang="en-US" altLang="zh-CN" sz="1800" i="1" dirty="0" smtClean="0"/>
              <a:t>If </a:t>
            </a:r>
            <a:r>
              <a:rPr lang="en-US" altLang="zh-CN" sz="1800" i="1" dirty="0"/>
              <a:t>the UE starts its RACH procedure on </a:t>
            </a:r>
            <a:r>
              <a:rPr lang="en-US" altLang="zh-CN" sz="1800" i="1" dirty="0" smtClean="0"/>
              <a:t>the</a:t>
            </a:r>
            <a:r>
              <a:rPr lang="en-US" altLang="zh-CN" sz="1800" i="1" dirty="0" smtClean="0">
                <a:solidFill>
                  <a:srgbClr val="FF0000"/>
                </a:solidFill>
              </a:rPr>
              <a:t> </a:t>
            </a:r>
            <a:r>
              <a:rPr lang="en-US" altLang="zh-CN" sz="1800" i="1" dirty="0" smtClean="0"/>
              <a:t>SUL </a:t>
            </a:r>
            <a:r>
              <a:rPr lang="en-US" altLang="zh-CN" sz="1800" i="1" dirty="0"/>
              <a:t>carrier, then the RACH procedure is completed with all uplink transmission taking place on that </a:t>
            </a:r>
            <a:r>
              <a:rPr lang="en-US" altLang="zh-CN" sz="1800" i="1" dirty="0" smtClean="0"/>
              <a:t>carrier</a:t>
            </a:r>
          </a:p>
          <a:p>
            <a:r>
              <a:rPr lang="en-US" altLang="zh-CN" sz="2000" i="1" dirty="0" smtClean="0">
                <a:solidFill>
                  <a:srgbClr val="FF0000"/>
                </a:solidFill>
              </a:rPr>
              <a:t>Note: it is expected that the network would be able to request a connected-mode UE to initiate a RACH procedure towards any uplink carrier for path-loss and timing-advance acquisition</a:t>
            </a:r>
          </a:p>
          <a:p>
            <a:r>
              <a:rPr lang="en-US" altLang="zh-CN" sz="2000" i="1" dirty="0" smtClean="0"/>
              <a:t>Sent an LS </a:t>
            </a:r>
            <a:r>
              <a:rPr lang="en-US" altLang="zh-CN" sz="2000" i="1" dirty="0"/>
              <a:t>accommodating above agreement to RAN2 </a:t>
            </a:r>
          </a:p>
        </p:txBody>
      </p:sp>
    </p:spTree>
    <p:extLst>
      <p:ext uri="{BB962C8B-B14F-4D97-AF65-F5344CB8AC3E}">
        <p14:creationId xmlns:p14="http://schemas.microsoft.com/office/powerpoint/2010/main" xmlns="" val="3531748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24123</TotalTime>
  <Words>322</Words>
  <Application>Microsoft Office PowerPoint</Application>
  <PresentationFormat>On-screen Show (4:3)</PresentationFormat>
  <Paragraphs>23</Paragraphs>
  <Slides>3</Slides>
  <Notes>1</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initial access with SUL</vt:lpstr>
      <vt:lpstr>Background</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User</cp:lastModifiedBy>
  <cp:revision>864</cp:revision>
  <dcterms:created xsi:type="dcterms:W3CDTF">2010-05-12T23:28:36Z</dcterms:created>
  <dcterms:modified xsi:type="dcterms:W3CDTF">2017-08-24T10:55:38Z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(3)gWKT+ZmTxo/XBqpPLGQ/ZLVD/K5ftZUv3cNjcP3GmwCDqAyziOkYMyD3iy7q+wHoOLpPn/1c
GZXphKM/GoVspgpllhRAe84K6sx/IBt2Y7cH4MRfVvPOzCNf+q0VbVWP0pHWMes9NWyt6rQ2
mMsYpQE5IT4rtwTRFIEMgzi0g+g+gKZgQLslSqQP/Yc4EJL18DEBFD5VsbvhHhtGhe6Oj8/R
+sp3HmzfG2TytIax5I</vt:lpwstr>
  </property>
  <property fmtid="{D5CDD505-2E9C-101B-9397-08002B2CF9AE}" pid="17" name="_2015_ms_pID_725343_00">
    <vt:lpwstr>_2015_ms_pID_725343</vt:lpwstr>
  </property>
  <property fmtid="{D5CDD505-2E9C-101B-9397-08002B2CF9AE}" pid="18" name="_2015_ms_pID_7253431">
    <vt:lpwstr>0YbnABTOmUiFTX9t+8URSwZXcsGp7IdBpMxD3brInTzXDSX8WPM07W
AvPJ5Q0W4AFbF0vAnvQHezN5yUCoRcMNIR8zCEPR8GUQbSBDi/mqZLy9YQU4092p64ADYHo5
+bnuXP+xsz7lP8Z4g0iicYArXSG2XpQZLPjZe0gb9U9pT1JOolL9U32YmKLJWtqMMVJXyXiT
waId5/CnvDPgUkAaXqdoBpb9R/0LUrGge6+G</vt:lpwstr>
  </property>
  <property fmtid="{D5CDD505-2E9C-101B-9397-08002B2CF9AE}" pid="19" name="_2015_ms_pID_7253431_00">
    <vt:lpwstr>_2015_ms_pID_7253431</vt:lpwstr>
  </property>
  <property fmtid="{D5CDD505-2E9C-101B-9397-08002B2CF9AE}" pid="20" name="_2015_ms_pID_7253432">
    <vt:lpwstr>bi/yuCXjblfNTSIwjYhvbchfd2Af7sCydPwg
L608EVrh9NId/9++rRtzAqGbXc0CD5hJCT8nBrxQSJB9GcDHo1w=</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1503507483</vt:lpwstr>
  </property>
</Properties>
</file>