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69" r:id="rId3"/>
    <p:sldId id="26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89535" autoAdjust="0"/>
  </p:normalViewPr>
  <p:slideViewPr>
    <p:cSldViewPr>
      <p:cViewPr varScale="1">
        <p:scale>
          <a:sx n="66" d="100"/>
          <a:sy n="66" d="100"/>
        </p:scale>
        <p:origin x="187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B30C412-F9C3-4A74-90FD-BF107F03E815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61D69C2-5C04-4F03-A368-21CF96BA3D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2065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30DFE6E-9A49-4A2F-A4DB-A3FF9F7356A2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0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E747B1C-82FD-436A-9A64-CFFD063DA95C}" type="slidenum">
              <a:rPr lang="zh-CN" altLang="en-US">
                <a:latin typeface="Calibri" panose="020F0502020204030204" pitchFamily="34" charset="0"/>
              </a:rPr>
              <a:pPr eaLnBrk="1" hangingPunct="1"/>
              <a:t>2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1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807BA-8174-459D-AC66-AF14903BF97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BC4EA-A8A5-40F1-B6EE-DCBFE4F04A0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9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35014-149B-41B2-BBAE-9C955DA520F5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3D-DAC5-46E6-9ECF-9C3CCDE9281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1162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33510-FDE8-4919-A3DF-DDA9F0D4C7EE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13A43-97B9-4FAE-AAD4-7B146179C7F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31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DC8D2-8C6F-49AB-B022-1C4CD863E61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0E18A-4E97-4BB5-AB92-4B963D9ECDD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7470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B54C-E198-42BC-8450-01471B87A75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C998A-FBD9-4631-BDF7-6508A1A624B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742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7AE6F-7447-414E-86C5-8C13DA3D86A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45E1B-882D-468F-B7F0-641890FBB6D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375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7670-C1EB-4BDB-B281-50C1FABC466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AABD4-C446-44C2-8E19-6401FC570AF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575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C5584-CC12-4352-8724-9DDA9AE9D84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355EA-38D2-4045-840C-99E930F7E1D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05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EF8DD-E1BF-48AE-AF5A-84B11D9EA4B5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A87E4-AA39-42A0-B195-D6D5C2CE491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0860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4762C-E472-4A1E-BBA2-35C22DBB65AE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B750D-2EE4-4375-8AB8-9B785B366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429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7641D-6D5E-4A28-9B32-5BF73F48755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6ADEF-B38F-429A-B1E5-ECAFB8EAA02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054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3B98221-1AE4-4BE1-AB06-F06E60B6E44B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869B52C-6346-439E-AC46-253D78BDCF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8382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ko-K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CBG construction</a:t>
            </a:r>
            <a:endParaRPr lang="en-US" altLang="zh-CN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OPPO, AT&amp;T, Samsung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ko-KR" b="1" dirty="0">
                <a:cs typeface="Times New Roman" panose="02020603050405020304" pitchFamily="18" charset="0"/>
              </a:rPr>
              <a:t>3GPP TSG RAN WG1 Meeting #90 </a:t>
            </a:r>
            <a:r>
              <a:rPr lang="en-GB" altLang="ko-KR" b="1" dirty="0">
                <a:cs typeface="Times New Roman" panose="02020603050405020304" pitchFamily="18" charset="0"/>
              </a:rPr>
              <a:t>			                  </a:t>
            </a:r>
            <a:r>
              <a:rPr lang="en-US" altLang="zh-CN" b="1" dirty="0" smtClean="0">
                <a:ea typeface="맑은 고딕" panose="020B0503020000020004" pitchFamily="34" charset="-127"/>
                <a:cs typeface="Times New Roman" panose="02020603050405020304" pitchFamily="18" charset="0"/>
              </a:rPr>
              <a:t>R1-1715098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/>
            <a:r>
              <a:rPr lang="en-US" altLang="zh-CN" b="1" dirty="0">
                <a:cs typeface="Times New Roman" panose="02020603050405020304" pitchFamily="18" charset="0"/>
              </a:rPr>
              <a:t>Prague, Czech Republic, 21 - 25 August 2017</a:t>
            </a:r>
            <a:endParaRPr lang="zh-CN" altLang="zh-CN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698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/>
              <a:t>Agenda item: </a:t>
            </a:r>
            <a:r>
              <a:rPr lang="sv-SE" altLang="ko-KR"/>
              <a:t>6.1.3.3.4.1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en-US" altLang="zh-CN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4102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u="sng" smtClean="0"/>
              <a:t>RAN1#89 Agreements:</a:t>
            </a:r>
            <a:endParaRPr lang="zh-CN" altLang="zh-CN" sz="2400" b="1" i="1" smtClean="0"/>
          </a:p>
          <a:p>
            <a:r>
              <a:rPr lang="en-US" altLang="zh-CN" sz="2000" i="1" smtClean="0"/>
              <a:t>For grouping CB(s) into CBG(s), following is adopted</a:t>
            </a:r>
            <a:r>
              <a:rPr lang="en-US" altLang="zh-CN" sz="2400" i="1" smtClean="0"/>
              <a:t>.</a:t>
            </a:r>
            <a:endParaRPr lang="zh-CN" altLang="zh-CN" sz="2400" smtClean="0"/>
          </a:p>
          <a:p>
            <a:pPr lvl="1"/>
            <a:r>
              <a:rPr lang="en-US" altLang="zh-CN" sz="1800" i="1" smtClean="0"/>
              <a:t>With indicated number of CBGs, the number of CBs in a CBG changes according to TBS.</a:t>
            </a:r>
            <a:endParaRPr lang="zh-CN" altLang="zh-CN" sz="1800" smtClean="0"/>
          </a:p>
          <a:p>
            <a:pPr lvl="2"/>
            <a:r>
              <a:rPr lang="en-US" altLang="zh-CN" sz="1600" i="1" smtClean="0"/>
              <a:t>FFS for the case of re-transmission or the case </a:t>
            </a:r>
            <a:r>
              <a:rPr lang="en-US" altLang="zh-CN" sz="1600" i="1" smtClean="0">
                <a:solidFill>
                  <a:srgbClr val="FF0000"/>
                </a:solidFill>
              </a:rPr>
              <a:t>when the number of CBs is smaller than the indicated number of CBG </a:t>
            </a:r>
            <a:endParaRPr lang="zh-CN" altLang="zh-CN" sz="1600" smtClean="0">
              <a:solidFill>
                <a:srgbClr val="FF0000"/>
              </a:solidFill>
            </a:endParaRPr>
          </a:p>
          <a:p>
            <a:pPr lvl="2"/>
            <a:r>
              <a:rPr lang="en-US" altLang="zh-CN" sz="1600" i="1" smtClean="0"/>
              <a:t>FFS “indicated” is realized by RRC, MAC, L1 signalling</a:t>
            </a:r>
          </a:p>
          <a:p>
            <a:pPr lvl="2"/>
            <a:endParaRPr lang="en-US" altLang="zh-CN" sz="1600" b="1" i="1" u="sng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i="1" u="sng" smtClean="0"/>
              <a:t>Following was approved by Email discussion [NRAH2-08]:</a:t>
            </a:r>
            <a:endParaRPr lang="zh-CN" altLang="zh-CN" sz="2400" b="1" i="1" u="sng" smtClean="0"/>
          </a:p>
          <a:p>
            <a:r>
              <a:rPr lang="en-US" altLang="zh-CN" sz="2000" i="1" smtClean="0"/>
              <a:t>For the indicated number of CBGs per TB where “indicated” is realized by RRC, MAC, L1 signalling, the following options are considered for down-selection in RAN1#90. </a:t>
            </a:r>
            <a:endParaRPr lang="zh-CN" altLang="zh-CN" sz="2000" i="1" smtClean="0"/>
          </a:p>
          <a:p>
            <a:pPr lvl="1"/>
            <a:r>
              <a:rPr lang="en-US" altLang="zh-CN" sz="1800" i="1" smtClean="0"/>
              <a:t>Option 1. RRC signaling (for bit-field size)</a:t>
            </a:r>
            <a:endParaRPr lang="zh-CN" altLang="zh-CN" sz="1800" i="1" smtClean="0"/>
          </a:p>
          <a:p>
            <a:pPr lvl="1"/>
            <a:r>
              <a:rPr lang="en-US" altLang="zh-CN" sz="1800" i="1" smtClean="0"/>
              <a:t>Option 2. L1 signaling (for indication the number of CBGs per TB) + RRC signaling (for bit-field size) </a:t>
            </a:r>
            <a:endParaRPr lang="zh-CN" altLang="zh-CN" sz="1800" i="1" smtClean="0"/>
          </a:p>
          <a:p>
            <a:pPr lvl="1"/>
            <a:r>
              <a:rPr lang="en-US" altLang="zh-CN" sz="1800" i="1" smtClean="0"/>
              <a:t>Option 3. both Option 1 and Option 2</a:t>
            </a:r>
            <a:endParaRPr lang="zh-CN" altLang="zh-CN" sz="1800" i="1" smtClean="0"/>
          </a:p>
          <a:p>
            <a:endParaRPr lang="zh-CN" altLang="zh-CN" sz="28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At least for single CW case</a:t>
            </a:r>
          </a:p>
          <a:p>
            <a:pPr lvl="1"/>
            <a:r>
              <a:rPr lang="en-US" altLang="zh-CN" sz="2000" dirty="0" smtClean="0"/>
              <a:t>The maximum number </a:t>
            </a:r>
            <a:r>
              <a:rPr lang="en-US" altLang="zh-CN" sz="2000" b="1" i="1" dirty="0"/>
              <a:t>N </a:t>
            </a:r>
            <a:r>
              <a:rPr lang="en-US" altLang="zh-CN" sz="2000" dirty="0" smtClean="0"/>
              <a:t>of CBG(s) </a:t>
            </a:r>
            <a:r>
              <a:rPr lang="en-US" altLang="zh-CN" sz="2000" dirty="0"/>
              <a:t>per TB</a:t>
            </a:r>
            <a:r>
              <a:rPr lang="en-US" altLang="zh-CN" sz="2000" dirty="0" smtClean="0"/>
              <a:t> is configured by RRC signaling</a:t>
            </a:r>
          </a:p>
          <a:p>
            <a:pPr lvl="2"/>
            <a:r>
              <a:rPr lang="en-GB" altLang="zh-CN" sz="1800" dirty="0"/>
              <a:t>The number </a:t>
            </a:r>
            <a:r>
              <a:rPr lang="en-GB" altLang="zh-CN" sz="1800" b="1" i="1" dirty="0"/>
              <a:t>M</a:t>
            </a:r>
            <a:r>
              <a:rPr lang="en-GB" altLang="zh-CN" sz="1800" dirty="0"/>
              <a:t> of CBG(s) </a:t>
            </a:r>
            <a:r>
              <a:rPr lang="en-GB" altLang="zh-CN" sz="1800" dirty="0" smtClean="0"/>
              <a:t>in the TB equals to </a:t>
            </a:r>
            <a:r>
              <a:rPr lang="en-GB" altLang="zh-CN" sz="1800" b="1" i="1" dirty="0"/>
              <a:t>min(C, N)</a:t>
            </a:r>
            <a:r>
              <a:rPr lang="en-GB" altLang="zh-CN" sz="1800" i="1" dirty="0"/>
              <a:t>, </a:t>
            </a:r>
            <a:r>
              <a:rPr lang="en-GB" altLang="zh-CN" sz="1800" dirty="0"/>
              <a:t>where </a:t>
            </a:r>
            <a:r>
              <a:rPr lang="en-GB" altLang="zh-CN" sz="1800" b="1" i="1" dirty="0"/>
              <a:t>C</a:t>
            </a:r>
            <a:r>
              <a:rPr lang="en-GB" altLang="zh-CN" sz="1800" dirty="0"/>
              <a:t> is the number of CB(s) within </a:t>
            </a:r>
            <a:r>
              <a:rPr lang="en-GB" altLang="zh-CN" sz="1800" dirty="0" smtClean="0"/>
              <a:t>the TB</a:t>
            </a:r>
            <a:r>
              <a:rPr lang="en-GB" altLang="zh-CN" sz="1800" dirty="0"/>
              <a:t>.</a:t>
            </a:r>
            <a:endParaRPr lang="zh-CN" altLang="zh-CN" sz="2000" dirty="0"/>
          </a:p>
          <a:p>
            <a:pPr lvl="1"/>
            <a:r>
              <a:rPr lang="en-GB" altLang="zh-CN" sz="2000" dirty="0" smtClean="0"/>
              <a:t>For CBG construction</a:t>
            </a:r>
          </a:p>
          <a:p>
            <a:pPr lvl="2"/>
            <a:r>
              <a:rPr lang="en-US" sz="1800" dirty="0" smtClean="0"/>
              <a:t>The </a:t>
            </a:r>
            <a:r>
              <a:rPr lang="en-US" sz="1800" dirty="0"/>
              <a:t>first </a:t>
            </a:r>
            <a:r>
              <a:rPr lang="en-US" sz="1800" b="1" i="1" dirty="0"/>
              <a:t>M</a:t>
            </a:r>
            <a:r>
              <a:rPr lang="en-US" sz="1800" b="1" i="1" dirty="0" smtClean="0"/>
              <a:t>od</a:t>
            </a:r>
            <a:r>
              <a:rPr lang="en-US" sz="1800" b="1" dirty="0" smtClean="0"/>
              <a:t>(</a:t>
            </a:r>
            <a:r>
              <a:rPr lang="en-US" sz="1800" b="1" i="1" dirty="0" smtClean="0"/>
              <a:t>C,M)</a:t>
            </a:r>
            <a:r>
              <a:rPr lang="en-US" sz="1800" b="1" dirty="0" smtClean="0"/>
              <a:t> </a:t>
            </a:r>
            <a:r>
              <a:rPr lang="en-US" sz="1800" dirty="0" smtClean="0"/>
              <a:t>CBG(s) out of total </a:t>
            </a:r>
            <a:r>
              <a:rPr lang="en-US" sz="1800" b="1" i="1" dirty="0" smtClean="0"/>
              <a:t>M</a:t>
            </a:r>
            <a:r>
              <a:rPr lang="en-US" sz="1800" dirty="0" smtClean="0"/>
              <a:t> CBG(s) include </a:t>
            </a:r>
            <a:r>
              <a:rPr lang="en-US" sz="1800" b="1" i="1" dirty="0"/>
              <a:t>ceil(C/M)</a:t>
            </a:r>
            <a:r>
              <a:rPr lang="en-US" sz="1800" dirty="0"/>
              <a:t> </a:t>
            </a:r>
            <a:r>
              <a:rPr lang="en-US" sz="1800" dirty="0" smtClean="0"/>
              <a:t>CB(s) </a:t>
            </a:r>
            <a:r>
              <a:rPr lang="en-US" sz="1800" dirty="0"/>
              <a:t>per </a:t>
            </a:r>
            <a:r>
              <a:rPr lang="en-US" sz="1800" dirty="0" smtClean="0"/>
              <a:t>CBG </a:t>
            </a:r>
            <a:endParaRPr lang="en-US" sz="1800" dirty="0"/>
          </a:p>
          <a:p>
            <a:pPr lvl="2"/>
            <a:r>
              <a:rPr lang="en-US" sz="1800" dirty="0" smtClean="0"/>
              <a:t>The </a:t>
            </a:r>
            <a:r>
              <a:rPr lang="en-US" sz="1800" dirty="0"/>
              <a:t>remaining </a:t>
            </a:r>
            <a:r>
              <a:rPr lang="en-US" sz="1800" b="1" i="1" dirty="0" smtClean="0"/>
              <a:t>M-</a:t>
            </a:r>
            <a:r>
              <a:rPr lang="en-US" altLang="zh-CN" sz="1800" b="1" i="1" dirty="0" smtClean="0"/>
              <a:t>Mod</a:t>
            </a:r>
            <a:r>
              <a:rPr lang="en-US" altLang="zh-CN" sz="1800" b="1" dirty="0" smtClean="0"/>
              <a:t>(</a:t>
            </a:r>
            <a:r>
              <a:rPr lang="en-US" altLang="zh-CN" sz="1800" b="1" i="1" dirty="0" smtClean="0"/>
              <a:t>C,M</a:t>
            </a:r>
            <a:r>
              <a:rPr lang="en-US" altLang="zh-CN" sz="1800" b="1" i="1" dirty="0"/>
              <a:t>)</a:t>
            </a:r>
            <a:r>
              <a:rPr lang="en-US" sz="1800" dirty="0" smtClean="0"/>
              <a:t> CBG(s) </a:t>
            </a:r>
            <a:r>
              <a:rPr lang="en-US" sz="1800" dirty="0"/>
              <a:t>include </a:t>
            </a:r>
            <a:r>
              <a:rPr lang="en-US" sz="1800" b="1" i="1" dirty="0"/>
              <a:t>floor(C/M)</a:t>
            </a:r>
            <a:r>
              <a:rPr lang="en-US" sz="1800" dirty="0"/>
              <a:t> </a:t>
            </a:r>
            <a:r>
              <a:rPr lang="en-US" sz="1800" dirty="0" smtClean="0"/>
              <a:t>CB(s) </a:t>
            </a:r>
            <a:r>
              <a:rPr lang="en-US" sz="1800" dirty="0"/>
              <a:t>per CBG. </a:t>
            </a:r>
            <a:endParaRPr lang="en-US" sz="1600" dirty="0" smtClean="0"/>
          </a:p>
          <a:p>
            <a:pPr lvl="1"/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14725</TotalTime>
  <Words>261</Words>
  <Application>Microsoft Office PowerPoint</Application>
  <PresentationFormat>全屏显示(4:3)</PresentationFormat>
  <Paragraphs>26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CBG construction</vt:lpstr>
      <vt:lpstr>Background</vt:lpstr>
      <vt:lpstr>Proposal 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songxinghua</cp:lastModifiedBy>
  <cp:revision>724</cp:revision>
  <dcterms:created xsi:type="dcterms:W3CDTF">2010-05-12T23:28:36Z</dcterms:created>
  <dcterms:modified xsi:type="dcterms:W3CDTF">2017-08-23T17:16:41Z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(3)IluHpXAq/VHBobp0U/GbRH170kc9tdph/znQ5t8U+Afc9OjktsbsqZlFaoX+9bDjEnFHc9SG
KuLIGCrjwlRX4CJ2aDf6LfeihwRLQGxpEwI6IjVMKlOdgcKTB7UqKDHPWRqFl/Dhpki/72nD
XRpfcsXMqeUztDukXQwAm3HEIAGeLroVcXXp2dlMQCdqoVOwbpvvEDY9OpmR375Qaaka2uCI
iIvlHPF3MST2fK29yK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4FSUB6hqY2j5nZjIFUT42yc39fmH6WxSgjumhw0iwRUN9KaPLvlLpg
8pbmFOzmbkyE7p9orgDwLaO3OiTwvcscZoDnELLK9hN2u+XPLoewbgBu2aUHFFBDRUOEpxQQ
+rjoXHuIwJKFoza+ya8zuxki26QYMaIaG+a/LM0jfGqyE1Lp/EbekWUAwbALCTp3FSGyRE/D
EQ8PxEZW3L3ScVjBP0Ii5SUb6EuMvYXjjwQ4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Jja+PHOa3CRZADHScusnghHQinHAu3xTCfKX
0dXVZLDyYeL8/TQnZtFZnYy7qN/Yw0xQ1yj3Ved+pZeLctt/pDs=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1503045664</vt:lpwstr>
  </property>
</Properties>
</file>