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vivo, Huawei, </a:t>
            </a:r>
            <a:r>
              <a:rPr lang="en-US" altLang="zh-CN" dirty="0" err="1" smtClean="0"/>
              <a:t>Hisi</a:t>
            </a:r>
            <a:r>
              <a:rPr lang="en-US" altLang="zh-CN" dirty="0" smtClean="0"/>
              <a:t>, Qualcomm, Nokia, E///, </a:t>
            </a:r>
            <a:r>
              <a:rPr lang="en-US" altLang="zh-CN" dirty="0"/>
              <a:t>[Samsung]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38690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RAN1 NR Ad hoc #</a:t>
            </a:r>
            <a:r>
              <a:rPr kumimoji="1" lang="en-US" altLang="zh-CN" sz="2000" dirty="0">
                <a:solidFill>
                  <a:prstClr val="black"/>
                </a:solidFill>
              </a:rPr>
              <a:t>2</a:t>
            </a:r>
          </a:p>
          <a:p>
            <a:pPr latinLnBrk="0"/>
            <a:r>
              <a:rPr kumimoji="1" lang="en-US" altLang="zh-CN" sz="2000" dirty="0" smtClean="0">
                <a:solidFill>
                  <a:prstClr val="black"/>
                </a:solidFill>
              </a:rPr>
              <a:t>Prague, Czech, 21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st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–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25</a:t>
            </a:r>
            <a:r>
              <a:rPr kumimoji="1" lang="en-US" altLang="zh-CN" sz="2000" baseline="30000" dirty="0" smtClean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 </a:t>
            </a:r>
            <a:r>
              <a:rPr kumimoji="1" lang="en-US" altLang="zh-CN" sz="2000" dirty="0">
                <a:solidFill>
                  <a:prstClr val="black"/>
                </a:solidFill>
              </a:rPr>
              <a:t>May </a:t>
            </a:r>
            <a:r>
              <a:rPr kumimoji="1" lang="en-US" altLang="zh-CN" sz="2000" dirty="0" smtClean="0">
                <a:solidFill>
                  <a:prstClr val="black"/>
                </a:solidFill>
              </a:rPr>
              <a:t>2017</a:t>
            </a:r>
            <a:endParaRPr kumimoji="1" lang="en-US" altLang="zh-CN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001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dirty="0" smtClean="0">
                <a:solidFill>
                  <a:prstClr val="black"/>
                </a:solidFill>
                <a:ea typeface="Gulim" pitchFamily="34" charset="-127"/>
              </a:rPr>
              <a:t>71xxxx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Text Box 2"/>
          <p:cNvSpPr txBox="1"/>
          <p:nvPr/>
        </p:nvSpPr>
        <p:spPr>
          <a:xfrm>
            <a:off x="1078172" y="1409645"/>
            <a:ext cx="10304059" cy="448584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b="1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Agreements</a:t>
            </a:r>
            <a:r>
              <a:rPr lang="en-GB" sz="2000" b="1" dirty="0" smtClean="0"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宋体" panose="02010600030101010101" pitchFamily="2" charset="-122"/>
              </a:rPr>
              <a:t>:</a:t>
            </a:r>
            <a:endParaRPr lang="en-US" dirty="0"/>
          </a:p>
          <a:p>
            <a:pPr lvl="0" hangingPunct="0"/>
            <a:r>
              <a:rPr lang="en-US" sz="2000" dirty="0"/>
              <a:t>For DL data transmission: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2000" dirty="0"/>
              <a:t>PRB bundling size values </a:t>
            </a:r>
            <a:r>
              <a:rPr lang="en-US" sz="2000" dirty="0" smtClean="0"/>
              <a:t>include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Case </a:t>
            </a:r>
            <a:r>
              <a:rPr lang="en-US" sz="2000" dirty="0"/>
              <a:t>1: one or more values down-selected from the following </a:t>
            </a:r>
            <a:r>
              <a:rPr lang="en-US" sz="2000" dirty="0" smtClean="0"/>
              <a:t>set</a:t>
            </a:r>
          </a:p>
          <a:p>
            <a:pPr marL="1657350" lvl="3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{[</a:t>
            </a:r>
            <a:r>
              <a:rPr lang="en-US" sz="2000" dirty="0"/>
              <a:t>1], 2, 4, 8 and 16</a:t>
            </a:r>
            <a:r>
              <a:rPr lang="en-US" sz="2000" dirty="0" smtClean="0"/>
              <a:t>};</a:t>
            </a:r>
          </a:p>
          <a:p>
            <a:pPr marL="1657350" lvl="3" indent="-285750" hangingPunct="0">
              <a:buFont typeface="Arial" panose="020B0604020202020204" pitchFamily="34" charset="0"/>
              <a:buChar char="•"/>
            </a:pPr>
            <a:r>
              <a:rPr lang="en-GB" sz="2000" dirty="0" smtClean="0"/>
              <a:t>FFS </a:t>
            </a:r>
            <a:r>
              <a:rPr lang="en-GB" sz="2000" dirty="0"/>
              <a:t>the relationship with RBG size; </a:t>
            </a:r>
            <a:endParaRPr lang="en-US" sz="2000" dirty="0"/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Case </a:t>
            </a:r>
            <a:r>
              <a:rPr lang="en-US" sz="2000" dirty="0"/>
              <a:t>2: values equal to consecutively scheduled bandwidth in </a:t>
            </a:r>
            <a:r>
              <a:rPr lang="en-US" sz="2000" dirty="0" smtClean="0"/>
              <a:t>frequency;</a:t>
            </a:r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For </a:t>
            </a:r>
            <a:r>
              <a:rPr lang="en-US" sz="2000" dirty="0"/>
              <a:t>UE-specific PRB bundling size indication, support dynamically indicated PRB bundling size with up to 1 bit </a:t>
            </a:r>
            <a:r>
              <a:rPr lang="en-US" sz="2000" dirty="0" smtClean="0"/>
              <a:t>overhead;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implicit indication to reduce configuration overhead, e.g., based on DMRS configuration </a:t>
            </a:r>
            <a:r>
              <a:rPr lang="en-US" sz="2000" dirty="0" err="1" smtClean="0"/>
              <a:t>etc</a:t>
            </a:r>
            <a:r>
              <a:rPr lang="en-US" sz="2000" dirty="0" smtClean="0"/>
              <a:t>;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the usage of above 1 bit, e.g. whether to switch between Case 1 and Case 2 or between two configured Case 1 </a:t>
            </a:r>
            <a:r>
              <a:rPr lang="en-US" sz="2000" dirty="0" smtClean="0"/>
              <a:t>values;</a:t>
            </a:r>
          </a:p>
          <a:p>
            <a:pPr marL="1200150" lvl="2" indent="-28575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FFS </a:t>
            </a:r>
            <a:r>
              <a:rPr lang="en-US" sz="2000" dirty="0"/>
              <a:t>other aspects related to MU-MIMO pairing and  higher-layer signaling</a:t>
            </a:r>
            <a:endParaRPr lang="zh-CN" sz="4800" dirty="0">
              <a:effectLst/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03" y="21500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47129" y="2284972"/>
            <a:ext cx="10912521" cy="301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/>
              <a:t>For DL data transmission:</a:t>
            </a:r>
          </a:p>
          <a:p>
            <a:pPr lvl="1"/>
            <a:r>
              <a:rPr lang="en-US" altLang="zh-CN" dirty="0"/>
              <a:t>C</a:t>
            </a:r>
            <a:r>
              <a:rPr lang="en-US" altLang="zh-CN" dirty="0" smtClean="0"/>
              <a:t>ase 1 PRB bundling size values are 2 and 4</a:t>
            </a:r>
          </a:p>
          <a:p>
            <a:r>
              <a:rPr lang="en-US" altLang="zh-CN" dirty="0" smtClean="0"/>
              <a:t>The 1 DCI bit is flexibly used to switch between any configured values:</a:t>
            </a:r>
          </a:p>
          <a:p>
            <a:pPr lvl="1"/>
            <a:r>
              <a:rPr lang="en-US" altLang="zh-CN" sz="2000" dirty="0" smtClean="0"/>
              <a:t>The configured values could be two case 1 values;</a:t>
            </a:r>
          </a:p>
          <a:p>
            <a:pPr lvl="1"/>
            <a:r>
              <a:rPr lang="en-US" altLang="zh-CN" sz="2000" dirty="0" smtClean="0"/>
              <a:t>The configured values could be case 2 value and one case 1 value;  </a:t>
            </a:r>
          </a:p>
          <a:p>
            <a:r>
              <a:rPr lang="en-US" altLang="zh-CN" dirty="0"/>
              <a:t>FFS: </a:t>
            </a:r>
            <a:r>
              <a:rPr lang="en-US" altLang="zh-CN" dirty="0" smtClean="0"/>
              <a:t>PRG configuration for broadcast PDSCH;</a:t>
            </a:r>
            <a:endParaRPr lang="en-US" altLang="zh-CN" dirty="0"/>
          </a:p>
          <a:p>
            <a:r>
              <a:rPr lang="en-US" altLang="zh-CN" dirty="0" smtClean="0"/>
              <a:t>PRB </a:t>
            </a:r>
            <a:r>
              <a:rPr lang="en-US" altLang="zh-CN" dirty="0"/>
              <a:t>bundle is based on absolute PRB-grid </a:t>
            </a:r>
            <a:r>
              <a:rPr lang="en-US" altLang="zh-CN" dirty="0" smtClean="0"/>
              <a:t>of a component carrier;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243</Words>
  <Application>Microsoft Office PowerPoint</Application>
  <PresentationFormat>宽屏</PresentationFormat>
  <Paragraphs>25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Gulim</vt:lpstr>
      <vt:lpstr>Malgun Gothic</vt:lpstr>
      <vt:lpstr>ＭＳ Ｐゴシック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vivo</cp:lastModifiedBy>
  <cp:revision>140</cp:revision>
  <dcterms:created xsi:type="dcterms:W3CDTF">2017-04-04T08:10:37Z</dcterms:created>
  <dcterms:modified xsi:type="dcterms:W3CDTF">2017-08-23T17:13:07Z</dcterms:modified>
</cp:coreProperties>
</file>