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6"/>
  </p:notesMasterIdLst>
  <p:handoutMasterIdLst>
    <p:handoutMasterId r:id="rId7"/>
  </p:handoutMasterIdLst>
  <p:sldIdLst>
    <p:sldId id="259" r:id="rId2"/>
    <p:sldId id="261" r:id="rId3"/>
    <p:sldId id="263" r:id="rId4"/>
    <p:sldId id="264" r:id="rId5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0" d="100"/>
          <a:sy n="70" d="100"/>
        </p:scale>
        <p:origin x="936" y="6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LGE, Samsung , Intel, [Qualcomm, </a:t>
            </a:r>
            <a:r>
              <a:rPr lang="en-US" dirty="0" err="1"/>
              <a:t>Docomo</a:t>
            </a:r>
            <a:r>
              <a:rPr lang="en-US" dirty="0"/>
              <a:t>, Huawei],. … 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5400" dirty="0"/>
              <a:t>WF on defining frequency-granularities for CSI reporting and CSI-RS</a:t>
            </a:r>
            <a:endParaRPr lang="en-US" sz="5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614751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Prague, Czech Republic, 21</a:t>
            </a:r>
            <a:r>
              <a:rPr lang="en-US" altLang="ja-JP" sz="2400" baseline="30000" dirty="0"/>
              <a:t>st</a:t>
            </a:r>
            <a:r>
              <a:rPr lang="en-US" altLang="ja-JP" sz="2400" dirty="0"/>
              <a:t> – 25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August,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6.1.2.2.3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R1-1715045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615174"/>
            <a:ext cx="11135785" cy="4581345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GB" dirty="0">
                <a:highlight>
                  <a:srgbClr val="00FF00"/>
                </a:highlight>
              </a:rPr>
              <a:t>Agreements:</a:t>
            </a:r>
            <a:endParaRPr lang="en-US" dirty="0">
              <a:highlight>
                <a:srgbClr val="00FF00"/>
              </a:highlight>
            </a:endParaRPr>
          </a:p>
          <a:p>
            <a:pPr lvl="1" fontAlgn="auto"/>
            <a:r>
              <a:rPr lang="en-US" dirty="0"/>
              <a:t>Define “CSI reporting band” as a collection of (contiguous or non-contiguous) subbands pertinent to a CSI reporting setting</a:t>
            </a:r>
          </a:p>
          <a:p>
            <a:pPr lvl="2" fontAlgn="auto"/>
            <a:r>
              <a:rPr lang="en-US" dirty="0"/>
              <a:t>FFS how the CSI reporting band is determined</a:t>
            </a:r>
          </a:p>
          <a:p>
            <a:pPr lvl="1" fontAlgn="auto"/>
            <a:r>
              <a:rPr lang="en-US" dirty="0"/>
              <a:t>Three frequency granularities are supported:</a:t>
            </a:r>
          </a:p>
          <a:p>
            <a:pPr lvl="2" fontAlgn="auto"/>
            <a:r>
              <a:rPr lang="en-US" dirty="0"/>
              <a:t>Wideband reporting</a:t>
            </a:r>
          </a:p>
          <a:p>
            <a:pPr lvl="2" fontAlgn="auto"/>
            <a:r>
              <a:rPr lang="en-US" dirty="0"/>
              <a:t>Partial band reporting</a:t>
            </a:r>
          </a:p>
          <a:p>
            <a:pPr lvl="2" fontAlgn="auto"/>
            <a:r>
              <a:rPr lang="en-US" dirty="0"/>
              <a:t>Subband reporting</a:t>
            </a:r>
          </a:p>
          <a:p>
            <a:pPr lvl="1" fontAlgn="auto"/>
            <a:r>
              <a:rPr lang="en-US" dirty="0"/>
              <a:t>…	</a:t>
            </a:r>
          </a:p>
          <a:p>
            <a:pPr lvl="1" fontAlgn="auto"/>
            <a:r>
              <a:rPr lang="en-US" dirty="0"/>
              <a:t>Support at least following configurations of NR CSI-RS</a:t>
            </a:r>
          </a:p>
          <a:p>
            <a:pPr lvl="2" fontAlgn="auto"/>
            <a:r>
              <a:rPr lang="en-US" dirty="0"/>
              <a:t>UE-specific configuration to support</a:t>
            </a:r>
          </a:p>
          <a:p>
            <a:pPr lvl="3" fontAlgn="auto"/>
            <a:r>
              <a:rPr lang="en-US" dirty="0"/>
              <a:t>Wideband CSI-RS, i.e. from UE perspective, the full bandwidth the UE is configured to operate with </a:t>
            </a:r>
          </a:p>
          <a:p>
            <a:pPr lvl="3" fontAlgn="auto"/>
            <a:r>
              <a:rPr lang="en-US" dirty="0"/>
              <a:t>Partial-band CSI-RS, i.e. from UE perspective, part of the bandwidth the UE is configured to operate with</a:t>
            </a:r>
          </a:p>
          <a:p>
            <a:pPr lvl="3" fontAlgn="auto"/>
            <a:r>
              <a:rPr lang="en-US" dirty="0"/>
              <a:t>FFS: Different patterns may be used for wideband and subband CSI-RSs	</a:t>
            </a:r>
          </a:p>
          <a:p>
            <a:pPr lvl="1" fontAlgn="auto"/>
            <a:r>
              <a:rPr lang="en-US" dirty="0"/>
              <a:t>… </a:t>
            </a:r>
          </a:p>
          <a:p>
            <a:pPr lvl="1"/>
            <a:r>
              <a:rPr lang="en-US" dirty="0"/>
              <a:t>For partial-band CSI-RS, partial-band can be the same as bandwidth part</a:t>
            </a:r>
          </a:p>
          <a:p>
            <a:pPr lvl="2"/>
            <a:r>
              <a:rPr lang="en-US" dirty="0"/>
              <a:t>FFS whether or not to have small values than the bandwidth of bandwidth part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</a:t>
            </a:r>
          </a:p>
        </p:txBody>
      </p:sp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325085"/>
            <a:ext cx="11135785" cy="4989990"/>
          </a:xfrm>
        </p:spPr>
        <p:txBody>
          <a:bodyPr/>
          <a:lstStyle/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›"/>
              <a:tabLst>
                <a:tab pos="457200" algn="l"/>
              </a:tabLst>
            </a:pPr>
            <a:r>
              <a:rPr lang="en-GB" sz="20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subband is defined as N contiguous PRBs, the value of N depends on the bandwidth of the active bandwidth part</a:t>
            </a:r>
            <a:endParaRPr lang="en-US" sz="18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tabLst>
                <a:tab pos="914400" algn="l"/>
              </a:tabLst>
            </a:pPr>
            <a:r>
              <a:rPr lang="en-GB" sz="18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FFS if value of N is fixed for a certain bandwidth or configurable from a set of values or if it depends on RBG /PRG size</a:t>
            </a:r>
            <a:endParaRPr lang="en-US" sz="18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›"/>
              <a:tabLst>
                <a:tab pos="457200" algn="l"/>
              </a:tabLst>
            </a:pPr>
            <a:r>
              <a:rPr lang="en-GB" sz="20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CSI-RS resource configuration includes the BWP information and the bandwidth of the CSI-RS is either</a:t>
            </a:r>
            <a:endParaRPr lang="en-US" sz="18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tabLst>
                <a:tab pos="914400" algn="l"/>
              </a:tabLst>
            </a:pPr>
            <a:r>
              <a:rPr lang="en-GB" sz="18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“Wideband”: The UE shall assume the CSI-RS occupies the full bandwidth part</a:t>
            </a:r>
            <a:endParaRPr lang="en-US" sz="18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spcAft>
                <a:spcPts val="0"/>
              </a:spcAft>
              <a:tabLst>
                <a:tab pos="914400" algn="l"/>
              </a:tabLst>
            </a:pPr>
            <a:r>
              <a:rPr lang="en-GB" sz="18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“Partial band”: The UE shall assume the CSI-RS occupies a subset of contiguous subbands within the bandwidth part</a:t>
            </a:r>
            <a:endParaRPr lang="en-US" sz="18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143000" lvl="2" indent="-228600">
              <a:spcAft>
                <a:spcPts val="0"/>
              </a:spcAft>
              <a:tabLst>
                <a:tab pos="1371600" algn="l"/>
              </a:tabLst>
            </a:pPr>
            <a:r>
              <a:rPr lang="en-GB" sz="18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Note: A UE may be pre-configured with </a:t>
            </a:r>
            <a:r>
              <a:rPr lang="en-GB" sz="1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GB" sz="18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8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partial band configuration for each candidate bandwidth part independently</a:t>
            </a:r>
            <a:endParaRPr lang="en-US" sz="18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›"/>
              <a:tabLst>
                <a:tab pos="457200" algn="l"/>
              </a:tabLst>
            </a:pPr>
            <a:r>
              <a:rPr lang="en-US" sz="20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FFS if a CSI report setting configuration defines a CSI reporting band as a subset of subbands of the bandwidth part or if the CSI reporting band always corresponds to the CSI-RS bandwidth</a:t>
            </a:r>
            <a:endParaRPr lang="en-US" sz="18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tabLst>
                <a:tab pos="914400" algn="l"/>
              </a:tabLst>
            </a:pPr>
            <a:r>
              <a:rPr lang="en-US" sz="18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UE is not expected to be configured with a CSI reporting band which contains subbands where RSs for channel and interference are not present</a:t>
            </a:r>
            <a:endParaRPr lang="en-US" sz="18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8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3204103" cy="1085371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1272787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grpSp>
        <p:nvGrpSpPr>
          <p:cNvPr id="4" name="Canvas 1"/>
          <p:cNvGrpSpPr/>
          <p:nvPr/>
        </p:nvGrpSpPr>
        <p:grpSpPr>
          <a:xfrm>
            <a:off x="3106420" y="1383665"/>
            <a:ext cx="5979160" cy="4090670"/>
            <a:chOff x="0" y="0"/>
            <a:chExt cx="5979160" cy="4090670"/>
          </a:xfrm>
        </p:grpSpPr>
        <p:sp>
          <p:nvSpPr>
            <p:cNvPr id="5" name="Rectangle 4"/>
            <p:cNvSpPr/>
            <p:nvPr/>
          </p:nvSpPr>
          <p:spPr>
            <a:xfrm>
              <a:off x="0" y="0"/>
              <a:ext cx="5979160" cy="4090670"/>
            </a:xfrm>
            <a:prstGeom prst="rect">
              <a:avLst/>
            </a:prstGeom>
          </p:spPr>
        </p:sp>
        <p:sp>
          <p:nvSpPr>
            <p:cNvPr id="6" name="Rectangle 5"/>
            <p:cNvSpPr/>
            <p:nvPr/>
          </p:nvSpPr>
          <p:spPr>
            <a:xfrm>
              <a:off x="2162027" y="1634186"/>
              <a:ext cx="109182" cy="27977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2164606" y="1913965"/>
              <a:ext cx="108585" cy="279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161904" y="2193365"/>
              <a:ext cx="108585" cy="2794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164444" y="2472765"/>
              <a:ext cx="108585" cy="2794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2161904" y="1061000"/>
              <a:ext cx="108585" cy="2794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164444" y="1340400"/>
              <a:ext cx="108585" cy="2794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" name="Right Brace 11"/>
            <p:cNvSpPr/>
            <p:nvPr/>
          </p:nvSpPr>
          <p:spPr>
            <a:xfrm>
              <a:off x="2717599" y="1644732"/>
              <a:ext cx="213756" cy="528452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 flipH="1">
              <a:off x="2355400" y="843148"/>
              <a:ext cx="617517" cy="83721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 Box 12"/>
            <p:cNvSpPr txBox="1"/>
            <p:nvPr/>
          </p:nvSpPr>
          <p:spPr>
            <a:xfrm>
              <a:off x="2978821" y="623454"/>
              <a:ext cx="1393153" cy="405246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Subband</a:t>
              </a:r>
            </a:p>
          </p:txBody>
        </p:sp>
        <p:sp>
          <p:nvSpPr>
            <p:cNvPr id="15" name="Text Box 12"/>
            <p:cNvSpPr txBox="1"/>
            <p:nvPr/>
          </p:nvSpPr>
          <p:spPr>
            <a:xfrm>
              <a:off x="2986663" y="1688166"/>
              <a:ext cx="1288415" cy="485018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hangingPunct="0">
                <a:lnSpc>
                  <a:spcPct val="107000"/>
                </a:lnSpc>
                <a:spcAft>
                  <a:spcPts val="6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CSI reporting band</a:t>
              </a:r>
              <a:endPara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hangingPunct="0">
                <a:lnSpc>
                  <a:spcPct val="107000"/>
                </a:lnSpc>
                <a:spcAft>
                  <a:spcPts val="6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2 Subbands</a:t>
              </a:r>
              <a:endPara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hangingPunct="0">
                <a:lnSpc>
                  <a:spcPct val="107000"/>
                </a:lnSpc>
                <a:spcAft>
                  <a:spcPts val="600"/>
                </a:spcAft>
              </a:pPr>
              <a:r>
                <a:rPr lang="en-US" sz="12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16" name="Left Brace 15"/>
            <p:cNvSpPr/>
            <p:nvPr/>
          </p:nvSpPr>
          <p:spPr>
            <a:xfrm>
              <a:off x="1743821" y="1039091"/>
              <a:ext cx="190006" cy="1704109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" name="Text Box 12"/>
            <p:cNvSpPr txBox="1"/>
            <p:nvPr/>
          </p:nvSpPr>
          <p:spPr>
            <a:xfrm rot="16200000">
              <a:off x="1021703" y="1652068"/>
              <a:ext cx="1288415" cy="344842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hangingPunct="0">
                <a:lnSpc>
                  <a:spcPct val="107000"/>
                </a:lnSpc>
                <a:spcAft>
                  <a:spcPts val="60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Partial band CSI-RS</a:t>
              </a:r>
              <a:endParaRPr lang="en-US" sz="120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159364" y="502200"/>
              <a:ext cx="108585" cy="2794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161904" y="781600"/>
              <a:ext cx="108585" cy="2794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164606" y="2760353"/>
              <a:ext cx="108585" cy="2794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167146" y="3039753"/>
              <a:ext cx="108585" cy="2794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" name="Left Brace 21"/>
            <p:cNvSpPr/>
            <p:nvPr/>
          </p:nvSpPr>
          <p:spPr>
            <a:xfrm>
              <a:off x="1155982" y="469033"/>
              <a:ext cx="243508" cy="2885704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" name="Text Box 22"/>
            <p:cNvSpPr txBox="1"/>
            <p:nvPr/>
          </p:nvSpPr>
          <p:spPr>
            <a:xfrm rot="16200000">
              <a:off x="201590" y="1610443"/>
              <a:ext cx="1487056" cy="36813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Active bandwidth part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 Box 23"/>
                <p:cNvSpPr txBox="1"/>
                <p:nvPr/>
              </p:nvSpPr>
              <p:spPr>
                <a:xfrm>
                  <a:off x="2034766" y="3402281"/>
                  <a:ext cx="374073" cy="225631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1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⋮</m:t>
                        </m:r>
                      </m:oMath>
                    </m:oMathPara>
                  </a14:m>
                  <a:endParaRPr lang="en-US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4" name="Text Box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34766" y="3402281"/>
                  <a:ext cx="374073" cy="225631"/>
                </a:xfrm>
                <a:prstGeom prst="rect">
                  <a:avLst/>
                </a:prstGeom>
                <a:blipFill>
                  <a:blip r:embed="rId2"/>
                  <a:stretch>
                    <a:fillRect b="-2703"/>
                  </a:stretch>
                </a:blipFill>
                <a:ln w="6350"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 Box 23"/>
                <p:cNvSpPr txBox="1"/>
                <p:nvPr/>
              </p:nvSpPr>
              <p:spPr>
                <a:xfrm>
                  <a:off x="2006948" y="227501"/>
                  <a:ext cx="374015" cy="225425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just" hangingPunct="0">
                    <a:lnSpc>
                      <a:spcPct val="107000"/>
                    </a:lnSpc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⋮</m:t>
                        </m:r>
                      </m:oMath>
                    </m:oMathPara>
                  </a14:m>
                  <a:endParaRPr lang="en-US" sz="120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5" name="Text Box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06948" y="227501"/>
                  <a:ext cx="374015" cy="225425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 w="6350"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" name="Left Brace 25"/>
            <p:cNvSpPr/>
            <p:nvPr/>
          </p:nvSpPr>
          <p:spPr>
            <a:xfrm>
              <a:off x="425640" y="184051"/>
              <a:ext cx="314719" cy="3853542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7" name="Text Box 22"/>
            <p:cNvSpPr txBox="1"/>
            <p:nvPr/>
          </p:nvSpPr>
          <p:spPr>
            <a:xfrm rot="16200000">
              <a:off x="-559417" y="1760715"/>
              <a:ext cx="1486535" cy="36766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hangingPunct="0">
                <a:lnSpc>
                  <a:spcPct val="107000"/>
                </a:lnSpc>
                <a:spcAft>
                  <a:spcPts val="60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Carrier bandwidth</a:t>
              </a:r>
              <a:endParaRPr lang="en-US" sz="120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27545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1370</TotalTime>
  <Words>295</Words>
  <Application>Microsoft Office PowerPoint</Application>
  <PresentationFormat>Widescreen</PresentationFormat>
  <Paragraphs>46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ＭＳ Ｐゴシック</vt:lpstr>
      <vt:lpstr>Arial</vt:lpstr>
      <vt:lpstr>Calibri</vt:lpstr>
      <vt:lpstr>Cambria Math</vt:lpstr>
      <vt:lpstr>Ericsson Capital TT</vt:lpstr>
      <vt:lpstr>Times New Roman</vt:lpstr>
      <vt:lpstr>PresentationTemplate2011</vt:lpstr>
      <vt:lpstr>WF on defining frequency-granularities for CSI reporting and CSI-RS</vt:lpstr>
      <vt:lpstr>Previous Agreements</vt:lpstr>
      <vt:lpstr>Proposal</vt:lpstr>
      <vt:lpstr>Example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강지원/수석연구원/차세대표준(연)ACS팀(jw.kang@lge.com)</dc:creator>
  <cp:keywords/>
  <dc:description>Rev PA1</dc:description>
  <cp:lastModifiedBy>Sebastian Faxér</cp:lastModifiedBy>
  <cp:revision>55</cp:revision>
  <dcterms:created xsi:type="dcterms:W3CDTF">2017-03-31T09:46:41Z</dcterms:created>
  <dcterms:modified xsi:type="dcterms:W3CDTF">2017-08-25T09:21:09Z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