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1" r:id="rId4"/>
    <p:sldId id="275" r:id="rId5"/>
    <p:sldId id="27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8" autoAdjust="0"/>
    <p:restoredTop sz="94660"/>
  </p:normalViewPr>
  <p:slideViewPr>
    <p:cSldViewPr>
      <p:cViewPr varScale="1">
        <p:scale>
          <a:sx n="89" d="100"/>
          <a:sy n="89" d="100"/>
        </p:scale>
        <p:origin x="129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5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14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pPr/>
              <a:t>23/08/2017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816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71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WORK\&#19987;&#39033;&#36164;&#26009;\5GNR\NR_Minitues_Report\Docs\R1-1711943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3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8.wmf"/><Relationship Id="rId26" Type="http://schemas.openxmlformats.org/officeDocument/2006/relationships/image" Target="../media/image15.wmf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23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18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4.bin"/><Relationship Id="rId28" Type="http://schemas.openxmlformats.org/officeDocument/2006/relationships/image" Target="../media/image13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1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4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</a:t>
            </a:r>
            <a:r>
              <a:rPr kumimoji="1" lang="en-US" altLang="ja-JP" dirty="0" smtClean="0"/>
              <a:t>PBCH DMRS sequence generation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kumimoji="1" lang="en-US" altLang="ja-JP" dirty="0" smtClean="0"/>
              <a:t>[Huawei, HiSilicon</a:t>
            </a:r>
            <a:r>
              <a:rPr lang="en-US" altLang="ja-JP" dirty="0" smtClean="0"/>
              <a:t>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#90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715038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Prague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Czech Republic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21-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25,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6.1.1.2.2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u="sng" dirty="0" smtClean="0"/>
              <a:t>Agreements in NR AH2: </a:t>
            </a:r>
            <a:endParaRPr lang="en-US" u="sng" dirty="0"/>
          </a:p>
          <a:p>
            <a:pPr lvl="0"/>
            <a:r>
              <a:rPr lang="en-GB" dirty="0">
                <a:solidFill>
                  <a:srgbClr val="FF0000"/>
                </a:solidFill>
              </a:rPr>
              <a:t>Working assumption: 3 bits of SS block index are carried by changing the DMRS sequence within each 5ms period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It can be further considered to limit the number of bits carried in this way to 2 if carrying 3 bits is shown to cause problems</a:t>
            </a:r>
            <a:endParaRPr lang="en-US" dirty="0"/>
          </a:p>
          <a:p>
            <a:pPr marL="0" indent="0">
              <a:buNone/>
            </a:pPr>
            <a:endParaRPr lang="en-GB" u="sng" dirty="0" smtClean="0"/>
          </a:p>
          <a:p>
            <a:pPr marL="0" indent="0">
              <a:buNone/>
            </a:pPr>
            <a:r>
              <a:rPr lang="en-GB" u="sng" dirty="0" smtClean="0"/>
              <a:t>Conclusions in NR AH2:</a:t>
            </a:r>
            <a:endParaRPr lang="en-US" dirty="0"/>
          </a:p>
          <a:p>
            <a:pPr lvl="0" hangingPunct="0"/>
            <a:r>
              <a:rPr lang="en-US" dirty="0"/>
              <a:t>Companies are encouraged to provide the following information on NR PBCH DMRS </a:t>
            </a:r>
            <a:r>
              <a:rPr lang="en-US" dirty="0" smtClean="0"/>
              <a:t>sequence</a:t>
            </a:r>
            <a:endParaRPr lang="en-US" dirty="0"/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Sequence generation related parameters</a:t>
            </a:r>
          </a:p>
          <a:p>
            <a:pPr lvl="2" hangingPunct="0"/>
            <a:r>
              <a:rPr lang="en-US" dirty="0">
                <a:solidFill>
                  <a:srgbClr val="FF0000"/>
                </a:solidFill>
              </a:rPr>
              <a:t>Gold Code LFSR size</a:t>
            </a:r>
          </a:p>
          <a:p>
            <a:pPr lvl="2" hangingPunct="0"/>
            <a:r>
              <a:rPr lang="en-US" dirty="0">
                <a:solidFill>
                  <a:srgbClr val="FF0000"/>
                </a:solidFill>
              </a:rPr>
              <a:t>Gold Code Polynomials</a:t>
            </a:r>
          </a:p>
          <a:p>
            <a:pPr lvl="2" hangingPunct="0"/>
            <a:r>
              <a:rPr lang="en-US" dirty="0">
                <a:solidFill>
                  <a:srgbClr val="FF0000"/>
                </a:solidFill>
              </a:rPr>
              <a:t>initial state configuration</a:t>
            </a:r>
          </a:p>
          <a:p>
            <a:pPr lvl="2" hangingPunct="0"/>
            <a:r>
              <a:rPr lang="en-US" dirty="0">
                <a:solidFill>
                  <a:srgbClr val="FF0000"/>
                </a:solidFill>
              </a:rPr>
              <a:t>output shift offset (e.g. </a:t>
            </a:r>
            <a:r>
              <a:rPr lang="en-US" dirty="0" err="1">
                <a:solidFill>
                  <a:srgbClr val="FF0000"/>
                </a:solidFill>
              </a:rPr>
              <a:t>Nc</a:t>
            </a:r>
            <a:r>
              <a:rPr lang="en-US" dirty="0">
                <a:solidFill>
                  <a:srgbClr val="FF0000"/>
                </a:solidFill>
              </a:rPr>
              <a:t> in LTE)</a:t>
            </a:r>
          </a:p>
          <a:p>
            <a:pPr lvl="1" hangingPunct="0"/>
            <a:r>
              <a:rPr lang="en-US" dirty="0"/>
              <a:t>Sequence Modulation</a:t>
            </a:r>
          </a:p>
          <a:p>
            <a:pPr lvl="1" hangingPunct="0"/>
            <a:r>
              <a:rPr lang="en-US" dirty="0"/>
              <a:t>Sequence mapping to NR PBCH DMRS RE positions</a:t>
            </a:r>
          </a:p>
          <a:p>
            <a:pPr lvl="1" hangingPunct="0"/>
            <a:r>
              <a:rPr lang="en-US" dirty="0"/>
              <a:t>Exact NR PBCH DMRS RE positions within the NR PBCH resource</a:t>
            </a:r>
          </a:p>
          <a:p>
            <a:pPr lvl="1" hangingPunct="0"/>
            <a:r>
              <a:rPr lang="en-US" dirty="0"/>
              <a:t>Some examples of the information are shown in </a:t>
            </a:r>
            <a:r>
              <a:rPr lang="en-US" u="sng" dirty="0">
                <a:hlinkClick r:id="rId3" action="ppaction://hlinkfile"/>
              </a:rPr>
              <a:t>R1-1711943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861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637112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Only one sequence with length-144 is generated for PBCH DMRS.</a:t>
            </a:r>
          </a:p>
          <a:p>
            <a:endParaRPr lang="en-US" altLang="ja-JP" sz="2600" dirty="0" smtClean="0"/>
          </a:p>
          <a:p>
            <a:r>
              <a:rPr lang="en-US" altLang="ja-JP" sz="2600" dirty="0" smtClean="0"/>
              <a:t>LTE PN generator is reused for PBCH DMRS sequence generation, and related parameters are</a:t>
            </a:r>
          </a:p>
          <a:p>
            <a:pPr lvl="1"/>
            <a:r>
              <a:rPr lang="en-US" altLang="ja-JP" sz="2200" dirty="0" smtClean="0"/>
              <a:t>Gold Code LFSR size: 31</a:t>
            </a:r>
          </a:p>
          <a:p>
            <a:pPr lvl="1"/>
            <a:r>
              <a:rPr lang="en-US" altLang="ja-JP" sz="2200" dirty="0" smtClean="0"/>
              <a:t>Gold Code Polynomials: </a:t>
            </a:r>
            <a:r>
              <a:rPr lang="en-US" sz="2200" dirty="0"/>
              <a:t>x</a:t>
            </a:r>
            <a:r>
              <a:rPr lang="en-US" sz="2200" baseline="30000" dirty="0"/>
              <a:t>31</a:t>
            </a:r>
            <a:r>
              <a:rPr lang="en-US" sz="2200" dirty="0"/>
              <a:t> + x</a:t>
            </a:r>
            <a:r>
              <a:rPr lang="en-US" sz="2200" baseline="30000" dirty="0"/>
              <a:t>3</a:t>
            </a:r>
            <a:r>
              <a:rPr lang="en-US" sz="2200" dirty="0"/>
              <a:t> + 1, x</a:t>
            </a:r>
            <a:r>
              <a:rPr lang="en-US" sz="2200" baseline="30000" dirty="0"/>
              <a:t>31</a:t>
            </a:r>
            <a:r>
              <a:rPr lang="en-US" sz="2200" dirty="0"/>
              <a:t> +x</a:t>
            </a:r>
            <a:r>
              <a:rPr lang="en-US" sz="2200" baseline="30000" dirty="0"/>
              <a:t>3</a:t>
            </a:r>
            <a:r>
              <a:rPr lang="en-US" sz="2200" dirty="0"/>
              <a:t> + x</a:t>
            </a:r>
            <a:r>
              <a:rPr lang="en-US" sz="2200" baseline="30000" dirty="0"/>
              <a:t>2</a:t>
            </a:r>
            <a:r>
              <a:rPr lang="en-US" sz="2200" dirty="0"/>
              <a:t> + </a:t>
            </a:r>
            <a:r>
              <a:rPr lang="en-US" sz="2200" dirty="0" smtClean="0"/>
              <a:t>x </a:t>
            </a:r>
            <a:r>
              <a:rPr lang="en-US" sz="2200" dirty="0"/>
              <a:t>+ </a:t>
            </a:r>
            <a:r>
              <a:rPr lang="en-US" sz="2200" dirty="0" smtClean="0"/>
              <a:t>1</a:t>
            </a:r>
          </a:p>
          <a:p>
            <a:endParaRPr lang="en-US" sz="2600" dirty="0"/>
          </a:p>
          <a:p>
            <a:r>
              <a:rPr lang="en-GB" sz="2600" dirty="0"/>
              <a:t>SS block </a:t>
            </a:r>
            <a:r>
              <a:rPr lang="en-GB" sz="2600" dirty="0" smtClean="0"/>
              <a:t>index is indicated by</a:t>
            </a:r>
          </a:p>
          <a:p>
            <a:pPr lvl="1"/>
            <a:r>
              <a:rPr lang="en-GB" sz="2200" dirty="0" smtClean="0"/>
              <a:t>Option 1: sequence initialization</a:t>
            </a:r>
          </a:p>
          <a:p>
            <a:pPr lvl="1"/>
            <a:r>
              <a:rPr lang="en-GB" sz="2200" dirty="0" smtClean="0"/>
              <a:t>Option 2</a:t>
            </a:r>
            <a:r>
              <a:rPr lang="en-GB" sz="2200" dirty="0"/>
              <a:t>: output shift offset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658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Example for Option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1845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The DMRS sequence                  is defined by,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 					         for   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where the output sequence                  of length-144 is defined by</a:t>
            </a:r>
            <a:endParaRPr lang="zh-CN" altLang="zh-CN" sz="2400" dirty="0" smtClean="0"/>
          </a:p>
          <a:p>
            <a:pPr lvl="0">
              <a:lnSpc>
                <a:spcPct val="170000"/>
              </a:lnSpc>
              <a:buNone/>
            </a:pPr>
            <a:r>
              <a:rPr lang="en-US" altLang="zh-CN" sz="2400" dirty="0" smtClean="0"/>
              <a:t>							       where</a:t>
            </a:r>
          </a:p>
          <a:p>
            <a:pPr lvl="1">
              <a:lnSpc>
                <a:spcPct val="170000"/>
              </a:lnSpc>
              <a:buNone/>
            </a:pPr>
            <a:endParaRPr lang="en-US" altLang="zh-CN" sz="2000" dirty="0" smtClean="0"/>
          </a:p>
          <a:p>
            <a:pPr>
              <a:lnSpc>
                <a:spcPct val="170000"/>
              </a:lnSpc>
              <a:buNone/>
            </a:pPr>
            <a:endParaRPr lang="en-US" altLang="zh-CN" sz="2400" dirty="0" smtClean="0"/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where                            and the first m-sequence shall be initialized with </a:t>
            </a:r>
          </a:p>
          <a:p>
            <a:endParaRPr lang="en-US" altLang="zh-CN" sz="2400" dirty="0" smtClean="0"/>
          </a:p>
          <a:p>
            <a:pPr lvl="1"/>
            <a:endParaRPr lang="zh-CN" altLang="zh-CN" sz="2000" dirty="0" smtClean="0"/>
          </a:p>
          <a:p>
            <a:pPr>
              <a:buNone/>
            </a:pPr>
            <a:r>
              <a:rPr lang="en-US" altLang="zh-CN" sz="2400" dirty="0" smtClean="0"/>
              <a:t>The initialization of the second m-sequence is denoted by                                         with  </a:t>
            </a:r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where                 is the </a:t>
            </a:r>
            <a:r>
              <a:rPr lang="en-US" altLang="zh-CN" sz="2400" b="1" i="1" dirty="0" smtClean="0"/>
              <a:t>b</a:t>
            </a:r>
            <a:r>
              <a:rPr lang="en-US" altLang="zh-CN" sz="2400" dirty="0" smtClean="0"/>
              <a:t> bits information of SS block time index. </a:t>
            </a:r>
          </a:p>
          <a:p>
            <a:pPr lvl="0"/>
            <a:endParaRPr lang="zh-CN" altLang="zh-CN" sz="2400" dirty="0" smtClean="0"/>
          </a:p>
          <a:p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55875" y="1557338"/>
          <a:ext cx="7762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3" imgW="431640" imgH="203040" progId="Equation.3">
                  <p:embed/>
                </p:oleObj>
              </mc:Choice>
              <mc:Fallback>
                <p:oleObj name="Equation" r:id="rId3" imgW="4316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557338"/>
                        <a:ext cx="7762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619250" y="2060575"/>
          <a:ext cx="24447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5" imgW="1358640" imgH="203040" progId="Equation.3">
                  <p:embed/>
                </p:oleObj>
              </mc:Choice>
              <mc:Fallback>
                <p:oleObj name="Equation" r:id="rId5" imgW="1358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060575"/>
                        <a:ext cx="2444750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859338" y="2060575"/>
          <a:ext cx="1393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7" imgW="774360" imgH="203040" progId="Equation.3">
                  <p:embed/>
                </p:oleObj>
              </mc:Choice>
              <mc:Fallback>
                <p:oleObj name="Equation" r:id="rId7" imgW="7743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060575"/>
                        <a:ext cx="1393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276600" y="2590800"/>
          <a:ext cx="7762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9" imgW="431640" imgH="203040" progId="Equation.3">
                  <p:embed/>
                </p:oleObj>
              </mc:Choice>
              <mc:Fallback>
                <p:oleObj name="Equation" r:id="rId9" imgW="4316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590800"/>
                        <a:ext cx="776288" cy="36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467718" y="3017838"/>
          <a:ext cx="46164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11" imgW="2565360" imgH="228600" progId="Equation.3">
                  <p:embed/>
                </p:oleObj>
              </mc:Choice>
              <mc:Fallback>
                <p:oleObj name="Equation" r:id="rId11" imgW="256536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718" y="3017838"/>
                        <a:ext cx="461645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6948488" y="3037905"/>
          <a:ext cx="593725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13" imgW="330120" imgH="177480" progId="Equation.3">
                  <p:embed/>
                </p:oleObj>
              </mc:Choice>
              <mc:Fallback>
                <p:oleObj name="Equation" r:id="rId13" imgW="33012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3037905"/>
                        <a:ext cx="593725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1133623" y="3501008"/>
          <a:ext cx="39306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15" imgW="2184120" imgH="215640" progId="Equation.3">
                  <p:embed/>
                </p:oleObj>
              </mc:Choice>
              <mc:Fallback>
                <p:oleObj name="Equation" r:id="rId15" imgW="2184120" imgH="215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623" y="3501008"/>
                        <a:ext cx="3930650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1115616" y="4004245"/>
          <a:ext cx="63976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Equation" r:id="rId17" imgW="3555720" imgH="215640" progId="Equation.3">
                  <p:embed/>
                </p:oleObj>
              </mc:Choice>
              <mc:Fallback>
                <p:oleObj name="Equation" r:id="rId17" imgW="3555720" imgH="215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04245"/>
                        <a:ext cx="639762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1012825" y="4385989"/>
          <a:ext cx="13255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Equation" r:id="rId19" imgW="736560" imgH="228600" progId="Equation.3">
                  <p:embed/>
                </p:oleObj>
              </mc:Choice>
              <mc:Fallback>
                <p:oleObj name="Equation" r:id="rId19" imgW="73656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4385989"/>
                        <a:ext cx="132556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1836738" y="4797152"/>
          <a:ext cx="35417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21" imgW="1968480" imgH="215640" progId="Equation.3">
                  <p:embed/>
                </p:oleObj>
              </mc:Choice>
              <mc:Fallback>
                <p:oleObj name="Equation" r:id="rId21" imgW="1968480" imgH="215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4797152"/>
                        <a:ext cx="3541712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086872" y="5085184"/>
          <a:ext cx="1941512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Equation" r:id="rId23" imgW="1079280" imgH="431640" progId="Equation.3">
                  <p:embed/>
                </p:oleObj>
              </mc:Choice>
              <mc:Fallback>
                <p:oleObj name="Equation" r:id="rId23" imgW="1079280" imgH="4316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6872" y="5085184"/>
                        <a:ext cx="1941512" cy="776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2005013" y="5659908"/>
          <a:ext cx="33337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25" imgW="1854000" imgH="241200" progId="Equation.3">
                  <p:embed/>
                </p:oleObj>
              </mc:Choice>
              <mc:Fallback>
                <p:oleObj name="Equation" r:id="rId25" imgW="1854000" imgH="2412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013" y="5659908"/>
                        <a:ext cx="3333750" cy="43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1043608" y="6165304"/>
          <a:ext cx="7302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27" imgW="406080" imgH="228600" progId="Equation.3">
                  <p:embed/>
                </p:oleObj>
              </mc:Choice>
              <mc:Fallback>
                <p:oleObj name="Equation" r:id="rId27" imgW="406080" imgH="2286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6165304"/>
                        <a:ext cx="73025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Example for Option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1845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The DMRS sequence                  is defined by,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 					         for   </a:t>
            </a:r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where the output sequence                  of length-144 is defined by</a:t>
            </a:r>
            <a:endParaRPr lang="zh-CN" altLang="zh-CN" sz="2400" dirty="0" smtClean="0"/>
          </a:p>
          <a:p>
            <a:pPr lvl="0">
              <a:lnSpc>
                <a:spcPct val="170000"/>
              </a:lnSpc>
              <a:buNone/>
            </a:pPr>
            <a:r>
              <a:rPr lang="en-US" altLang="zh-CN" sz="2400" dirty="0" smtClean="0"/>
              <a:t>							       where</a:t>
            </a:r>
          </a:p>
          <a:p>
            <a:pPr lvl="1">
              <a:lnSpc>
                <a:spcPct val="170000"/>
              </a:lnSpc>
              <a:buNone/>
            </a:pPr>
            <a:endParaRPr lang="en-US" altLang="zh-CN" sz="2000" dirty="0" smtClean="0"/>
          </a:p>
          <a:p>
            <a:pPr>
              <a:lnSpc>
                <a:spcPct val="170000"/>
              </a:lnSpc>
              <a:buNone/>
            </a:pPr>
            <a:endParaRPr lang="en-US" altLang="zh-CN" sz="2400" dirty="0" smtClean="0"/>
          </a:p>
          <a:p>
            <a:pPr>
              <a:lnSpc>
                <a:spcPct val="170000"/>
              </a:lnSpc>
              <a:buNone/>
            </a:pPr>
            <a:r>
              <a:rPr lang="en-US" altLang="zh-CN" sz="2400" dirty="0" smtClean="0"/>
              <a:t>where                            and the first m-sequence shall be initialized with </a:t>
            </a:r>
          </a:p>
          <a:p>
            <a:endParaRPr lang="en-US" altLang="zh-CN" sz="2400" dirty="0" smtClean="0"/>
          </a:p>
          <a:p>
            <a:pPr lvl="1"/>
            <a:endParaRPr lang="zh-CN" altLang="zh-CN" sz="2000" dirty="0" smtClean="0"/>
          </a:p>
          <a:p>
            <a:pPr>
              <a:buNone/>
            </a:pPr>
            <a:r>
              <a:rPr lang="en-US" altLang="zh-CN" sz="2400" dirty="0" smtClean="0"/>
              <a:t>The initialization of the second m-sequence is denoted by                                         with  </a:t>
            </a:r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where                 is the </a:t>
            </a:r>
            <a:r>
              <a:rPr lang="en-US" altLang="zh-CN" sz="2400" b="1" i="1" dirty="0" smtClean="0"/>
              <a:t>b</a:t>
            </a:r>
            <a:r>
              <a:rPr lang="en-US" altLang="zh-CN" sz="2400" dirty="0" smtClean="0"/>
              <a:t> bits information of SS block time index. </a:t>
            </a:r>
          </a:p>
          <a:p>
            <a:pPr lvl="0"/>
            <a:endParaRPr lang="zh-CN" altLang="zh-CN" sz="2400" dirty="0" smtClean="0"/>
          </a:p>
          <a:p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55875" y="1557338"/>
          <a:ext cx="7762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9" name="Equation" r:id="rId3" imgW="431640" imgH="203040" progId="Equation.3">
                  <p:embed/>
                </p:oleObj>
              </mc:Choice>
              <mc:Fallback>
                <p:oleObj name="Equation" r:id="rId3" imgW="4316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557338"/>
                        <a:ext cx="776288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619250" y="2060575"/>
          <a:ext cx="24447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Equation" r:id="rId5" imgW="1358640" imgH="203040" progId="Equation.3">
                  <p:embed/>
                </p:oleObj>
              </mc:Choice>
              <mc:Fallback>
                <p:oleObj name="Equation" r:id="rId5" imgW="13586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060575"/>
                        <a:ext cx="2444750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859338" y="2060575"/>
          <a:ext cx="13938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Equation" r:id="rId7" imgW="774360" imgH="203040" progId="Equation.3">
                  <p:embed/>
                </p:oleObj>
              </mc:Choice>
              <mc:Fallback>
                <p:oleObj name="Equation" r:id="rId7" imgW="77436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060575"/>
                        <a:ext cx="1393825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276600" y="2590800"/>
          <a:ext cx="7762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Equation" r:id="rId9" imgW="431640" imgH="203040" progId="Equation.3">
                  <p:embed/>
                </p:oleObj>
              </mc:Choice>
              <mc:Fallback>
                <p:oleObj name="Equation" r:id="rId9" imgW="431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590800"/>
                        <a:ext cx="776288" cy="36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467718" y="3017838"/>
          <a:ext cx="46164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3" name="Equation" r:id="rId11" imgW="2565360" imgH="228600" progId="Equation.3">
                  <p:embed/>
                </p:oleObj>
              </mc:Choice>
              <mc:Fallback>
                <p:oleObj name="Equation" r:id="rId11" imgW="25653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718" y="3017838"/>
                        <a:ext cx="461645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6881886" y="2994025"/>
          <a:ext cx="15065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4" name="Equation" r:id="rId13" imgW="838080" imgH="228600" progId="Equation.3">
                  <p:embed/>
                </p:oleObj>
              </mc:Choice>
              <mc:Fallback>
                <p:oleObj name="Equation" r:id="rId13" imgW="83808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1886" y="2994025"/>
                        <a:ext cx="1506538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1133623" y="3501008"/>
          <a:ext cx="39306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5" name="Equation" r:id="rId15" imgW="2184120" imgH="215640" progId="Equation.3">
                  <p:embed/>
                </p:oleObj>
              </mc:Choice>
              <mc:Fallback>
                <p:oleObj name="Equation" r:id="rId15" imgW="218412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623" y="3501008"/>
                        <a:ext cx="3930650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1115616" y="4004245"/>
          <a:ext cx="63976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Equation" r:id="rId17" imgW="3555720" imgH="215640" progId="Equation.3">
                  <p:embed/>
                </p:oleObj>
              </mc:Choice>
              <mc:Fallback>
                <p:oleObj name="Equation" r:id="rId17" imgW="355572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04245"/>
                        <a:ext cx="639762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1012825" y="4385989"/>
          <a:ext cx="13255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7" name="Equation" r:id="rId19" imgW="736560" imgH="228600" progId="Equation.3">
                  <p:embed/>
                </p:oleObj>
              </mc:Choice>
              <mc:Fallback>
                <p:oleObj name="Equation" r:id="rId19" imgW="73656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4385989"/>
                        <a:ext cx="132556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8" name="Object 14"/>
          <p:cNvGraphicFramePr>
            <a:graphicFrameLocks noChangeAspect="1"/>
          </p:cNvGraphicFramePr>
          <p:nvPr/>
        </p:nvGraphicFramePr>
        <p:xfrm>
          <a:off x="1836738" y="4797152"/>
          <a:ext cx="3541712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8" name="Equation" r:id="rId21" imgW="1968480" imgH="215640" progId="Equation.3">
                  <p:embed/>
                </p:oleObj>
              </mc:Choice>
              <mc:Fallback>
                <p:oleObj name="Equation" r:id="rId21" imgW="1968480" imgH="215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4797152"/>
                        <a:ext cx="3541712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086872" y="5085184"/>
          <a:ext cx="1941512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9" name="Equation" r:id="rId23" imgW="1079280" imgH="431640" progId="Equation.3">
                  <p:embed/>
                </p:oleObj>
              </mc:Choice>
              <mc:Fallback>
                <p:oleObj name="Equation" r:id="rId23" imgW="107928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6872" y="5085184"/>
                        <a:ext cx="1941512" cy="776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2678113" y="5659438"/>
          <a:ext cx="19875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0" name="Equation" r:id="rId25" imgW="1104840" imgH="241200" progId="Equation.3">
                  <p:embed/>
                </p:oleObj>
              </mc:Choice>
              <mc:Fallback>
                <p:oleObj name="Equation" r:id="rId25" imgW="1104840" imgH="2412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8113" y="5659438"/>
                        <a:ext cx="1987550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1043608" y="6165304"/>
          <a:ext cx="7302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1" name="Equation" r:id="rId27" imgW="406080" imgH="228600" progId="Equation.3">
                  <p:embed/>
                </p:oleObj>
              </mc:Choice>
              <mc:Fallback>
                <p:oleObj name="Equation" r:id="rId27" imgW="406080" imgH="2286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6165304"/>
                        <a:ext cx="73025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</TotalTime>
  <Words>245</Words>
  <Application>Microsoft Office PowerPoint</Application>
  <PresentationFormat>On-screen Show (4:3)</PresentationFormat>
  <Paragraphs>64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맑은 고딕</vt:lpstr>
      <vt:lpstr>ＭＳ Ｐゴシック</vt:lpstr>
      <vt:lpstr>宋体</vt:lpstr>
      <vt:lpstr>Arial</vt:lpstr>
      <vt:lpstr>Calibri</vt:lpstr>
      <vt:lpstr>等线</vt:lpstr>
      <vt:lpstr>Times New Roman</vt:lpstr>
      <vt:lpstr>Office テーマ</vt:lpstr>
      <vt:lpstr>Equation</vt:lpstr>
      <vt:lpstr>Way forward on PBCH DMRS sequence generation</vt:lpstr>
      <vt:lpstr>Background</vt:lpstr>
      <vt:lpstr>Proposal</vt:lpstr>
      <vt:lpstr>Example for Option 1</vt:lpstr>
      <vt:lpstr>Example for Option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Keyvan Zarifi</cp:lastModifiedBy>
  <cp:revision>139</cp:revision>
  <dcterms:created xsi:type="dcterms:W3CDTF">2017-02-16T14:32:33Z</dcterms:created>
  <dcterms:modified xsi:type="dcterms:W3CDTF">2017-08-23T12:56:31Z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(3)bG62OuZrNVEKzF67uacNCZc/kG63YHIv3bn9hjG/HQf2LuewkRh5M9yoHXItUQg1uNoL3zlW
8IR3TwlN4cRhA01pcxtwFjfXOAwCT1IKuWwEvXKKJMeZgU3t6gpELAzkbTAJv8LlyIgNJATj
jE1rG3AhYxJBdVVuxTzvpmRTyBcCJDodjsWR5oZQGqerlTF5GJD4ehL8S3ipATnGtb3l8etz
PZBrveMH3O26OuWxc3</vt:lpwstr>
  </property>
  <property fmtid="{D5CDD505-2E9C-101B-9397-08002B2CF9AE}" pid="3" name="_2015_ms_pID_7253431">
    <vt:lpwstr>G9qZDI/x9KPvVSSOPASqoP3bwY2VXUzMFjUbQHUdlSvFLFkgOS1Tuh
W3V0QZFE4AIbH0QbmRvB/zo8HgReQ9RZqoxWtMSFZS8eaX3qU824gPsB3K2taUZ8+uabjy27
LOY93+lUzIpRQJ2XMaYVjmkESvCbWj9VPL0BmbewWAkaMilpHizecSqaViE2kc+7oZdidYtr
b17qf+9WmtFjg+dhhjSE9o21tm1VLwFbMfiv</vt:lpwstr>
  </property>
  <property fmtid="{D5CDD505-2E9C-101B-9397-08002B2CF9AE}" pid="4" name="_2015_ms_pID_7253432">
    <vt:lpwstr>potLP5a0+jFt8Pc9V0kO6qw=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1503492625</vt:lpwstr>
  </property>
</Properties>
</file>