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0" r:id="rId3"/>
    <p:sldId id="281" r:id="rId4"/>
    <p:sldId id="28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964" autoAdjust="0"/>
  </p:normalViewPr>
  <p:slideViewPr>
    <p:cSldViewPr>
      <p:cViewPr varScale="1">
        <p:scale>
          <a:sx n="63" d="100"/>
          <a:sy n="63" d="100"/>
        </p:scale>
        <p:origin x="1596" y="6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366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 RAN WG1 Meeting #</a:t>
            </a:r>
            <a:r>
              <a:rPr lang="en-US" altLang="zh-CN" sz="2400" b="1" dirty="0" smtClean="0"/>
              <a:t>90        </a:t>
            </a:r>
            <a:r>
              <a:rPr lang="en-US" sz="2400" b="1" dirty="0" smtClean="0"/>
              <a:t> 		   R1-1715031</a:t>
            </a:r>
          </a:p>
          <a:p>
            <a:r>
              <a:rPr lang="en-US" altLang="zh-CN" sz="2400" b="1" dirty="0" smtClean="0"/>
              <a:t>Prague, Czech Republic, 21-25 August 2017</a:t>
            </a:r>
            <a:endParaRPr lang="en-US" sz="2400" b="1" dirty="0" smtClean="0"/>
          </a:p>
          <a:p>
            <a:r>
              <a:rPr kumimoji="1" lang="en-US" altLang="ja-JP" sz="2400" b="1" dirty="0" smtClean="0"/>
              <a:t>Agenda item: </a:t>
            </a:r>
            <a:r>
              <a:rPr lang="en-US" altLang="zh-CN" sz="2400" b="1" dirty="0" smtClean="0"/>
              <a:t>6.1.1.5.2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/>
              <a:t>WF </a:t>
            </a:r>
            <a:r>
              <a:rPr lang="en-US" altLang="zh-CN" sz="4000" dirty="0"/>
              <a:t>on </a:t>
            </a:r>
            <a:r>
              <a:rPr lang="en-US" altLang="zh-CN" sz="4000" dirty="0" smtClean="0"/>
              <a:t>CSI-RS sequence </a:t>
            </a:r>
            <a:r>
              <a:rPr lang="en-US" altLang="zh-CN" sz="4000" dirty="0"/>
              <a:t>g</a:t>
            </a:r>
            <a:r>
              <a:rPr lang="en-US" altLang="zh-CN" sz="4000" dirty="0" smtClean="0"/>
              <a:t>eneration for </a:t>
            </a:r>
            <a:r>
              <a:rPr lang="en-US" altLang="zh-CN" sz="4000" dirty="0"/>
              <a:t>L3 </a:t>
            </a:r>
            <a:r>
              <a:rPr lang="en-US" altLang="zh-CN" sz="4000" dirty="0" smtClean="0"/>
              <a:t>mobility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altLang="ja-JP" sz="2800" dirty="0" smtClean="0"/>
              <a:t>[…]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5334000"/>
          </a:xfrm>
        </p:spPr>
        <p:txBody>
          <a:bodyPr>
            <a:noAutofit/>
          </a:bodyPr>
          <a:lstStyle/>
          <a:p>
            <a:r>
              <a:rPr lang="en-US" sz="2000" dirty="0"/>
              <a:t>F</a:t>
            </a:r>
            <a:r>
              <a:rPr lang="en-US" sz="2000" dirty="0" smtClean="0"/>
              <a:t>ollowing </a:t>
            </a:r>
            <a:r>
              <a:rPr lang="en-US" sz="2000" dirty="0"/>
              <a:t>agreements </a:t>
            </a:r>
            <a:r>
              <a:rPr lang="en-US" sz="2000" dirty="0" smtClean="0"/>
              <a:t>on measurement based on CSI-RS for L3 mobility have been reached in RAN1 #NR </a:t>
            </a:r>
            <a:r>
              <a:rPr lang="en-US" sz="2000" dirty="0" err="1" smtClean="0"/>
              <a:t>Adhoc</a:t>
            </a:r>
            <a:r>
              <a:rPr lang="en-US" sz="2000" dirty="0" smtClean="0"/>
              <a:t> 2: 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en-US" sz="1600" b="1" u="sng" dirty="0" smtClean="0"/>
              <a:t>Agreements:</a:t>
            </a:r>
            <a:endParaRPr lang="en-US" sz="1600" dirty="0"/>
          </a:p>
          <a:p>
            <a:pPr lvl="1">
              <a:lnSpc>
                <a:spcPct val="80000"/>
              </a:lnSpc>
            </a:pPr>
            <a:r>
              <a:rPr lang="en-US" altLang="zh-CN" sz="1800" dirty="0"/>
              <a:t>Following CSI-RS properties for RRM measurement for L3 mobility are supported in NR</a:t>
            </a:r>
            <a:endParaRPr lang="zh-CN" altLang="zh-CN" sz="1800" dirty="0"/>
          </a:p>
          <a:p>
            <a:pPr lvl="2">
              <a:lnSpc>
                <a:spcPct val="80000"/>
              </a:lnSpc>
            </a:pPr>
            <a:r>
              <a:rPr lang="en-US" altLang="zh-CN" sz="1400" i="1" dirty="0"/>
              <a:t>Configurable periodicity (as already agreed)</a:t>
            </a:r>
            <a:endParaRPr lang="zh-CN" altLang="zh-CN" sz="14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{5, 10, 20, 40, [80, 160]} </a:t>
            </a:r>
            <a:r>
              <a:rPr lang="en-US" altLang="zh-CN" sz="1200" i="1" dirty="0" err="1"/>
              <a:t>ms</a:t>
            </a:r>
            <a:r>
              <a:rPr lang="en-US" altLang="zh-CN" sz="1200" i="1" dirty="0"/>
              <a:t> are supported</a:t>
            </a:r>
            <a:endParaRPr lang="zh-CN" altLang="zh-CN" sz="12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This does not mean periodicity will be configured per CSI-RS resource</a:t>
            </a:r>
            <a:endParaRPr lang="zh-CN" altLang="zh-CN" sz="1200" dirty="0"/>
          </a:p>
          <a:p>
            <a:pPr lvl="2">
              <a:lnSpc>
                <a:spcPct val="80000"/>
              </a:lnSpc>
            </a:pPr>
            <a:r>
              <a:rPr lang="en-US" altLang="zh-CN" sz="1400" i="1" dirty="0"/>
              <a:t>Configurable transmission bandwidth (as already agreed)</a:t>
            </a:r>
            <a:endParaRPr lang="zh-CN" altLang="zh-CN" sz="14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FFS candidate values</a:t>
            </a:r>
            <a:endParaRPr lang="zh-CN" altLang="zh-CN" sz="1200" dirty="0"/>
          </a:p>
          <a:p>
            <a:pPr lvl="2">
              <a:lnSpc>
                <a:spcPct val="80000"/>
              </a:lnSpc>
            </a:pPr>
            <a:r>
              <a:rPr lang="en-US" altLang="zh-CN" sz="1400" i="1" dirty="0"/>
              <a:t>Configurable measurement bandwidth (as already agreed) and frequency location</a:t>
            </a:r>
            <a:endParaRPr lang="zh-CN" altLang="zh-CN" sz="14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At least minimum carrier bandwidth for each frequency band/range and at least one additional wider bandwidth for each SCS (e.g., maximum UE bandwidth) are supported</a:t>
            </a:r>
            <a:endParaRPr lang="zh-CN" altLang="zh-CN" sz="1200" dirty="0"/>
          </a:p>
          <a:p>
            <a:pPr lvl="4">
              <a:lnSpc>
                <a:spcPct val="80000"/>
              </a:lnSpc>
            </a:pPr>
            <a:r>
              <a:rPr lang="en-US" altLang="zh-CN" sz="1400" i="1" dirty="0"/>
              <a:t>FFS other candidate values for wider bandwidth for each SCS</a:t>
            </a:r>
            <a:endParaRPr lang="zh-CN" altLang="zh-CN" sz="14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Measurement of CSI-RS in </a:t>
            </a:r>
            <a:r>
              <a:rPr lang="en-US" altLang="zh-CN" sz="1200" i="1" dirty="0" err="1"/>
              <a:t>subband</a:t>
            </a:r>
            <a:r>
              <a:rPr lang="en-US" altLang="zh-CN" sz="1200" i="1" dirty="0"/>
              <a:t>/bandwidth part which may or may not contain SS Blocks is supported</a:t>
            </a:r>
            <a:endParaRPr lang="zh-CN" altLang="zh-CN" sz="1200" dirty="0"/>
          </a:p>
          <a:p>
            <a:pPr lvl="2">
              <a:lnSpc>
                <a:spcPct val="80000"/>
              </a:lnSpc>
            </a:pPr>
            <a:r>
              <a:rPr lang="en-US" altLang="zh-CN" sz="1400" i="1" dirty="0">
                <a:solidFill>
                  <a:srgbClr val="FF0000"/>
                </a:solidFill>
              </a:rPr>
              <a:t>Configurable parameters for sequence generation </a:t>
            </a:r>
            <a:endParaRPr lang="zh-CN" altLang="zh-CN" sz="1400" dirty="0">
              <a:solidFill>
                <a:srgbClr val="FF0000"/>
              </a:solidFill>
            </a:endParaRPr>
          </a:p>
          <a:p>
            <a:pPr lvl="2">
              <a:lnSpc>
                <a:spcPct val="80000"/>
              </a:lnSpc>
            </a:pPr>
            <a:r>
              <a:rPr lang="en-US" altLang="zh-CN" sz="1400" i="1" dirty="0"/>
              <a:t>Configurable numerology</a:t>
            </a:r>
            <a:endParaRPr lang="zh-CN" altLang="zh-CN" sz="14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For each frequency range, subcarrier spacing values applicable to data, CSI-RS for beam management and SS block in the frequency range are supported</a:t>
            </a:r>
            <a:endParaRPr lang="zh-CN" altLang="zh-CN" sz="1200" dirty="0"/>
          </a:p>
          <a:p>
            <a:pPr lvl="2">
              <a:lnSpc>
                <a:spcPct val="80000"/>
              </a:lnSpc>
            </a:pPr>
            <a:r>
              <a:rPr lang="en-US" altLang="zh-CN" sz="1400" i="1" dirty="0"/>
              <a:t>Association between CSI-RS for RRM measurement and SS block</a:t>
            </a:r>
            <a:endParaRPr lang="zh-CN" altLang="zh-CN" sz="14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It is assumed that property of spatial QCL between SS block and CSI-RS for beam management will be reused</a:t>
            </a:r>
            <a:endParaRPr lang="zh-CN" altLang="zh-CN" sz="1200" dirty="0"/>
          </a:p>
          <a:p>
            <a:pPr lvl="2">
              <a:lnSpc>
                <a:spcPct val="80000"/>
              </a:lnSpc>
            </a:pPr>
            <a:r>
              <a:rPr lang="en-US" altLang="zh-CN" sz="1400" i="1" dirty="0"/>
              <a:t>Configurable CSI-RS time/frequency resource (as already agreed)</a:t>
            </a:r>
            <a:endParaRPr lang="zh-CN" altLang="zh-CN" sz="14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CSI-RS design including RE mapping and density for beam management is assumed as baseline</a:t>
            </a:r>
            <a:endParaRPr lang="zh-CN" altLang="zh-CN" sz="1200" dirty="0"/>
          </a:p>
          <a:p>
            <a:pPr lvl="2">
              <a:lnSpc>
                <a:spcPct val="80000"/>
              </a:lnSpc>
            </a:pPr>
            <a:r>
              <a:rPr lang="en-US" altLang="zh-CN" sz="1400" i="1" dirty="0"/>
              <a:t>Note that above properties are relevant for RAN4 RRM measurement evaluations and not intended to be an exhaustive list of </a:t>
            </a:r>
            <a:r>
              <a:rPr lang="en-US" altLang="zh-CN" sz="1400" i="1" dirty="0" smtClean="0"/>
              <a:t>properties</a:t>
            </a:r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26860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5334000"/>
          </a:xfrm>
        </p:spPr>
        <p:txBody>
          <a:bodyPr>
            <a:normAutofit fontScale="62500" lnSpcReduction="20000"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4400" dirty="0" smtClean="0"/>
              <a:t>In RAN1#89 meeting, following agreements have </a:t>
            </a:r>
            <a:r>
              <a:rPr lang="en-US" altLang="zh-CN" sz="4400" dirty="0"/>
              <a:t>been </a:t>
            </a:r>
            <a:r>
              <a:rPr lang="en-US" altLang="zh-CN" sz="4400" dirty="0" smtClean="0"/>
              <a:t>made on </a:t>
            </a:r>
            <a:r>
              <a:rPr lang="en-US" altLang="zh-CN" sz="4400" dirty="0"/>
              <a:t>methods to obtain the CSI-RS parameters for L3 mobility: </a:t>
            </a:r>
          </a:p>
          <a:p>
            <a:pPr marL="457200" lvl="1" indent="0">
              <a:buNone/>
            </a:pPr>
            <a:r>
              <a:rPr lang="en-US" b="1" u="sng" dirty="0" smtClean="0"/>
              <a:t>Agreements:</a:t>
            </a:r>
          </a:p>
          <a:p>
            <a:pPr lvl="1"/>
            <a:r>
              <a:rPr lang="en-US" dirty="0" smtClean="0"/>
              <a:t>RAN1 </a:t>
            </a:r>
            <a:r>
              <a:rPr lang="en-US" dirty="0"/>
              <a:t>studies the following methods for a CONNECTED UE to obtain parameters for CSI-RS for L3 mobility:</a:t>
            </a:r>
          </a:p>
          <a:p>
            <a:pPr lvl="2"/>
            <a:r>
              <a:rPr lang="en-US" sz="2500" dirty="0" smtClean="0"/>
              <a:t>Method </a:t>
            </a:r>
            <a:r>
              <a:rPr lang="en-US" sz="2500" dirty="0"/>
              <a:t>1: Configuration of a parameter that is valid for one CSI-RS resource</a:t>
            </a:r>
          </a:p>
          <a:p>
            <a:pPr lvl="2"/>
            <a:r>
              <a:rPr lang="en-US" sz="2500" dirty="0" smtClean="0"/>
              <a:t>Method </a:t>
            </a:r>
            <a:r>
              <a:rPr lang="en-US" sz="2500" dirty="0"/>
              <a:t>2: Configuration of a parameter, e.g. periodicity, that is valid for all CSI-RS resources on a carrier frequency</a:t>
            </a:r>
          </a:p>
          <a:p>
            <a:pPr lvl="2"/>
            <a:r>
              <a:rPr lang="en-US" sz="2500" dirty="0" smtClean="0"/>
              <a:t>Method </a:t>
            </a:r>
            <a:r>
              <a:rPr lang="en-US" sz="2500" dirty="0"/>
              <a:t>3: UE derives a parameter that is valid for all CSI-RS resources associated with detected cells on a carrier frequency, that the parameter value, at least partly, from the cell ID</a:t>
            </a:r>
          </a:p>
          <a:p>
            <a:pPr lvl="2"/>
            <a:r>
              <a:rPr lang="en-US" sz="2500" dirty="0" smtClean="0"/>
              <a:t>Method </a:t>
            </a:r>
            <a:r>
              <a:rPr lang="en-US" sz="2500" dirty="0"/>
              <a:t>4: Configuration of a parameter, e.g. periodicity, scramble ID (if specified), UE (group) ID (if specified), virtual cell ID (if specified), that is valid for a group of CSI-RS resources on a carrier frequency</a:t>
            </a:r>
          </a:p>
          <a:p>
            <a:pPr lvl="2"/>
            <a:r>
              <a:rPr lang="en-US" sz="2500" dirty="0" smtClean="0"/>
              <a:t>Method </a:t>
            </a:r>
            <a:r>
              <a:rPr lang="en-US" sz="2500" dirty="0"/>
              <a:t>5: NW provides a parameter that is valid for CSI-RS resources associated with detected cells on a carrier frequency, e.g. based on UE measurement reporting</a:t>
            </a:r>
          </a:p>
          <a:p>
            <a:pPr lvl="2"/>
            <a:r>
              <a:rPr lang="en-US" sz="2500" dirty="0" smtClean="0"/>
              <a:t>Other </a:t>
            </a:r>
            <a:r>
              <a:rPr lang="en-US" sz="2500" dirty="0"/>
              <a:t>methods are not precluded</a:t>
            </a:r>
          </a:p>
          <a:p>
            <a:pPr lvl="1"/>
            <a:r>
              <a:rPr lang="en-US" dirty="0" smtClean="0"/>
              <a:t>Different </a:t>
            </a:r>
            <a:r>
              <a:rPr lang="en-US" dirty="0"/>
              <a:t>parameters may be obtained by different methods.</a:t>
            </a:r>
          </a:p>
          <a:p>
            <a:pPr lvl="1"/>
            <a:r>
              <a:rPr lang="en-US" dirty="0" smtClean="0"/>
              <a:t>Note</a:t>
            </a:r>
            <a:r>
              <a:rPr lang="en-US" dirty="0"/>
              <a:t>: "configuration" above means UE specific configuration by RRC signaling</a:t>
            </a:r>
          </a:p>
          <a:p>
            <a:endParaRPr lang="en-US" b="1" u="sng" dirty="0"/>
          </a:p>
          <a:p>
            <a:endParaRPr lang="en-US" b="1" u="sng" dirty="0" smtClean="0"/>
          </a:p>
          <a:p>
            <a:pPr lvl="2"/>
            <a:endParaRPr lang="en-US" altLang="zh-CN" sz="1800" i="1" dirty="0"/>
          </a:p>
        </p:txBody>
      </p:sp>
    </p:spTree>
    <p:extLst>
      <p:ext uri="{BB962C8B-B14F-4D97-AF65-F5344CB8AC3E}">
        <p14:creationId xmlns:p14="http://schemas.microsoft.com/office/powerpoint/2010/main" val="369747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763000" cy="4953000"/>
          </a:xfrm>
        </p:spPr>
        <p:txBody>
          <a:bodyPr>
            <a:no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x-none" altLang="zh-CN" dirty="0" smtClean="0"/>
              <a:t>NR </a:t>
            </a:r>
            <a:r>
              <a:rPr lang="x-none" altLang="zh-CN" dirty="0"/>
              <a:t>should support to configure </a:t>
            </a:r>
            <a:r>
              <a:rPr lang="en-US" altLang="zh-CN" dirty="0"/>
              <a:t>UE-specific scrambling </a:t>
            </a:r>
            <a:r>
              <a:rPr lang="x-none" altLang="zh-CN" dirty="0"/>
              <a:t>ID (e.g. UE ID, or Group UE ID) to generate CSI-RS sequence</a:t>
            </a:r>
            <a:r>
              <a:rPr lang="en-US" altLang="zh-CN" dirty="0"/>
              <a:t> for L3 Mobility</a:t>
            </a:r>
            <a:r>
              <a:rPr lang="x-none" altLang="zh-CN" dirty="0"/>
              <a:t>.</a:t>
            </a:r>
            <a:r>
              <a:rPr lang="en-US" altLang="zh-CN" dirty="0"/>
              <a:t>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7060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5874</TotalTime>
  <Words>519</Words>
  <Application>Microsoft Office PowerPoint</Application>
  <PresentationFormat>全屏显示(4:3)</PresentationFormat>
  <Paragraphs>42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Background(1)</vt:lpstr>
      <vt:lpstr>Background(2)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Luojun (Rossi)</cp:lastModifiedBy>
  <cp:revision>763</cp:revision>
  <dcterms:created xsi:type="dcterms:W3CDTF">2016-03-24T01:14:08Z</dcterms:created>
  <dcterms:modified xsi:type="dcterms:W3CDTF">2017-08-23T20:02:49Z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(3)+pYXkwivGIfu/A8/G7Sc9qBI3iVI1d3K27f1FSrO0/Mg+6yLTWdNrBIQA2/LoLmNod+M6OhM
jecHScOnUMw783bSF+IR6W1QF62XXWkzVagLZ04YFNEV6jdIbOfgCjU6Ncx6/iCSGdHjzQYJ
4krhwcqRPOxRjJeowehDdZdCNiSEyMN2x98QyCEQNW2KUinZsJJidfkV5srP7yNXWfLtNECG
nddchKCrHHvZNzWsbJ</vt:lpwstr>
  </property>
  <property fmtid="{D5CDD505-2E9C-101B-9397-08002B2CF9AE}" pid="9" name="_2015_ms_pID_7253431">
    <vt:lpwstr>IdVh2xwKXB8aRZC4HZaIlnf5hnswuWxBrN+ZP/WRIZFG5/OTJlbSDR
vRP6JvP+u7HS+E9W+q8ZNCkraFhrnxWxbq+izpfGWrQ5AIgPea3J2zwxJlo/KVjy5VajbVz6
iwX6ZWez/mOnkKuekQdl/vh22SnwAMGxGRmLJPcLZRjZVshjeWLhOs53p4OOmq0s/boJOfmR
wiOZPo9XHLUBE1OR1aDxWRjrVsjdbSS4w1/w</vt:lpwstr>
  </property>
  <property fmtid="{D5CDD505-2E9C-101B-9397-08002B2CF9AE}" pid="10" name="_2015_ms_pID_7253432">
    <vt:lpwstr>7Eic6rW4N3MgxpiDypIxgXQrHm1NuPAFccN0
KFJHDRdJ4oUUAnA6YRYzpkxNp1gI6w==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1498284084</vt:lpwstr>
  </property>
</Properties>
</file>