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0" r:id="rId4"/>
    <p:sldId id="278" r:id="rId5"/>
    <p:sldId id="276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02" y="-3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</a:t>
            </a:r>
            <a:r>
              <a:rPr lang="en-US" sz="2400" b="1" dirty="0" smtClean="0"/>
              <a:t>			</a:t>
            </a:r>
            <a:r>
              <a:rPr lang="en-US" sz="2400" b="1" dirty="0" smtClean="0"/>
              <a:t>R1-1715029</a:t>
            </a:r>
            <a:endParaRPr lang="en-US" sz="2400" dirty="0" smtClean="0"/>
          </a:p>
          <a:p>
            <a:r>
              <a:rPr lang="en-US" altLang="zh-CN" sz="2400" b="1" dirty="0"/>
              <a:t>Prague, Czech Republic, 21-25 August 2017</a:t>
            </a:r>
            <a:endParaRPr lang="zh-CN" altLang="zh-CN" sz="2400" dirty="0"/>
          </a:p>
          <a:p>
            <a:r>
              <a:rPr lang="en-US" altLang="zh-CN" sz="2400" b="1" dirty="0"/>
              <a:t>Agenda Item:	</a:t>
            </a:r>
            <a:r>
              <a:rPr lang="en-US" altLang="zh-CN" sz="2400" b="1" dirty="0" smtClean="0"/>
              <a:t>6.1.1.1.1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SS burst set mapping into radio frame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In RAN1 </a:t>
            </a:r>
            <a:r>
              <a:rPr lang="en-US" altLang="zh-CN" sz="2400" dirty="0" err="1" smtClean="0"/>
              <a:t>AdHoc</a:t>
            </a:r>
            <a:r>
              <a:rPr lang="en-US" altLang="zh-CN" sz="2400" dirty="0" smtClean="0"/>
              <a:t> meeting in June, </a:t>
            </a:r>
          </a:p>
          <a:p>
            <a:pPr marL="742950" lvl="2" indent="-342900"/>
            <a:r>
              <a:rPr lang="en-US" altLang="zh-CN" sz="2000" dirty="0" smtClean="0"/>
              <a:t>The SS burst set composition in terms of mapping of SS blocks to slots have been finalized.  </a:t>
            </a:r>
          </a:p>
          <a:p>
            <a:pPr marL="742950" lvl="2" indent="-342900"/>
            <a:r>
              <a:rPr lang="en-US" altLang="zh-CN" sz="2000" dirty="0" smtClean="0"/>
              <a:t>However, it was noted in the agreement that for NR and LTE coexistence, </a:t>
            </a:r>
            <a:r>
              <a:rPr lang="en-US" altLang="zh-CN" sz="2000" dirty="0" smtClean="0">
                <a:solidFill>
                  <a:srgbClr val="FF0000"/>
                </a:solidFill>
              </a:rPr>
              <a:t>duplex direction alignment can be achieved by </a:t>
            </a:r>
            <a:r>
              <a:rPr lang="en-US" altLang="zh-CN" sz="2000" dirty="0" err="1" smtClean="0">
                <a:solidFill>
                  <a:srgbClr val="FF0000"/>
                </a:solidFill>
              </a:rPr>
              <a:t>subframe</a:t>
            </a:r>
            <a:r>
              <a:rPr lang="en-US" altLang="zh-CN" sz="2000" dirty="0" smtClean="0">
                <a:solidFill>
                  <a:srgbClr val="FF0000"/>
                </a:solidFill>
              </a:rPr>
              <a:t> offset.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It was agreed in RAN1#87 that</a:t>
            </a:r>
          </a:p>
          <a:p>
            <a:pPr marL="742950" lvl="2" indent="-342900"/>
            <a:r>
              <a:rPr lang="en-US" altLang="zh-CN" sz="2000" dirty="0" smtClean="0"/>
              <a:t>For adjacent channel/band operation of NR and LTE in the unpaired spectrum,</a:t>
            </a:r>
          </a:p>
          <a:p>
            <a:pPr marL="1200150" lvl="3" indent="-342900"/>
            <a:r>
              <a:rPr lang="en-US" altLang="zh-CN" sz="1800" dirty="0" smtClean="0">
                <a:solidFill>
                  <a:srgbClr val="FF0000"/>
                </a:solidFill>
              </a:rPr>
              <a:t>Design at least one semi-statically assigned DL/UL transmission direction configuration for NR that avoids DL/UL interference with at least one LTE TDD DL/UL configuration and special </a:t>
            </a:r>
            <a:r>
              <a:rPr lang="en-US" altLang="zh-CN" sz="1800" dirty="0" err="1" smtClean="0">
                <a:solidFill>
                  <a:srgbClr val="FF0000"/>
                </a:solidFill>
              </a:rPr>
              <a:t>subframe</a:t>
            </a:r>
            <a:r>
              <a:rPr lang="en-US" altLang="zh-CN" sz="1800" dirty="0" smtClean="0">
                <a:solidFill>
                  <a:srgbClr val="FF0000"/>
                </a:solidFill>
              </a:rPr>
              <a:t> configuration</a:t>
            </a:r>
            <a:endParaRPr lang="zh-CN" altLang="zh-CN" sz="1800" dirty="0" smtClean="0">
              <a:solidFill>
                <a:srgbClr val="FF0000"/>
              </a:solidFill>
            </a:endParaRPr>
          </a:p>
          <a:p>
            <a:pPr lvl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 b="46709"/>
          <a:stretch>
            <a:fillRect/>
          </a:stretch>
        </p:blipFill>
        <p:spPr bwMode="auto">
          <a:xfrm>
            <a:off x="1295400" y="2070062"/>
            <a:ext cx="6810375" cy="173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print"/>
          <a:srcRect t="52512"/>
          <a:stretch>
            <a:fillRect/>
          </a:stretch>
        </p:blipFill>
        <p:spPr bwMode="auto">
          <a:xfrm>
            <a:off x="1295400" y="4491335"/>
            <a:ext cx="6810375" cy="1546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86200" y="3881735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(a) 15KHz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947082" y="6091535"/>
            <a:ext cx="1188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(b) 30KHz</a:t>
            </a:r>
            <a:endParaRPr lang="zh-CN" altLang="en-US" sz="2000" dirty="0"/>
          </a:p>
        </p:txBody>
      </p:sp>
      <p:sp>
        <p:nvSpPr>
          <p:cNvPr id="8" name="内容占位符 11"/>
          <p:cNvSpPr txBox="1">
            <a:spLocks/>
          </p:cNvSpPr>
          <p:nvPr/>
        </p:nvSpPr>
        <p:spPr>
          <a:xfrm>
            <a:off x="457200" y="14478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400" dirty="0" smtClean="0">
                <a:ea typeface="宋体" pitchFamily="2" charset="-122"/>
                <a:cs typeface="Times New Roman" pitchFamily="18" charset="0"/>
              </a:rPr>
              <a:t>SSB mapping pattern in NR for 15kHz and 30kHz 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1"/>
          <p:cNvSpPr txBox="1">
            <a:spLocks/>
          </p:cNvSpPr>
          <p:nvPr/>
        </p:nvSpPr>
        <p:spPr>
          <a:xfrm>
            <a:off x="457200" y="160020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400" dirty="0" smtClean="0">
                <a:ea typeface="宋体" pitchFamily="2" charset="-122"/>
                <a:cs typeface="Times New Roman" pitchFamily="18" charset="0"/>
              </a:rPr>
              <a:t>UL/DL configurations in LTE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ea typeface="宋体" pitchFamily="2" charset="-122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2400" dirty="0" smtClean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/>
              <a:t>If an SS burst set is mapped over a UL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, a large number of SSBs can not be transmitted.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400" i="1" dirty="0" smtClean="0"/>
              <a:t>To ensure full mapping of the SSBs per SS burst set within a frame, NR should strive to map the SS burst set  taking into account the DL/UL configurations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zh-CN" altLang="en-US" sz="20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295400" y="2178854"/>
          <a:ext cx="6324604" cy="2393146"/>
        </p:xfrm>
        <a:graphic>
          <a:graphicData uri="http://schemas.openxmlformats.org/drawingml/2006/table">
            <a:tbl>
              <a:tblPr/>
              <a:tblGrid>
                <a:gridCol w="1263656"/>
                <a:gridCol w="1744327"/>
                <a:gridCol w="332674"/>
                <a:gridCol w="332674"/>
                <a:gridCol w="332674"/>
                <a:gridCol w="332674"/>
                <a:gridCol w="332674"/>
                <a:gridCol w="332674"/>
                <a:gridCol w="332674"/>
                <a:gridCol w="332674"/>
                <a:gridCol w="332674"/>
                <a:gridCol w="322555"/>
              </a:tblGrid>
              <a:tr h="2199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Uplink-downlink 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Downlink-to-Uplink 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Switch-point periodicity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Subframe number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39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" name="圆角矩形 16"/>
          <p:cNvSpPr/>
          <p:nvPr/>
        </p:nvSpPr>
        <p:spPr>
          <a:xfrm>
            <a:off x="4267200" y="2971800"/>
            <a:ext cx="1371600" cy="16002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943600" y="2971800"/>
            <a:ext cx="1371600" cy="16002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800600"/>
          </a:xfrm>
        </p:spPr>
        <p:txBody>
          <a:bodyPr>
            <a:normAutofit/>
          </a:bodyPr>
          <a:lstStyle/>
          <a:p>
            <a:r>
              <a:rPr lang="en-US" altLang="zh-CN" i="1" dirty="0" smtClean="0"/>
              <a:t>To facilitate NR-LTE coexistence, NR supports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Offset of the SS burst set mapping onto the radio frame. </a:t>
            </a:r>
          </a:p>
          <a:p>
            <a:pPr lvl="1"/>
            <a:r>
              <a:rPr lang="en-US" altLang="zh-CN" i="1" dirty="0" smtClean="0"/>
              <a:t>FSS: Identify applicable DL/UL configurations and its associated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offset. </a:t>
            </a:r>
            <a:endParaRPr lang="zh-CN" altLang="zh-CN" dirty="0" smtClean="0"/>
          </a:p>
          <a:p>
            <a:pPr lvl="0"/>
            <a:endParaRPr lang="zh-CN" altLang="zh-CN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 smtClean="0"/>
              <a:t>Example: Possible configuration and </a:t>
            </a:r>
            <a:r>
              <a:rPr lang="en-US" altLang="zh-CN" sz="3600" dirty="0" err="1" smtClean="0"/>
              <a:t>subframe</a:t>
            </a:r>
            <a:r>
              <a:rPr lang="en-US" altLang="zh-CN" sz="3600" dirty="0" smtClean="0"/>
              <a:t> offset values</a:t>
            </a:r>
            <a:endParaRPr lang="zh-CN" altLang="en-US" sz="36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914400" y="1524000"/>
          <a:ext cx="7391398" cy="1988416"/>
        </p:xfrm>
        <a:graphic>
          <a:graphicData uri="http://schemas.openxmlformats.org/drawingml/2006/table">
            <a:tbl>
              <a:tblPr/>
              <a:tblGrid>
                <a:gridCol w="1499737"/>
                <a:gridCol w="1499737"/>
                <a:gridCol w="1499737"/>
                <a:gridCol w="1499737"/>
                <a:gridCol w="1392450"/>
              </a:tblGrid>
              <a:tr h="36014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</a:rPr>
                        <a:t>UL/DL configuration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latin typeface="Arial"/>
                          <a:ea typeface="宋体"/>
                        </a:rPr>
                        <a:t>SS burst set position (i.e., </a:t>
                      </a:r>
                      <a:r>
                        <a:rPr lang="en-US" sz="1400" b="1" i="1" kern="100">
                          <a:latin typeface="Times New Roman"/>
                          <a:ea typeface="宋体"/>
                        </a:rPr>
                        <a:t>N</a:t>
                      </a:r>
                      <a:r>
                        <a:rPr lang="en-US" sz="1400" b="1" kern="100">
                          <a:latin typeface="Arial"/>
                          <a:ea typeface="宋体"/>
                        </a:rPr>
                        <a:t>+</a:t>
                      </a:r>
                      <a:r>
                        <a:rPr lang="en-US" sz="1400" b="1" kern="100">
                          <a:latin typeface="Times New Roman"/>
                          <a:ea typeface="宋体"/>
                        </a:rPr>
                        <a:t>Δ</a:t>
                      </a:r>
                      <a:r>
                        <a:rPr lang="en-US" sz="1400" b="1" kern="100">
                          <a:latin typeface="Arial"/>
                          <a:ea typeface="宋体"/>
                        </a:rPr>
                        <a:t>)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7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Subframe number (</a:t>
                      </a:r>
                      <a:r>
                        <a:rPr lang="en-US" sz="1400" i="1" kern="100">
                          <a:latin typeface="Times New Roman"/>
                          <a:ea typeface="宋体"/>
                        </a:rPr>
                        <a:t>N</a:t>
                      </a:r>
                      <a:r>
                        <a:rPr lang="en-US" sz="1400" kern="100">
                          <a:latin typeface="Arial"/>
                          <a:ea typeface="宋体"/>
                        </a:rPr>
                        <a:t>)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 smtClean="0">
                          <a:latin typeface="Arial"/>
                          <a:ea typeface="宋体"/>
                        </a:rPr>
                        <a:t>Subframe</a:t>
                      </a:r>
                      <a:endParaRPr lang="en-US" sz="1400" kern="100" dirty="0" smtClean="0">
                        <a:latin typeface="Arial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 kern="100" dirty="0">
                          <a:latin typeface="Arial"/>
                          <a:ea typeface="宋体"/>
                        </a:rPr>
                        <a:t>offset (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Δ</a:t>
                      </a:r>
                      <a:r>
                        <a:rPr lang="en-US" sz="1400" kern="100" dirty="0">
                          <a:latin typeface="Arial"/>
                          <a:ea typeface="宋体"/>
                        </a:rPr>
                        <a:t>)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Subframe number (</a:t>
                      </a:r>
                      <a:r>
                        <a:rPr lang="en-US" sz="1400" i="1" kern="100">
                          <a:latin typeface="Times New Roman"/>
                          <a:ea typeface="宋体"/>
                        </a:rPr>
                        <a:t>N</a:t>
                      </a:r>
                      <a:r>
                        <a:rPr lang="en-US" sz="1400" kern="100">
                          <a:latin typeface="Arial"/>
                          <a:ea typeface="宋体"/>
                        </a:rPr>
                        <a:t>)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Arial"/>
                          <a:ea typeface="宋体"/>
                        </a:rPr>
                        <a:t>Subframe</a:t>
                      </a:r>
                      <a:r>
                        <a:rPr lang="en-US" sz="1400" kern="100" dirty="0">
                          <a:latin typeface="Arial"/>
                          <a:ea typeface="宋体"/>
                        </a:rPr>
                        <a:t> </a:t>
                      </a:r>
                      <a:endParaRPr lang="en-US" sz="1400" kern="100" dirty="0" smtClean="0">
                        <a:latin typeface="Arial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</a:rPr>
                        <a:t>offset </a:t>
                      </a:r>
                      <a:r>
                        <a:rPr lang="en-US" sz="1400" kern="100" dirty="0">
                          <a:latin typeface="Arial"/>
                          <a:ea typeface="宋体"/>
                        </a:rPr>
                        <a:t>(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Δ</a:t>
                      </a:r>
                      <a:r>
                        <a:rPr lang="en-US" sz="1400" kern="100" dirty="0">
                          <a:latin typeface="Arial"/>
                          <a:ea typeface="宋体"/>
                        </a:rPr>
                        <a:t>)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</a:rPr>
                        <a:t>2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0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-2</a:t>
                      </a:r>
                      <a:endParaRPr lang="zh-CN" sz="20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5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3333FF"/>
                          </a:solidFill>
                          <a:latin typeface="Arial"/>
                          <a:ea typeface="宋体"/>
                        </a:rPr>
                        <a:t>-2</a:t>
                      </a:r>
                      <a:endParaRPr lang="zh-CN" sz="2000" dirty="0">
                        <a:solidFill>
                          <a:srgbClr val="3333FF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</a:rPr>
                        <a:t>4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0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-2</a:t>
                      </a:r>
                      <a:endParaRPr lang="zh-CN" sz="20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5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3333FF"/>
                          </a:solidFill>
                          <a:latin typeface="Arial"/>
                          <a:ea typeface="宋体"/>
                        </a:rPr>
                        <a:t>-1</a:t>
                      </a:r>
                      <a:endParaRPr lang="zh-CN" sz="2000">
                        <a:solidFill>
                          <a:srgbClr val="3333FF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5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0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-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2,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</a:rPr>
                        <a:t>-3</a:t>
                      </a:r>
                      <a:endParaRPr lang="zh-CN" sz="20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Arial"/>
                          <a:ea typeface="宋体"/>
                        </a:rPr>
                        <a:t>5</a:t>
                      </a:r>
                      <a:endParaRPr lang="zh-CN" sz="2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3333FF"/>
                          </a:solidFill>
                          <a:latin typeface="Arial"/>
                          <a:ea typeface="宋体"/>
                        </a:rPr>
                        <a:t>-2</a:t>
                      </a:r>
                      <a:endParaRPr lang="zh-CN" sz="2000" dirty="0">
                        <a:solidFill>
                          <a:srgbClr val="3333FF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内容占位符 3"/>
          <p:cNvGraphicFramePr>
            <a:graphicFrameLocks/>
          </p:cNvGraphicFramePr>
          <p:nvPr/>
        </p:nvGraphicFramePr>
        <p:xfrm>
          <a:off x="914400" y="3733800"/>
          <a:ext cx="7467606" cy="2590795"/>
        </p:xfrm>
        <a:graphic>
          <a:graphicData uri="http://schemas.openxmlformats.org/drawingml/2006/table">
            <a:tbl>
              <a:tblPr/>
              <a:tblGrid>
                <a:gridCol w="1492027"/>
                <a:gridCol w="2059567"/>
                <a:gridCol w="392796"/>
                <a:gridCol w="392796"/>
                <a:gridCol w="392796"/>
                <a:gridCol w="392796"/>
                <a:gridCol w="392796"/>
                <a:gridCol w="392796"/>
                <a:gridCol w="392796"/>
                <a:gridCol w="392796"/>
                <a:gridCol w="392796"/>
                <a:gridCol w="380848"/>
              </a:tblGrid>
              <a:tr h="26709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Uplink-downlink 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Downlink-to-Uplink 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Switch-point periodicity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Subframe number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40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1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7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5638800" y="4953000"/>
            <a:ext cx="1600200" cy="304800"/>
          </a:xfrm>
          <a:prstGeom prst="round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620000" y="49530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495800" y="49530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638800" y="5791200"/>
            <a:ext cx="1600200" cy="304800"/>
          </a:xfrm>
          <a:prstGeom prst="round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620000" y="57912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95800" y="57912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19800" y="5486400"/>
            <a:ext cx="1600200" cy="304800"/>
          </a:xfrm>
          <a:prstGeom prst="round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620000" y="54864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495800" y="54864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5166</TotalTime>
  <Words>505</Words>
  <Application>Microsoft Office PowerPoint</Application>
  <PresentationFormat>全屏显示(4:3)</PresentationFormat>
  <Paragraphs>257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幻灯片 1</vt:lpstr>
      <vt:lpstr>Background</vt:lpstr>
      <vt:lpstr>Background</vt:lpstr>
      <vt:lpstr>Background</vt:lpstr>
      <vt:lpstr>Proposal</vt:lpstr>
      <vt:lpstr>Example: Possible configuration and subframe offset values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Liu Jin</dc:creator>
  <cp:keywords>IAM</cp:keywords>
  <cp:lastModifiedBy>h00233824</cp:lastModifiedBy>
  <cp:revision>769</cp:revision>
  <dcterms:created xsi:type="dcterms:W3CDTF">2016-03-24T01:14:08Z</dcterms:created>
  <dcterms:modified xsi:type="dcterms:W3CDTF">2017-08-23T12:46:06Z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(3)vXMFF3rvGNfV6UNjpkMjtc1W7PsFCO8eVbWtJY+fA8SWaNV8df3gpzvtyx1U2iiWTJYd6WgJ
C2wmXISDSz2Yhp8AKMR1HTJBcRylQPIpY6yqidWv/VymgoFZFUxOS0ALGiDo3lLH+NVwP2mX
MBZPKmLRzr/pLfJnoe6f6KxCiGEn3DAhUFuLJCH1oABl114qNtcQXkWk/Reu83ykd6tl1sGj
fajFznIzyH1BhYGLF6</vt:lpwstr>
  </property>
  <property fmtid="{D5CDD505-2E9C-101B-9397-08002B2CF9AE}" pid="9" name="_2015_ms_pID_7253431">
    <vt:lpwstr>tZFCEenZg/vXn4zBuQqrotQcurdTJqSBYYU09j3RJA3iQJEJBv10La
oscWYARi5Lv32qB9dBwGtKVAhmR6itoBFrlJPn7lXZQ4oDj5kOISKA1lLcAJ1DgCIchA4aYG
OvyHgsPmmjtu58eoPNOMCjirpetwyEV8FWmLGr7+aMSUptjels5ejNdHMJ/3kHWaY91exrHg
OETVpBvb4OD4tA24IgI9r8dK+nMQ7cXZJrQ/</vt:lpwstr>
  </property>
  <property fmtid="{D5CDD505-2E9C-101B-9397-08002B2CF9AE}" pid="10" name="_2015_ms_pID_7253432">
    <vt:lpwstr>Qt5KewHI09llkegu0ticujjrG7bNq7eAOa4c
bUDG9MDqTy6hD4WfRCNpzJuDnnRB++rYxNC8wA0ZhalZqQqmAEg=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1503492262</vt:lpwstr>
  </property>
</Properties>
</file>