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80" r:id="rId3"/>
    <p:sldId id="28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3" d="100"/>
          <a:sy n="103" d="100"/>
        </p:scale>
        <p:origin x="580" y="68"/>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8/23/2017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8/23/2017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458200" cy="1200329"/>
          </a:xfrm>
          <a:prstGeom prst="rect">
            <a:avLst/>
          </a:prstGeom>
        </p:spPr>
        <p:txBody>
          <a:bodyPr wrap="square">
            <a:spAutoFit/>
          </a:bodyPr>
          <a:lstStyle/>
          <a:p>
            <a:r>
              <a:rPr lang="en-US" sz="2400" b="1" dirty="0"/>
              <a:t>3GPP TSG RAN WG1 Meeting #90</a:t>
            </a:r>
            <a:r>
              <a:rPr lang="en-GB" sz="2400" b="1" dirty="0" smtClean="0"/>
              <a:t>          </a:t>
            </a:r>
            <a:r>
              <a:rPr lang="en-GB" sz="2400" b="1" dirty="0"/>
              <a:t>	</a:t>
            </a:r>
            <a:r>
              <a:rPr lang="en-GB" sz="2400" b="1" dirty="0" smtClean="0"/>
              <a:t>	     </a:t>
            </a:r>
            <a:r>
              <a:rPr lang="en-GB" sz="2400" b="1" dirty="0" smtClean="0"/>
              <a:t>R1-1715016</a:t>
            </a:r>
            <a:r>
              <a:rPr lang="en-US" sz="2400" b="1" dirty="0" smtClean="0"/>
              <a:t> </a:t>
            </a:r>
            <a:endParaRPr lang="en-US" sz="2400" b="1" dirty="0" smtClean="0"/>
          </a:p>
          <a:p>
            <a:pPr hangingPunct="0"/>
            <a:r>
              <a:rPr lang="en-US" sz="2400" b="1" dirty="0"/>
              <a:t>Prague, </a:t>
            </a:r>
            <a:r>
              <a:rPr lang="en-US" sz="2400" b="1" dirty="0" smtClean="0"/>
              <a:t>Czech Republic, </a:t>
            </a:r>
            <a:r>
              <a:rPr lang="en-US" sz="2400" b="1" dirty="0"/>
              <a:t>21th – 25th August 2017</a:t>
            </a:r>
            <a:endParaRPr lang="en-US" sz="2400" dirty="0"/>
          </a:p>
          <a:p>
            <a:r>
              <a:rPr kumimoji="1" lang="en-US" altLang="ja-JP" sz="2400" b="1" dirty="0" smtClean="0"/>
              <a:t>Agenda item: 6.1.1.4.4</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sz="4000" dirty="0" smtClean="0"/>
              <a:t>WF on RAR </a:t>
            </a:r>
            <a:r>
              <a:rPr lang="en-US" sz="4000" smtClean="0"/>
              <a:t>window design</a:t>
            </a:r>
            <a:endParaRPr lang="en-US" sz="4000" dirty="0"/>
          </a:p>
        </p:txBody>
      </p:sp>
      <p:sp>
        <p:nvSpPr>
          <p:cNvPr id="5" name="Rectangle 5"/>
          <p:cNvSpPr>
            <a:spLocks noChangeArrowheads="1"/>
          </p:cNvSpPr>
          <p:nvPr/>
        </p:nvSpPr>
        <p:spPr bwMode="auto">
          <a:xfrm>
            <a:off x="1246870" y="4606505"/>
            <a:ext cx="6863763" cy="461665"/>
          </a:xfrm>
          <a:prstGeom prst="rect">
            <a:avLst/>
          </a:prstGeom>
          <a:noFill/>
          <a:ln w="9525">
            <a:noFill/>
            <a:miter lim="800000"/>
            <a:headEnd/>
            <a:tailEnd/>
          </a:ln>
        </p:spPr>
        <p:txBody>
          <a:bodyPr wrap="square" anchor="ctr">
            <a:spAutoFit/>
          </a:bodyPr>
          <a:lstStyle/>
          <a:p>
            <a:pPr algn="ctr"/>
            <a:r>
              <a:rPr lang="en-US" altLang="it-IT" sz="2400" dirty="0" smtClean="0"/>
              <a:t>MediaTek, Qualcomm, Intel, </a:t>
            </a:r>
            <a:r>
              <a:rPr lang="en-US" altLang="it-IT" sz="2400" smtClean="0"/>
              <a:t>[ZTE, CATT] </a:t>
            </a:r>
            <a:endParaRPr lang="en-US" altLang="it-IT" sz="2400" dirty="0" smtClean="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417638"/>
            <a:ext cx="8229600" cy="4708525"/>
          </a:xfrm>
        </p:spPr>
        <p:txBody>
          <a:bodyPr>
            <a:normAutofit fontScale="92500" lnSpcReduction="10000"/>
          </a:bodyPr>
          <a:lstStyle/>
          <a:p>
            <a:r>
              <a:rPr lang="en-US" b="1" u="sng" dirty="0"/>
              <a:t>Agreements </a:t>
            </a:r>
            <a:r>
              <a:rPr lang="en-US" b="1" u="sng" dirty="0" smtClean="0"/>
              <a:t>from </a:t>
            </a:r>
            <a:r>
              <a:rPr lang="en-US" b="1" u="sng" dirty="0"/>
              <a:t>RAN2 #</a:t>
            </a:r>
            <a:r>
              <a:rPr lang="en-US" b="1" u="sng" dirty="0" smtClean="0"/>
              <a:t>98:</a:t>
            </a:r>
            <a:endParaRPr lang="en-US" b="1" u="sng" dirty="0"/>
          </a:p>
          <a:p>
            <a:r>
              <a:rPr lang="en-US" dirty="0" smtClean="0"/>
              <a:t>The size of RAR window is configurable.</a:t>
            </a:r>
          </a:p>
          <a:p>
            <a:pPr lvl="1"/>
            <a:endParaRPr lang="en-US" dirty="0" smtClean="0"/>
          </a:p>
          <a:p>
            <a:r>
              <a:rPr lang="en-US" b="1" u="sng" dirty="0" smtClean="0"/>
              <a:t>Agreements from RAN2 AH#2</a:t>
            </a:r>
            <a:endParaRPr lang="en-US" dirty="0"/>
          </a:p>
          <a:p>
            <a:pPr lvl="0"/>
            <a:r>
              <a:rPr lang="en-US" dirty="0"/>
              <a:t>The RAR window starts a fixed duration after the preamble transmission occasion, irrespective of if there are several PRACH configurations.  From the RAN2 perspective, it is beneficial to be as low as possible, possibly zero.  Ask RAN1 what is the lowest processing time the UE can assume</a:t>
            </a:r>
            <a:r>
              <a:rPr lang="en-US" dirty="0" smtClean="0"/>
              <a:t>.    </a:t>
            </a:r>
            <a:endParaRPr lang="en-US" dirty="0"/>
          </a:p>
        </p:txBody>
      </p:sp>
    </p:spTree>
    <p:extLst>
      <p:ext uri="{BB962C8B-B14F-4D97-AF65-F5344CB8AC3E}">
        <p14:creationId xmlns:p14="http://schemas.microsoft.com/office/powerpoint/2010/main" val="792406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3" name="Content Placeholder 2"/>
          <p:cNvSpPr>
            <a:spLocks noGrp="1"/>
          </p:cNvSpPr>
          <p:nvPr>
            <p:ph idx="1"/>
          </p:nvPr>
        </p:nvSpPr>
        <p:spPr>
          <a:xfrm>
            <a:off x="457200" y="1371600"/>
            <a:ext cx="8229600" cy="4876800"/>
          </a:xfrm>
        </p:spPr>
        <p:txBody>
          <a:bodyPr>
            <a:normAutofit fontScale="85000" lnSpcReduction="10000"/>
          </a:bodyPr>
          <a:lstStyle/>
          <a:p>
            <a:r>
              <a:rPr lang="en-US" dirty="0" smtClean="0"/>
              <a:t>Proposal 1: For single Msg1 RACH, </a:t>
            </a:r>
            <a:r>
              <a:rPr lang="en-US" dirty="0"/>
              <a:t>t</a:t>
            </a:r>
            <a:r>
              <a:rPr lang="en-US" dirty="0" smtClean="0"/>
              <a:t>he </a:t>
            </a:r>
            <a:r>
              <a:rPr lang="en-US" dirty="0"/>
              <a:t>RAR window starts in a fixed duration after </a:t>
            </a:r>
            <a:r>
              <a:rPr lang="en-US" dirty="0" smtClean="0"/>
              <a:t>the (last) slot where Msg1 is transmitted</a:t>
            </a:r>
            <a:r>
              <a:rPr lang="en-US" dirty="0"/>
              <a:t>. The fixed duration </a:t>
            </a:r>
            <a:r>
              <a:rPr lang="en-US" dirty="0" smtClean="0"/>
              <a:t>is </a:t>
            </a:r>
            <a:r>
              <a:rPr lang="en-US" dirty="0"/>
              <a:t>X </a:t>
            </a:r>
            <a:r>
              <a:rPr lang="en-US" dirty="0" smtClean="0"/>
              <a:t>slots/mini-slots and X is </a:t>
            </a:r>
            <a:r>
              <a:rPr lang="en-US" dirty="0"/>
              <a:t>the same for all SS </a:t>
            </a:r>
            <a:r>
              <a:rPr lang="en-US" dirty="0" smtClean="0"/>
              <a:t>blocks. </a:t>
            </a:r>
          </a:p>
          <a:p>
            <a:pPr lvl="1"/>
            <a:r>
              <a:rPr lang="en-US" dirty="0" smtClean="0"/>
              <a:t>FFS: </a:t>
            </a:r>
            <a:r>
              <a:rPr lang="en-US" dirty="0" smtClean="0"/>
              <a:t>the value of X</a:t>
            </a:r>
          </a:p>
          <a:p>
            <a:pPr lvl="1"/>
            <a:r>
              <a:rPr lang="en-US" dirty="0" smtClean="0"/>
              <a:t>FFS: </a:t>
            </a:r>
            <a:r>
              <a:rPr lang="en-US" dirty="0" smtClean="0"/>
              <a:t>numerology of the </a:t>
            </a:r>
            <a:r>
              <a:rPr lang="en-US" dirty="0"/>
              <a:t>slot/mini-slot</a:t>
            </a:r>
            <a:r>
              <a:rPr lang="en-US" dirty="0" smtClean="0"/>
              <a:t> unit for X</a:t>
            </a:r>
          </a:p>
          <a:p>
            <a:pPr lvl="2"/>
            <a:r>
              <a:rPr lang="en-US" dirty="0"/>
              <a:t>e.g. </a:t>
            </a:r>
            <a:r>
              <a:rPr lang="en-US" dirty="0" smtClean="0"/>
              <a:t>Msg1’s numerology </a:t>
            </a:r>
            <a:r>
              <a:rPr lang="en-US" dirty="0"/>
              <a:t>or </a:t>
            </a:r>
            <a:r>
              <a:rPr lang="en-US" dirty="0" smtClean="0"/>
              <a:t>Msg2’s numerology</a:t>
            </a:r>
            <a:endParaRPr lang="en-US" dirty="0"/>
          </a:p>
          <a:p>
            <a:pPr lvl="1"/>
            <a:r>
              <a:rPr lang="en-US" dirty="0" smtClean="0"/>
              <a:t>FFS: </a:t>
            </a:r>
            <a:r>
              <a:rPr lang="en-US" dirty="0" smtClean="0"/>
              <a:t>whether X is numerology dependent</a:t>
            </a:r>
          </a:p>
          <a:p>
            <a:pPr lvl="1"/>
            <a:r>
              <a:rPr lang="en-US" smtClean="0"/>
              <a:t>FFS: </a:t>
            </a:r>
            <a:r>
              <a:rPr lang="en-US" dirty="0" smtClean="0"/>
              <a:t>the necessity of using mini-slot as one of the units</a:t>
            </a:r>
          </a:p>
          <a:p>
            <a:r>
              <a:rPr lang="en-US" dirty="0" smtClean="0"/>
              <a:t>Proposal 2: The size of a RAR window is configurable and is in the unit of slots. It is the same for all SS blocks.</a:t>
            </a:r>
            <a:endParaRPr lang="en-US" dirty="0"/>
          </a:p>
        </p:txBody>
      </p:sp>
    </p:spTree>
    <p:extLst>
      <p:ext uri="{BB962C8B-B14F-4D97-AF65-F5344CB8AC3E}">
        <p14:creationId xmlns:p14="http://schemas.microsoft.com/office/powerpoint/2010/main" val="456898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12381</TotalTime>
  <Words>208</Words>
  <Application>Microsoft Office PowerPoint</Application>
  <PresentationFormat>On-screen Show (4:3)</PresentationFormat>
  <Paragraphs>19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MS PGothic</vt:lpstr>
      <vt:lpstr>Arial</vt:lpstr>
      <vt:lpstr>Calibri</vt:lpstr>
      <vt:lpstr>Office Theme</vt:lpstr>
      <vt:lpstr>PowerPoint Presentation</vt:lpstr>
      <vt:lpstr>Background</vt:lpstr>
      <vt:lpstr>Proposals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CW Tsai (蔡秋薇)</dc:creator>
  <cp:lastModifiedBy>CW Tsai (蔡秋薇)</cp:lastModifiedBy>
  <cp:revision>110</cp:revision>
  <dcterms:created xsi:type="dcterms:W3CDTF">2016-03-24T01:14:08Z</dcterms:created>
  <dcterms:modified xsi:type="dcterms:W3CDTF">2017-08-23T08:32:04Z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(3)p/Cmbv+Z9YbmdkA6WTEi7279u7cClWj3xwbpHEaeHLwoVhgUWAMsCKtWZTp03O0qrf4n7i6X
tXmutxQHBexuGaLtScyY8bydGsbVNR4AAtcWL/mbZRoZna7W/SAmHt36mBoy95x4jXamA0hs
6IkltsaI2WJabUMrHxb8HfEG61cgcaxyXyWB+T+QXaTNfsPHFJMxWAbkfYcT8sdLTqj9/5yd
9X+UWRKGMsTV5foetd</vt:lpwstr>
  </property>
  <property fmtid="{D5CDD505-2E9C-101B-9397-08002B2CF9AE}" pid="9" name="_2015_ms_pID_7253431">
    <vt:lpwstr>NmbE/j/fdVyCYd1w2LEto1rEJLtZOLHue/TAzj8PHbiIcTg/AvQ78b
+drJdXWJI9ArfZs3iA5VzOI35C6J+ebMwv6vpnW3qUYhQMR+O9UACV9mhYfV80XbGmhaOSEg
IK/kkcQum3U4nCCc8FQCxv4mwROGPG/jndMHdu4FOFNcQ2Sl9aIDfBlqjXMgi4UWx7WqFatv
8UObxG66CcUmMSYSRdbJduKxBwoChX4jMnK+</vt:lpwstr>
  </property>
  <property fmtid="{D5CDD505-2E9C-101B-9397-08002B2CF9AE}" pid="10" name="_2015_ms_pID_7253432">
    <vt:lpwstr>MLS+OkD8iKRXF1IAV2uYRgGxtg7inMgWHqLx
iOdWJzIS</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1491325435</vt:lpwstr>
  </property>
</Properties>
</file>