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79" r:id="rId12"/>
    <p:sldId id="271" r:id="rId13"/>
    <p:sldId id="272" r:id="rId14"/>
    <p:sldId id="273" r:id="rId15"/>
    <p:sldId id="274" r:id="rId16"/>
    <p:sldId id="276" r:id="rId17"/>
    <p:sldId id="277" r:id="rId18"/>
    <p:sldId id="267" r:id="rId19"/>
    <p:sldId id="265" r:id="rId20"/>
    <p:sldId id="270" r:id="rId21"/>
    <p:sldId id="268" r:id="rId22"/>
    <p:sldId id="269" r:id="rId23"/>
    <p:sldId id="280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56" y="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72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65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54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13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7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1.xlsx"/><Relationship Id="rId5" Type="http://schemas.openxmlformats.org/officeDocument/2006/relationships/image" Target="cid:image001.png@01D31D6A.D6F892F0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Rate-Matching for Polar Code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Qualcomm, Samsung, ZTE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R1-1715000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1427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21st - 25th August 2017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6.1.4.2.3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(7/8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comparison (list-1)</a:t>
            </a:r>
          </a:p>
        </p:txBody>
      </p:sp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26" y="2362200"/>
            <a:ext cx="9348726" cy="436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2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(8/8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comparison (list-8)</a:t>
            </a:r>
            <a:endParaRPr lang="en-US" dirty="0"/>
          </a:p>
        </p:txBody>
      </p:sp>
      <p:pic>
        <p:nvPicPr>
          <p:cNvPr id="3074" name="Picture 2" descr="image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" y="2438400"/>
            <a:ext cx="9067644" cy="418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80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Rate-Matching Option 2 (1/7)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Characteristics:</a:t>
            </a:r>
          </a:p>
          <a:p>
            <a:pPr lvl="1"/>
            <a:r>
              <a:rPr lang="en-US" dirty="0" smtClean="0"/>
              <a:t>Performance and complexity balanced design</a:t>
            </a:r>
          </a:p>
          <a:p>
            <a:pPr lvl="1"/>
            <a:r>
              <a:rPr lang="en-US" dirty="0" err="1" smtClean="0"/>
              <a:t>Subblock</a:t>
            </a:r>
            <a:r>
              <a:rPr lang="en-US" dirty="0" smtClean="0"/>
              <a:t>-wise middle </a:t>
            </a:r>
            <a:r>
              <a:rPr lang="en-US" dirty="0"/>
              <a:t>interlacing </a:t>
            </a:r>
            <a:r>
              <a:rPr lang="en-US" dirty="0" smtClean="0"/>
              <a:t>and interleaving with 32 </a:t>
            </a:r>
            <a:r>
              <a:rPr lang="en-US" dirty="0" err="1" smtClean="0"/>
              <a:t>subblocks</a:t>
            </a:r>
            <a:r>
              <a:rPr lang="en-US" dirty="0" smtClean="0"/>
              <a:t> for enhanced performance</a:t>
            </a:r>
          </a:p>
          <a:p>
            <a:pPr lvl="1"/>
            <a:r>
              <a:rPr lang="en-US" dirty="0" smtClean="0"/>
              <a:t>Bit pre-freezing for stabilized list-1 performance</a:t>
            </a:r>
          </a:p>
        </p:txBody>
      </p:sp>
    </p:spTree>
    <p:extLst>
      <p:ext uri="{BB962C8B-B14F-4D97-AF65-F5344CB8AC3E}">
        <p14:creationId xmlns:p14="http://schemas.microsoft.com/office/powerpoint/2010/main" val="20845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</a:t>
            </a:r>
            <a:r>
              <a:rPr lang="en-US" dirty="0" smtClean="0"/>
              <a:t>2 (2/7)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Encoder output processing</a:t>
            </a:r>
          </a:p>
          <a:p>
            <a:pPr lvl="1"/>
            <a:r>
              <a:rPr lang="en-US" dirty="0" smtClean="0"/>
              <a:t>Rate-matching interleaving</a:t>
            </a:r>
          </a:p>
          <a:p>
            <a:pPr lvl="2"/>
            <a:r>
              <a:rPr lang="en-US" dirty="0" err="1" smtClean="0"/>
              <a:t>Subblock</a:t>
            </a:r>
            <a:r>
              <a:rPr lang="en-US" dirty="0" smtClean="0"/>
              <a:t>-wise middle interlacing and interleaving with 32 size-N/32 </a:t>
            </a:r>
            <a:r>
              <a:rPr lang="en-US" dirty="0" err="1" smtClean="0"/>
              <a:t>subblocks</a:t>
            </a:r>
            <a:endParaRPr lang="en-US" dirty="0" smtClean="0"/>
          </a:p>
          <a:p>
            <a:pPr lvl="2"/>
            <a:r>
              <a:rPr lang="en-US" dirty="0" smtClean="0"/>
              <a:t>Output order:</a:t>
            </a:r>
            <a:br>
              <a:rPr lang="en-US" dirty="0" smtClean="0"/>
            </a:br>
            <a:r>
              <a:rPr lang="en-US" dirty="0"/>
              <a:t>0 1 2 4 3 5 6 7 8 16 9 17 10 18 11 19 12 20 13 21 14 22 15 23 24 25 26 28 27 29 30 31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3408" y="4968240"/>
          <a:ext cx="8153376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520610"/>
              </p:ext>
            </p:extLst>
          </p:nvPr>
        </p:nvGraphicFramePr>
        <p:xfrm>
          <a:off x="533424" y="6187440"/>
          <a:ext cx="8153376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576"/>
                <a:gridCol w="281010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26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Down Arrow 10"/>
          <p:cNvSpPr/>
          <p:nvPr/>
        </p:nvSpPr>
        <p:spPr>
          <a:xfrm>
            <a:off x="4191000" y="5638800"/>
            <a:ext cx="838200" cy="3810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8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</a:t>
            </a:r>
            <a:r>
              <a:rPr lang="en-US" dirty="0" smtClean="0"/>
              <a:t>2 (3/7)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Encoder output processing (Cont’d)</a:t>
            </a:r>
          </a:p>
          <a:p>
            <a:pPr lvl="1"/>
            <a:r>
              <a:rPr lang="en-US" dirty="0" smtClean="0"/>
              <a:t>Circular buffer access:</a:t>
            </a:r>
          </a:p>
          <a:p>
            <a:pPr lvl="2"/>
            <a:r>
              <a:rPr lang="en-US" dirty="0"/>
              <a:t>Puncturing is realized by selecting bits from position (N-M) to position (N-1) from the circular buffer</a:t>
            </a:r>
          </a:p>
          <a:p>
            <a:pPr lvl="2"/>
            <a:r>
              <a:rPr lang="en-US" dirty="0"/>
              <a:t>Shortening is realized by selecting bits from position 0 to position M-1 from the circular buffer</a:t>
            </a:r>
          </a:p>
          <a:p>
            <a:pPr lvl="2"/>
            <a:r>
              <a:rPr lang="en-US" dirty="0"/>
              <a:t>Repetition is realized by selecting all bits from the circular buffer, and additionally repeat (M-N) consecutive bits </a:t>
            </a:r>
            <a:r>
              <a:rPr lang="en-US" dirty="0" smtClean="0"/>
              <a:t>with the smallest index bit from </a:t>
            </a:r>
            <a:r>
              <a:rPr lang="en-US" dirty="0"/>
              <a:t>the circular </a:t>
            </a:r>
            <a:r>
              <a:rPr lang="en-US" dirty="0" smtClean="0"/>
              <a:t>buffer</a:t>
            </a:r>
          </a:p>
          <a:p>
            <a:pPr lvl="1"/>
            <a:r>
              <a:rPr lang="en-US" dirty="0" smtClean="0"/>
              <a:t>Selection of the rate-matching mode among puncturing, shortening and repetition, follows the rule next page. </a:t>
            </a:r>
          </a:p>
        </p:txBody>
      </p:sp>
    </p:spTree>
    <p:extLst>
      <p:ext uri="{BB962C8B-B14F-4D97-AF65-F5344CB8AC3E}">
        <p14:creationId xmlns:p14="http://schemas.microsoft.com/office/powerpoint/2010/main" val="394771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</a:t>
            </a:r>
            <a:r>
              <a:rPr lang="en-US" dirty="0" smtClean="0"/>
              <a:t>2 (4/7)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1600" dirty="0">
                <a:ea typeface="MS Mincho" panose="02020609040205080304" pitchFamily="49" charset="-128"/>
              </a:rPr>
              <a:t>After segmentation (if any):</a:t>
            </a:r>
            <a:endParaRPr lang="en-US" sz="2000" dirty="0">
              <a:ea typeface="SimSun" panose="02010600030101010101" pitchFamily="2" charset="-122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K is the number of information bits (including CRC if one is attached)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M is the number of coded bits for transmission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is the smallest power of 2 that is &gt;=M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M 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is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/2     if    M &lt; </a:t>
            </a:r>
            <a:r>
              <a:rPr lang="el-GR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β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* 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/2 and </a:t>
            </a: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K/M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&lt; 9/16, </a:t>
            </a:r>
            <a:r>
              <a:rPr lang="el-GR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β</a:t>
            </a: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 =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1+1/8</a:t>
            </a: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Otherwise, 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       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is the smallest power of 2 that is &gt;= K/</a:t>
            </a:r>
            <a:r>
              <a:rPr lang="en-US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baseline="-250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min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baseline="-250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min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= 1/8 is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the supported minimum coding rate,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max</a:t>
            </a:r>
            <a:r>
              <a:rPr lang="en-US" sz="16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is the maximum supported mother code size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The mother code size N is determined as min(N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, 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max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Repetition is applied when   M &gt; N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Puncturing or shortening is applied when M &lt; N   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Puncturing for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K/M </a:t>
            </a: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&lt;=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0.7/16; shortening otherwise</a:t>
            </a: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8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</a:t>
            </a:r>
            <a:r>
              <a:rPr lang="en-US" dirty="0" smtClean="0"/>
              <a:t>2 (5/7)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Encoder input processing:</a:t>
                </a:r>
              </a:p>
              <a:p>
                <a:pPr lvl="1"/>
                <a:r>
                  <a:rPr lang="en-US" dirty="0" smtClean="0"/>
                  <a:t>Bit pre-freezing</a:t>
                </a:r>
              </a:p>
              <a:p>
                <a:pPr lvl="2"/>
                <a:r>
                  <a:rPr lang="en-US" dirty="0" smtClean="0"/>
                  <a:t>Freeze all input bits corresponding to </a:t>
                </a:r>
                <a:r>
                  <a:rPr lang="en-US" dirty="0" err="1" smtClean="0"/>
                  <a:t>untransmitted</a:t>
                </a:r>
                <a:r>
                  <a:rPr lang="en-US" dirty="0" smtClean="0"/>
                  <a:t> coded bits</a:t>
                </a:r>
              </a:p>
              <a:p>
                <a:pPr lvl="2"/>
                <a:r>
                  <a:rPr lang="en-US" dirty="0" smtClean="0"/>
                  <a:t>For puncturing, additionally freeze any unfrozen bit with index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b="0" i="1" dirty="0" smtClean="0">
                    <a:latin typeface="Cambria Math" panose="02040503050406030204" pitchFamily="18" charset="0"/>
                  </a:rPr>
                  <a:t> </a:t>
                </a:r>
                <a:r>
                  <a:rPr lang="en-US" b="0" dirty="0" smtClean="0">
                    <a:latin typeface="Cambria Math" panose="02040503050406030204" pitchFamily="18" charset="0"/>
                  </a:rPr>
                  <a:t>where</a:t>
                </a:r>
              </a:p>
              <a:p>
                <a:pPr lvl="3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ceil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m:rPr>
                            <m:lit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4 −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m:rPr>
                            <m:lit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for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≥3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/4</m:t>
                    </m:r>
                  </m:oMath>
                </a14:m>
                <a:endParaRPr lang="en-US" dirty="0" smtClean="0"/>
              </a:p>
              <a:p>
                <a:pPr lvl="3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ceil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m:rPr>
                            <m:lit/>
                          </m:rP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m:rPr>
                            <m:lit/>
                          </m:rPr>
                          <a:rPr lang="en-US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for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/4</m:t>
                    </m:r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No additional bit freezing for shortening or repetition. 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017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03" y="1828800"/>
            <a:ext cx="7781993" cy="49279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2 </a:t>
            </a:r>
            <a:r>
              <a:rPr lang="en-US" dirty="0" smtClean="0"/>
              <a:t>(6/7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comparison (list-1)</a:t>
            </a:r>
          </a:p>
        </p:txBody>
      </p:sp>
    </p:spTree>
    <p:extLst>
      <p:ext uri="{BB962C8B-B14F-4D97-AF65-F5344CB8AC3E}">
        <p14:creationId xmlns:p14="http://schemas.microsoft.com/office/powerpoint/2010/main" val="11496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828800"/>
            <a:ext cx="7772400" cy="49219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2 </a:t>
            </a:r>
            <a:r>
              <a:rPr lang="en-US" dirty="0" smtClean="0"/>
              <a:t>(7/7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comparison (list-8)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5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RAN1 adopt the merged rate-matching option 1 as the working assumption for Polar rate-matching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70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914400" indent="-914400">
              <a:spcAft>
                <a:spcPts val="0"/>
              </a:spcAft>
            </a:pPr>
            <a:r>
              <a:rPr lang="en-GB" b="1" u="sng" dirty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Next Steps: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Times" panose="02020603050405020304" pitchFamily="18" charset="0"/>
              <a:buChar char="-"/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to work together this evening on a single (i.e. single scheme for UL, DL and all rates / sizes) merged rate matching proposal </a:t>
            </a:r>
            <a:endParaRPr lang="en-US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buFont typeface="Times" panose="02020603050405020304" pitchFamily="18" charset="0"/>
              <a:buChar char="-"/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Evaluate BLER performance (with further iterations of the design if necessary) until Friday morning. </a:t>
            </a:r>
            <a:endParaRPr lang="en-US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buFont typeface="Times" panose="02020603050405020304" pitchFamily="18" charset="0"/>
              <a:buChar char="-"/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 Friday morning, take a Working Assumption on a single rate matching design (the merged proposal if possible, otherwise one or more alternatives from the other known schemes; if more than one scheme ends up in the working assumption, note that this will multiply the needed FAR evaluations). </a:t>
            </a:r>
            <a:endParaRPr lang="en-US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buFont typeface="Times" panose="02020603050405020304" pitchFamily="18" charset="0"/>
              <a:buChar char="-"/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Working Assumption Rate Matcher will be used in the FAR evaluations for the code construction. 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85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performance results of option 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6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 </a:t>
            </a:r>
            <a:r>
              <a:rPr lang="en-US" dirty="0"/>
              <a:t>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comparison (list-1)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3400" y="1905000"/>
            <a:ext cx="10495132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7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comparison (list-8)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800" y="1869038"/>
            <a:ext cx="10515600" cy="49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4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ZTE (1/2)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12" y="1600200"/>
            <a:ext cx="75247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745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ZTE (2/2)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12" y="1600200"/>
            <a:ext cx="75247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451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Rate-matching proposals:</a:t>
            </a:r>
          </a:p>
          <a:p>
            <a:pPr lvl="1"/>
            <a:r>
              <a:rPr lang="en-US" dirty="0" smtClean="0"/>
              <a:t>Bit-level interlacing based design:</a:t>
            </a:r>
          </a:p>
          <a:p>
            <a:pPr lvl="2"/>
            <a:r>
              <a:rPr lang="en-US" dirty="0" err="1"/>
              <a:t>MediaTek</a:t>
            </a:r>
            <a:r>
              <a:rPr lang="en-US" dirty="0"/>
              <a:t>: Middle interlacing (R1-1713705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Subblock</a:t>
            </a:r>
            <a:r>
              <a:rPr lang="en-US" dirty="0" smtClean="0"/>
              <a:t>-wise interleaving based designs:</a:t>
            </a:r>
          </a:p>
          <a:p>
            <a:pPr lvl="2"/>
            <a:r>
              <a:rPr lang="en-US" dirty="0" smtClean="0"/>
              <a:t>Samsung: 16-subblock interleaving (R1-1714179)</a:t>
            </a:r>
          </a:p>
          <a:p>
            <a:pPr lvl="2"/>
            <a:r>
              <a:rPr lang="en-US" dirty="0" smtClean="0"/>
              <a:t>ZTE: 32-subblock </a:t>
            </a:r>
            <a:r>
              <a:rPr lang="en-US" dirty="0" err="1" smtClean="0"/>
              <a:t>interlaving</a:t>
            </a:r>
            <a:r>
              <a:rPr lang="en-US" dirty="0" smtClean="0"/>
              <a:t> (R1-1714939)</a:t>
            </a:r>
          </a:p>
          <a:p>
            <a:pPr lvl="1"/>
            <a:r>
              <a:rPr lang="en-US" dirty="0" smtClean="0"/>
              <a:t>Information allocation based design</a:t>
            </a:r>
          </a:p>
          <a:p>
            <a:pPr lvl="2"/>
            <a:r>
              <a:rPr lang="en-US" dirty="0" smtClean="0"/>
              <a:t>Qualcomm: Block Rate-Matching with Information Allocation Adjustment (BRMIAA; R1-1713470)</a:t>
            </a:r>
          </a:p>
          <a:p>
            <a:r>
              <a:rPr lang="en-US" dirty="0" smtClean="0"/>
              <a:t>The companies work together for a single design with enhanced performance</a:t>
            </a:r>
          </a:p>
        </p:txBody>
      </p:sp>
    </p:spTree>
    <p:extLst>
      <p:ext uri="{BB962C8B-B14F-4D97-AF65-F5344CB8AC3E}">
        <p14:creationId xmlns:p14="http://schemas.microsoft.com/office/powerpoint/2010/main" val="8769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Rate-Matching Option 1 (1/8)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Characteristics:</a:t>
            </a:r>
          </a:p>
          <a:p>
            <a:pPr lvl="1"/>
            <a:r>
              <a:rPr lang="en-US" dirty="0" smtClean="0"/>
              <a:t>Performance prioritized design</a:t>
            </a:r>
          </a:p>
          <a:p>
            <a:pPr lvl="1"/>
            <a:r>
              <a:rPr lang="en-US" dirty="0" err="1" smtClean="0"/>
              <a:t>Subblock</a:t>
            </a:r>
            <a:r>
              <a:rPr lang="en-US" dirty="0" smtClean="0"/>
              <a:t>-wise middle </a:t>
            </a:r>
            <a:r>
              <a:rPr lang="en-US" dirty="0"/>
              <a:t>interlacing </a:t>
            </a:r>
            <a:r>
              <a:rPr lang="en-US" dirty="0" smtClean="0"/>
              <a:t>and interleaving with 32 </a:t>
            </a:r>
            <a:r>
              <a:rPr lang="en-US" dirty="0" err="1" smtClean="0"/>
              <a:t>subblocks</a:t>
            </a:r>
            <a:r>
              <a:rPr lang="en-US" dirty="0" smtClean="0"/>
              <a:t> and information allocation adjustment for enhanced performance</a:t>
            </a:r>
          </a:p>
          <a:p>
            <a:pPr lvl="1"/>
            <a:r>
              <a:rPr lang="en-US" dirty="0" smtClean="0"/>
              <a:t>Bit pre-freezing for stabilized list-1 performance</a:t>
            </a:r>
          </a:p>
        </p:txBody>
      </p:sp>
    </p:spTree>
    <p:extLst>
      <p:ext uri="{BB962C8B-B14F-4D97-AF65-F5344CB8AC3E}">
        <p14:creationId xmlns:p14="http://schemas.microsoft.com/office/powerpoint/2010/main" val="409135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(2/8)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Encoder output processing</a:t>
            </a:r>
          </a:p>
          <a:p>
            <a:pPr lvl="1"/>
            <a:r>
              <a:rPr lang="en-US" dirty="0" smtClean="0"/>
              <a:t>Rate-matching interleaving</a:t>
            </a:r>
          </a:p>
          <a:p>
            <a:pPr lvl="2"/>
            <a:r>
              <a:rPr lang="en-US" dirty="0" err="1" smtClean="0"/>
              <a:t>Subblock</a:t>
            </a:r>
            <a:r>
              <a:rPr lang="en-US" dirty="0" smtClean="0"/>
              <a:t>-wise middle interlacing and interleaving with 32 size-N/32 </a:t>
            </a:r>
            <a:r>
              <a:rPr lang="en-US" dirty="0" err="1" smtClean="0"/>
              <a:t>subblocks</a:t>
            </a:r>
            <a:endParaRPr lang="en-US" dirty="0" smtClean="0"/>
          </a:p>
          <a:p>
            <a:pPr lvl="2"/>
            <a:r>
              <a:rPr lang="en-US" dirty="0" smtClean="0"/>
              <a:t>Output order:</a:t>
            </a:r>
            <a:br>
              <a:rPr lang="en-US" dirty="0" smtClean="0"/>
            </a:br>
            <a:r>
              <a:rPr lang="en-US" dirty="0" smtClean="0"/>
              <a:t>0 1 </a:t>
            </a:r>
            <a:r>
              <a:rPr lang="en-US" dirty="0"/>
              <a:t>2 3 4 5 6 7 8 9 10 11 12 16 13 17 14 18 15 19 20 24 21 22 25 26 28 23 27 29 30 31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084402"/>
              </p:ext>
            </p:extLst>
          </p:nvPr>
        </p:nvGraphicFramePr>
        <p:xfrm>
          <a:off x="533408" y="4968240"/>
          <a:ext cx="8153376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875419"/>
              </p:ext>
            </p:extLst>
          </p:nvPr>
        </p:nvGraphicFramePr>
        <p:xfrm>
          <a:off x="533424" y="6187440"/>
          <a:ext cx="8153376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  <a:gridCol w="254793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26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28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Down Arrow 10"/>
          <p:cNvSpPr/>
          <p:nvPr/>
        </p:nvSpPr>
        <p:spPr>
          <a:xfrm>
            <a:off x="4191000" y="5638800"/>
            <a:ext cx="838200" cy="3810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9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(3/8)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Encoder output processing (Cont’d)</a:t>
            </a:r>
          </a:p>
          <a:p>
            <a:pPr lvl="1"/>
            <a:r>
              <a:rPr lang="en-US" dirty="0" smtClean="0"/>
              <a:t>Circular buffer access:</a:t>
            </a:r>
          </a:p>
          <a:p>
            <a:pPr lvl="2"/>
            <a:r>
              <a:rPr lang="en-US" dirty="0"/>
              <a:t>Puncturing is realized by selecting bits from position (N-M) to position (N-1) from the circular buffer</a:t>
            </a:r>
          </a:p>
          <a:p>
            <a:pPr lvl="2"/>
            <a:r>
              <a:rPr lang="en-US" dirty="0"/>
              <a:t>Shortening is realized by selecting bits from position 0 to position M-1 from the circular buffer</a:t>
            </a:r>
          </a:p>
          <a:p>
            <a:pPr lvl="2"/>
            <a:r>
              <a:rPr lang="en-US" dirty="0"/>
              <a:t>Repetition is realized by selecting all bits from the circular buffer, and additionally repeat (M-N) consecutive bits </a:t>
            </a:r>
            <a:r>
              <a:rPr lang="en-US" dirty="0" smtClean="0"/>
              <a:t>with the smallest index bit from </a:t>
            </a:r>
            <a:r>
              <a:rPr lang="en-US" dirty="0"/>
              <a:t>the circular </a:t>
            </a:r>
            <a:r>
              <a:rPr lang="en-US" dirty="0" smtClean="0"/>
              <a:t>buffer</a:t>
            </a:r>
          </a:p>
          <a:p>
            <a:pPr lvl="1"/>
            <a:r>
              <a:rPr lang="en-US" dirty="0" smtClean="0"/>
              <a:t>Selection of the rate-matching mode among puncturing, shortening and repetition, follows the rule next page. </a:t>
            </a:r>
          </a:p>
        </p:txBody>
      </p:sp>
    </p:spTree>
    <p:extLst>
      <p:ext uri="{BB962C8B-B14F-4D97-AF65-F5344CB8AC3E}">
        <p14:creationId xmlns:p14="http://schemas.microsoft.com/office/powerpoint/2010/main" val="71003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(4/8)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1600" dirty="0">
                <a:ea typeface="MS Mincho" panose="02020609040205080304" pitchFamily="49" charset="-128"/>
              </a:rPr>
              <a:t>After segmentation (if any):</a:t>
            </a:r>
            <a:endParaRPr lang="en-US" sz="2000" dirty="0">
              <a:ea typeface="SimSun" panose="02010600030101010101" pitchFamily="2" charset="-122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K is the number of information bits (including CRC if one is attached)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M is the number of coded bits for transmission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is the smallest power of 2 that is &gt;=M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M 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is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/2     if    M &lt; </a:t>
            </a:r>
            <a:r>
              <a:rPr lang="el-GR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β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* 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/2 and </a:t>
            </a: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K/M &lt;= 1/3, </a:t>
            </a:r>
            <a:r>
              <a:rPr lang="el-GR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β</a:t>
            </a: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 = 1+1/16</a:t>
            </a: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Otherwise, 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DM        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is the smallest power of 2 that is &gt;= K/</a:t>
            </a:r>
            <a:r>
              <a:rPr lang="en-US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baseline="-250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min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baseline="-250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min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= 1/8 is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the supported minimum coding rate,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max</a:t>
            </a:r>
            <a:r>
              <a:rPr lang="en-US" sz="16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is the maximum supported mother code size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The mother code size N is determined as min(N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, N</a:t>
            </a:r>
            <a:r>
              <a:rPr lang="en-US" sz="1600" baseline="-25000" dirty="0"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600" baseline="-250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max</a:t>
            </a: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Repetition is applied when   M &gt; </a:t>
            </a:r>
            <a:r>
              <a:rPr lang="en-US" sz="16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N,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and no IAA is applied, i.e., J = 0</a:t>
            </a: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228600" algn="l"/>
              </a:tabLst>
            </a:pPr>
            <a:r>
              <a:rPr lang="en-US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Puncturing or shortening is applied when M &lt; N    </a:t>
            </a:r>
            <a:endParaRPr lang="en-US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tabLst>
                <a:tab pos="685800" algn="l"/>
              </a:tabLst>
            </a:pP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Puncturing for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K/M </a:t>
            </a:r>
            <a:r>
              <a:rPr lang="en-US" sz="16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&lt;= </a:t>
            </a:r>
            <a:r>
              <a:rPr lang="en-US" sz="16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0.45; shortening otherwise</a:t>
            </a: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64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(5/8)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610600" cy="4525963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Encoder input processing:</a:t>
                </a:r>
              </a:p>
              <a:p>
                <a:pPr lvl="1"/>
                <a:r>
                  <a:rPr lang="en-US" dirty="0" smtClean="0"/>
                  <a:t>Information Allocation Adjustment (IAA)</a:t>
                </a:r>
              </a:p>
              <a:p>
                <a:pPr marL="1371600" lvl="2" indent="-457200">
                  <a:buFont typeface="+mj-lt"/>
                  <a:buAutoNum type="arabicPeriod"/>
                </a:pPr>
                <a:r>
                  <a:rPr lang="en-US" dirty="0"/>
                  <a:t>Compute the J value, where J is the non-punctured bits in the upper part for puncture and non-shortened bits in the lower part for shorten:</a:t>
                </a:r>
              </a:p>
              <a:p>
                <a:pPr lvl="3"/>
                <a:r>
                  <a:rPr lang="en-US" dirty="0"/>
                  <a:t>M &gt;= 3N/4, </a:t>
                </a:r>
                <a:r>
                  <a:rPr lang="en-US" b="1" dirty="0"/>
                  <a:t>No IAA</a:t>
                </a:r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dirty="0"/>
                  <a:t> = (M – N/2)</a:t>
                </a:r>
              </a:p>
              <a:p>
                <a:pPr lvl="3"/>
                <a:r>
                  <a:rPr lang="en-US" dirty="0"/>
                  <a:t>(5/8 – 1/32) N &lt;= M &lt; 3N/4,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dirty="0"/>
                  <a:t> = (M – N/2)</a:t>
                </a:r>
              </a:p>
              <a:p>
                <a:pPr lvl="3"/>
                <a:r>
                  <a:rPr lang="en-US" dirty="0"/>
                  <a:t>(5/8 – 2/32) N &lt;= M &lt; (5/8 – 1/32) N,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dirty="0"/>
                  <a:t> = 3N/32</a:t>
                </a:r>
              </a:p>
              <a:p>
                <a:pPr lvl="3"/>
                <a:r>
                  <a:rPr lang="en-US" dirty="0"/>
                  <a:t>(5/8 – 3/32) N &lt;= M &lt; (5/8 – 2/32) N,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dirty="0"/>
                  <a:t> = M – 15N/32</a:t>
                </a:r>
              </a:p>
              <a:p>
                <a:pPr lvl="3"/>
                <a:r>
                  <a:rPr lang="en-US" dirty="0"/>
                  <a:t>(5/8 – 4/32) N &lt;= M &lt; (5/8 – 3/32) N,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dirty="0"/>
                  <a:t> = </a:t>
                </a:r>
                <a:r>
                  <a:rPr lang="en-US" dirty="0" smtClean="0"/>
                  <a:t>N/16</a:t>
                </a:r>
              </a:p>
              <a:p>
                <a:pPr marL="1371600" lvl="2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dirty="0" smtClean="0"/>
                  <a:t>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dirty="0" smtClean="0"/>
                  <a:t> computation:</a:t>
                </a:r>
              </a:p>
              <a:p>
                <a:pPr lvl="3"/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dirty="0" smtClean="0"/>
                  <a:t>: </a:t>
                </a:r>
                <a:r>
                  <a:rPr lang="en-GB" dirty="0" smtClean="0"/>
                  <a:t>Number </a:t>
                </a:r>
                <a:r>
                  <a:rPr lang="en-GB" dirty="0"/>
                  <a:t>of the information bits allocated to upper </a:t>
                </a:r>
                <a:r>
                  <a:rPr lang="en-GB" dirty="0" smtClean="0"/>
                  <a:t>half of Polar encoder input </a:t>
                </a:r>
              </a:p>
              <a:p>
                <a:pPr lvl="3"/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GB" dirty="0" smtClean="0"/>
                  <a:t>:</a:t>
                </a:r>
                <a:r>
                  <a:rPr lang="en-GB" dirty="0"/>
                  <a:t> Number of the information bits allocated to upper half of Polar encoder </a:t>
                </a:r>
                <a:r>
                  <a:rPr lang="en-GB" dirty="0" smtClean="0"/>
                  <a:t>input</a:t>
                </a:r>
              </a:p>
              <a:p>
                <a:pPr lvl="3"/>
                <a:r>
                  <a:rPr lang="en-GB" dirty="0" smtClean="0"/>
                  <a:t>Computation can be done by a predetermined table according to the following formula. An example table is also attached.</a:t>
                </a:r>
                <a:r>
                  <a:rPr lang="en-GB" dirty="0"/>
                  <a:t/>
                </a:r>
                <a:br>
                  <a:rPr lang="en-GB" dirty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610600" cy="4525963"/>
              </a:xfrm>
              <a:blipFill rotWithShape="0">
                <a:blip r:embed="rId3"/>
                <a:stretch>
                  <a:fillRect l="-991" t="-2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id:image001.png@01D31D6A.D6F892F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9875"/>
            <a:ext cx="9061272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156478"/>
              </p:ext>
            </p:extLst>
          </p:nvPr>
        </p:nvGraphicFramePr>
        <p:xfrm>
          <a:off x="7924800" y="3505200"/>
          <a:ext cx="9144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Worksheet" showAsIcon="1" r:id="rId6" imgW="914400" imgH="806400" progId="Excel.Sheet.12">
                  <p:embed/>
                </p:oleObj>
              </mc:Choice>
              <mc:Fallback>
                <p:oleObj name="Worksheet" showAsIcon="1" r:id="rId6" imgW="914400" imgH="806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24800" y="3505200"/>
                        <a:ext cx="9144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34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Rate-Matching Option 1 </a:t>
            </a:r>
            <a:r>
              <a:rPr lang="en-US" dirty="0" smtClean="0"/>
              <a:t>(6/8)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Encoder input processing (Cont’d):</a:t>
                </a:r>
              </a:p>
              <a:p>
                <a:pPr lvl="1"/>
                <a:r>
                  <a:rPr lang="en-US" dirty="0" smtClean="0"/>
                  <a:t>Bit pre-freezing</a:t>
                </a:r>
              </a:p>
              <a:p>
                <a:pPr lvl="2"/>
                <a:r>
                  <a:rPr lang="en-US" dirty="0" smtClean="0"/>
                  <a:t>Freeze all input bits corresponding to </a:t>
                </a:r>
                <a:r>
                  <a:rPr lang="en-US" dirty="0" err="1" smtClean="0"/>
                  <a:t>untransmitted</a:t>
                </a:r>
                <a:r>
                  <a:rPr lang="en-US" dirty="0" smtClean="0"/>
                  <a:t> coded bits</a:t>
                </a:r>
              </a:p>
              <a:p>
                <a:pPr lvl="2"/>
                <a:r>
                  <a:rPr lang="en-US" dirty="0" smtClean="0"/>
                  <a:t>For puncturing, additionally freeze any unfrozen bit with index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 0≤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floor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2 −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2)</m:t>
                    </m:r>
                  </m:oMath>
                </a14:m>
                <a:endParaRPr lang="en-US" dirty="0" smtClean="0"/>
              </a:p>
              <a:p>
                <a:pPr lvl="2"/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78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7035</TotalTime>
  <Words>1264</Words>
  <Application>Microsoft Office PowerPoint</Application>
  <PresentationFormat>On-screen Show (4:3)</PresentationFormat>
  <Paragraphs>263</Paragraphs>
  <Slides>24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Arial Unicode MS</vt:lpstr>
      <vt:lpstr>Batang</vt:lpstr>
      <vt:lpstr>MS Mincho</vt:lpstr>
      <vt:lpstr>SimSun</vt:lpstr>
      <vt:lpstr>Arial</vt:lpstr>
      <vt:lpstr>Calibri</vt:lpstr>
      <vt:lpstr>Cambria Math</vt:lpstr>
      <vt:lpstr>Times</vt:lpstr>
      <vt:lpstr>Times New Roman</vt:lpstr>
      <vt:lpstr>Office Theme</vt:lpstr>
      <vt:lpstr>Microsoft Excel Worksheet</vt:lpstr>
      <vt:lpstr>Way Forward on Rate-Matching for Polar Code </vt:lpstr>
      <vt:lpstr>Background (1/2)</vt:lpstr>
      <vt:lpstr>Background (2/2)</vt:lpstr>
      <vt:lpstr>Rate-Matching Option 1 (1/8)</vt:lpstr>
      <vt:lpstr>Rate-Matching Option 1 (2/8)</vt:lpstr>
      <vt:lpstr>Rate-Matching Option 1 (3/8)</vt:lpstr>
      <vt:lpstr>Rate-Matching Option 1 (4/8)</vt:lpstr>
      <vt:lpstr>Rate-Matching Option 1 (5/8)</vt:lpstr>
      <vt:lpstr>Rate-Matching Option 1 (6/8)</vt:lpstr>
      <vt:lpstr>Rate-Matching Option 1 (7/8)</vt:lpstr>
      <vt:lpstr>Rate-Matching Option 1 (8/8)</vt:lpstr>
      <vt:lpstr>Rate-Matching Option 2 (1/7)</vt:lpstr>
      <vt:lpstr>Rate-Matching Option 2 (2/7)</vt:lpstr>
      <vt:lpstr>Rate-Matching Option 2 (3/7)</vt:lpstr>
      <vt:lpstr>Rate-Matching Option 2 (4/7)</vt:lpstr>
      <vt:lpstr>Rate-Matching Option 2 (5/7)</vt:lpstr>
      <vt:lpstr>Rate-Matching Option 2 (6/7)</vt:lpstr>
      <vt:lpstr>Rate-Matching Option 2 (7/7)</vt:lpstr>
      <vt:lpstr>Proposal</vt:lpstr>
      <vt:lpstr>More performance results of option 1</vt:lpstr>
      <vt:lpstr>Qualcomm (1/2)</vt:lpstr>
      <vt:lpstr>Qualcomm (2/2)</vt:lpstr>
      <vt:lpstr>ZTE (1/2)</vt:lpstr>
      <vt:lpstr>ZTE (2/2)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94</cp:revision>
  <dcterms:created xsi:type="dcterms:W3CDTF">2006-08-16T00:00:00Z</dcterms:created>
  <dcterms:modified xsi:type="dcterms:W3CDTF">2017-08-25T09:03:38Z</dcterms:modified>
</cp:coreProperties>
</file>