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61" r:id="rId3"/>
    <p:sldId id="263" r:id="rId4"/>
    <p:sldId id="257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4" autoAdjust="0"/>
    <p:restoredTop sz="94624" autoAdjust="0"/>
  </p:normalViewPr>
  <p:slideViewPr>
    <p:cSldViewPr snapToGrid="0">
      <p:cViewPr varScale="1">
        <p:scale>
          <a:sx n="69" d="100"/>
          <a:sy n="69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EB673-11D5-4AFC-B479-4A654C915A4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2759C-A704-495D-918C-B7B7A57A90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4114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97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Way Forward for the Numerology </a:t>
            </a:r>
            <a:br>
              <a:rPr lang="en-US" sz="4800" dirty="0" smtClean="0"/>
            </a:br>
            <a:r>
              <a:rPr lang="en-US" sz="4800" dirty="0" smtClean="0"/>
              <a:t>in NR RA Procedures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CATT, [….],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WG1#90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714963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Prague, Czech Republic, 21st – 25th August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Agenda 6.1.1.4.4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457356"/>
            <a:ext cx="5520070" cy="5139385"/>
          </a:xfrm>
        </p:spPr>
        <p:txBody>
          <a:bodyPr>
            <a:noAutofit/>
          </a:bodyPr>
          <a:lstStyle/>
          <a:p>
            <a:r>
              <a:rPr lang="en-US" sz="1600" dirty="0" smtClean="0"/>
              <a:t>A contention-based RA procedure involves following 4-steps</a:t>
            </a:r>
          </a:p>
          <a:p>
            <a:pPr lvl="1"/>
            <a:r>
              <a:rPr lang="en-US" sz="1200" dirty="0" smtClean="0"/>
              <a:t>Msg1:  </a:t>
            </a:r>
            <a:r>
              <a:rPr lang="en-GB" sz="1200" dirty="0" smtClean="0"/>
              <a:t>Random Access Preamble on RACH in uplink</a:t>
            </a:r>
            <a:endParaRPr lang="en-US" sz="1200" dirty="0" smtClean="0"/>
          </a:p>
          <a:p>
            <a:pPr lvl="1"/>
            <a:r>
              <a:rPr lang="en-GB" sz="1200" dirty="0" smtClean="0"/>
              <a:t>Msg2: Random Access Response generated by MAC on DL-SCH</a:t>
            </a:r>
          </a:p>
          <a:p>
            <a:pPr lvl="1"/>
            <a:r>
              <a:rPr lang="en-GB" sz="1200" dirty="0" smtClean="0"/>
              <a:t>Msg3: First scheduled UL transmission on UL-SCH</a:t>
            </a:r>
            <a:endParaRPr lang="en-US" sz="1200" dirty="0" smtClean="0"/>
          </a:p>
          <a:p>
            <a:pPr lvl="1"/>
            <a:r>
              <a:rPr lang="en-GB" sz="1200" dirty="0" smtClean="0"/>
              <a:t>Msg4: Contention Resolution on DL</a:t>
            </a:r>
          </a:p>
          <a:p>
            <a:pPr lvl="1">
              <a:buNone/>
            </a:pPr>
            <a:endParaRPr lang="en-GB" sz="1200" dirty="0" smtClean="0"/>
          </a:p>
          <a:p>
            <a:r>
              <a:rPr lang="en-GB" sz="1600" dirty="0" smtClean="0"/>
              <a:t>A non-contention based random access procedure includes 3-steps:</a:t>
            </a:r>
          </a:p>
          <a:p>
            <a:pPr lvl="1"/>
            <a:r>
              <a:rPr lang="en-GB" sz="1200" dirty="0" smtClean="0"/>
              <a:t>Msg0: Random Access Preamble assignment via dedicated signalling in DL (e.g., Handover command)</a:t>
            </a:r>
          </a:p>
          <a:p>
            <a:pPr lvl="1"/>
            <a:r>
              <a:rPr lang="en-GB" sz="1200" dirty="0" smtClean="0"/>
              <a:t>Msg1: Random Access Preamble on RACH in uplink</a:t>
            </a:r>
          </a:p>
          <a:p>
            <a:pPr lvl="1"/>
            <a:r>
              <a:rPr lang="en-GB" sz="1200" dirty="0" smtClean="0"/>
              <a:t>Msg2: Random Access Response on DL-SCH</a:t>
            </a:r>
          </a:p>
          <a:p>
            <a:pPr lvl="1"/>
            <a:endParaRPr lang="en-GB" sz="1200" dirty="0" smtClean="0"/>
          </a:p>
          <a:p>
            <a:r>
              <a:rPr lang="en-US" sz="1600" dirty="0" smtClean="0"/>
              <a:t>Different numerologies may be used in the RACH messages in 4-steps and 3-steps RA procedures. </a:t>
            </a: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9479" y="3753293"/>
            <a:ext cx="2571750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4418" y="914400"/>
            <a:ext cx="257175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 (cont.)</a:t>
            </a:r>
            <a:endParaRPr lang="en-US" sz="48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r>
              <a:rPr lang="en-US" sz="2000" dirty="0" smtClean="0"/>
              <a:t>Options for the </a:t>
            </a:r>
            <a:r>
              <a:rPr lang="en-US" sz="2000" dirty="0" err="1" smtClean="0"/>
              <a:t>subcarrer</a:t>
            </a:r>
            <a:r>
              <a:rPr lang="en-US" sz="2000" dirty="0" smtClean="0"/>
              <a:t> spacing for contention-based  NR 4-step RA Procedure</a:t>
            </a:r>
          </a:p>
          <a:p>
            <a:pPr lvl="2"/>
            <a:r>
              <a:rPr lang="en-US" sz="1600" dirty="0" smtClean="0"/>
              <a:t>Msg1: </a:t>
            </a:r>
          </a:p>
          <a:p>
            <a:pPr lvl="3"/>
            <a:r>
              <a:rPr lang="en-US" sz="1600" dirty="0" smtClean="0"/>
              <a:t>configured in the RACH configuration </a:t>
            </a:r>
          </a:p>
          <a:p>
            <a:pPr lvl="2"/>
            <a:r>
              <a:rPr lang="en-US" sz="1600" dirty="0" smtClean="0"/>
              <a:t>Msg2: </a:t>
            </a:r>
          </a:p>
          <a:p>
            <a:pPr lvl="3"/>
            <a:r>
              <a:rPr lang="en-US" sz="1600" i="1" dirty="0" smtClean="0"/>
              <a:t>Option 1: the same as SCS in PBCH transmission</a:t>
            </a:r>
            <a:endParaRPr lang="en-US" sz="1600" dirty="0" smtClean="0"/>
          </a:p>
          <a:p>
            <a:pPr lvl="3"/>
            <a:r>
              <a:rPr lang="en-US" sz="1600" i="1" dirty="0" smtClean="0"/>
              <a:t>Option 2: configured in RACH configuration in RMSI</a:t>
            </a:r>
            <a:endParaRPr lang="en-US" sz="1600" dirty="0" smtClean="0"/>
          </a:p>
          <a:p>
            <a:pPr lvl="3"/>
            <a:r>
              <a:rPr lang="en-US" sz="1600" i="1" dirty="0" smtClean="0"/>
              <a:t>Option 3: the same as SCS in RMSI transmission</a:t>
            </a:r>
          </a:p>
          <a:p>
            <a:pPr lvl="2"/>
            <a:r>
              <a:rPr lang="en-US" sz="1600" i="1" dirty="0" smtClean="0"/>
              <a:t>Msg3: </a:t>
            </a:r>
          </a:p>
          <a:p>
            <a:pPr lvl="3"/>
            <a:r>
              <a:rPr lang="en-US" sz="1600" i="1" dirty="0" smtClean="0"/>
              <a:t>Option 1: the same as SCS in PBCH transmission</a:t>
            </a:r>
            <a:endParaRPr lang="en-US" sz="1600" dirty="0" smtClean="0"/>
          </a:p>
          <a:p>
            <a:pPr lvl="3"/>
            <a:r>
              <a:rPr lang="en-US" sz="1600" i="1" dirty="0" smtClean="0"/>
              <a:t>Option 2: configured in RACH configuration</a:t>
            </a:r>
            <a:endParaRPr lang="en-US" sz="1600" dirty="0" smtClean="0"/>
          </a:p>
          <a:p>
            <a:pPr lvl="3"/>
            <a:r>
              <a:rPr lang="en-US" sz="1600" i="1" dirty="0" smtClean="0"/>
              <a:t>Option 3: indicated in RAR (Msg.2) </a:t>
            </a:r>
            <a:endParaRPr lang="en-US" sz="1600" dirty="0" smtClean="0"/>
          </a:p>
          <a:p>
            <a:pPr lvl="3"/>
            <a:r>
              <a:rPr lang="en-US" sz="1600" i="1" dirty="0" smtClean="0"/>
              <a:t>Option 4: the same as SCS in RMSI transmission</a:t>
            </a:r>
          </a:p>
          <a:p>
            <a:pPr lvl="2"/>
            <a:r>
              <a:rPr lang="en-US" sz="1600" i="1" dirty="0" smtClean="0"/>
              <a:t>Msg4: </a:t>
            </a:r>
          </a:p>
          <a:p>
            <a:pPr lvl="3"/>
            <a:r>
              <a:rPr lang="en-US" sz="1600" i="1" dirty="0" smtClean="0"/>
              <a:t>Option 1: the same as SCS in PBCH transmission</a:t>
            </a:r>
            <a:endParaRPr lang="en-US" sz="1600" dirty="0" smtClean="0"/>
          </a:p>
          <a:p>
            <a:pPr lvl="3"/>
            <a:r>
              <a:rPr lang="en-US" sz="1600" i="1" dirty="0" smtClean="0"/>
              <a:t>Option 2: configured in RACH configuration </a:t>
            </a:r>
            <a:endParaRPr lang="en-US" sz="1600" dirty="0" smtClean="0"/>
          </a:p>
          <a:p>
            <a:pPr lvl="3"/>
            <a:r>
              <a:rPr lang="en-US" sz="1600" i="1" dirty="0" smtClean="0"/>
              <a:t>Option 3: the same as SCS in Msg.2</a:t>
            </a:r>
            <a:endParaRPr lang="en-US" sz="1600" dirty="0" smtClean="0"/>
          </a:p>
          <a:p>
            <a:pPr lvl="3"/>
            <a:r>
              <a:rPr lang="en-US" sz="1600" i="1" dirty="0" smtClean="0"/>
              <a:t>Option 4: the same as SCS in RMSI transmission</a:t>
            </a:r>
            <a:endParaRPr lang="en-US" sz="1600" dirty="0" smtClean="0"/>
          </a:p>
          <a:p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 (cont.)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r>
              <a:rPr lang="en-US" sz="2000" dirty="0" smtClean="0"/>
              <a:t>Options for the </a:t>
            </a:r>
            <a:r>
              <a:rPr lang="en-US" sz="2000" dirty="0" err="1" smtClean="0"/>
              <a:t>subcarrer</a:t>
            </a:r>
            <a:r>
              <a:rPr lang="en-US" sz="2000" dirty="0" smtClean="0"/>
              <a:t> spacing for contention-free NR 3-step RA Procedure</a:t>
            </a:r>
          </a:p>
          <a:p>
            <a:pPr lvl="2"/>
            <a:r>
              <a:rPr lang="en-US" sz="1800" i="1" dirty="0" smtClean="0"/>
              <a:t>Msg1: </a:t>
            </a:r>
          </a:p>
          <a:p>
            <a:pPr lvl="3"/>
            <a:r>
              <a:rPr lang="en-US" i="1" dirty="0" smtClean="0"/>
              <a:t>Option 1: the same as the SCS of Msg.0 from source cell</a:t>
            </a:r>
          </a:p>
          <a:p>
            <a:pPr lvl="3"/>
            <a:r>
              <a:rPr lang="en-US" i="1" dirty="0" smtClean="0"/>
              <a:t>Option 2: configured in RACH configuration in Msg.0 </a:t>
            </a:r>
          </a:p>
          <a:p>
            <a:pPr lvl="2"/>
            <a:r>
              <a:rPr lang="en-US" sz="1800" i="1" dirty="0" smtClean="0"/>
              <a:t>Msg2: </a:t>
            </a:r>
          </a:p>
          <a:p>
            <a:pPr lvl="3"/>
            <a:r>
              <a:rPr lang="en-US" i="1" dirty="0" smtClean="0"/>
              <a:t>Option 1: the same as the SCS of Msg.0 from source cell</a:t>
            </a:r>
          </a:p>
          <a:p>
            <a:pPr lvl="3"/>
            <a:r>
              <a:rPr lang="en-US" i="1" dirty="0" smtClean="0"/>
              <a:t>Option 2: configured in RACH configuration in Msg.0 </a:t>
            </a:r>
          </a:p>
          <a:p>
            <a:pPr lvl="3"/>
            <a:r>
              <a:rPr lang="en-US" i="1" dirty="0" smtClean="0"/>
              <a:t>Option 3: the same as the SCS in SS blocks of the target cell if the HO is triggered by the SS-RSRP measurement, or the same as the SCS in CSI-RS of the target cell if the HO is triggered by the CSI-RS RSRP</a:t>
            </a:r>
          </a:p>
          <a:p>
            <a:pPr lvl="2"/>
            <a:endParaRPr lang="en-US" sz="1600" dirty="0" smtClean="0"/>
          </a:p>
          <a:p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079683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For contention-based NR 4-step </a:t>
            </a:r>
            <a:r>
              <a:rPr lang="en-US" smtClean="0"/>
              <a:t>RA </a:t>
            </a:r>
            <a:r>
              <a:rPr lang="en-US" smtClean="0"/>
              <a:t>procedure</a:t>
            </a:r>
            <a:endParaRPr lang="en-US" dirty="0" smtClean="0"/>
          </a:p>
          <a:p>
            <a:pPr lvl="1"/>
            <a:r>
              <a:rPr lang="en-US" sz="1800" dirty="0" smtClean="0"/>
              <a:t>SCS for </a:t>
            </a:r>
            <a:r>
              <a:rPr lang="en-US" sz="1800" dirty="0" err="1" smtClean="0"/>
              <a:t>Msg</a:t>
            </a:r>
            <a:r>
              <a:rPr lang="en-US" sz="1800" dirty="0" smtClean="0"/>
              <a:t> 1 </a:t>
            </a:r>
          </a:p>
          <a:p>
            <a:pPr lvl="2"/>
            <a:r>
              <a:rPr lang="en-US" sz="1800" dirty="0" smtClean="0"/>
              <a:t>configured in the RACH configuration</a:t>
            </a:r>
          </a:p>
          <a:p>
            <a:pPr lvl="1"/>
            <a:r>
              <a:rPr lang="en-US" sz="1800" dirty="0" smtClean="0"/>
              <a:t>SCS for </a:t>
            </a:r>
            <a:r>
              <a:rPr lang="en-US" sz="1800" dirty="0" err="1" smtClean="0"/>
              <a:t>Msg</a:t>
            </a:r>
            <a:r>
              <a:rPr lang="en-US" sz="1800" dirty="0" smtClean="0"/>
              <a:t> 2</a:t>
            </a:r>
          </a:p>
          <a:p>
            <a:pPr lvl="2"/>
            <a:r>
              <a:rPr lang="en-US" sz="1800" dirty="0" smtClean="0"/>
              <a:t>For RRC_IDLE mode UE</a:t>
            </a:r>
          </a:p>
          <a:p>
            <a:pPr lvl="3"/>
            <a:r>
              <a:rPr lang="en-US" dirty="0" smtClean="0"/>
              <a:t>the same as used in RMSI transmission</a:t>
            </a:r>
          </a:p>
          <a:p>
            <a:pPr lvl="2"/>
            <a:r>
              <a:rPr lang="en-US" sz="1800" dirty="0" smtClean="0"/>
              <a:t>For RRC_CONNECTED mode UE </a:t>
            </a:r>
          </a:p>
          <a:p>
            <a:pPr lvl="3"/>
            <a:r>
              <a:rPr lang="en-US" dirty="0" smtClean="0"/>
              <a:t>the same as the numerology of the active DL bandwidth part</a:t>
            </a:r>
          </a:p>
          <a:p>
            <a:pPr lvl="1"/>
            <a:r>
              <a:rPr lang="en-US" sz="1800" dirty="0" smtClean="0"/>
              <a:t>SCS for </a:t>
            </a:r>
            <a:r>
              <a:rPr lang="en-US" sz="1800" dirty="0" err="1" smtClean="0"/>
              <a:t>Msg</a:t>
            </a:r>
            <a:r>
              <a:rPr lang="en-US" sz="1800" dirty="0" smtClean="0"/>
              <a:t> 3</a:t>
            </a:r>
          </a:p>
          <a:p>
            <a:pPr lvl="2"/>
            <a:r>
              <a:rPr lang="en-US" sz="1800" dirty="0" smtClean="0"/>
              <a:t>For RRC_IDLE UE mode UE</a:t>
            </a:r>
          </a:p>
          <a:p>
            <a:pPr lvl="3"/>
            <a:r>
              <a:rPr lang="en-US" dirty="0" smtClean="0"/>
              <a:t>the same as used in RMSI transmission by default, unless it is configured in the RACH configuration in RMSII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r>
              <a:rPr lang="en-US" sz="1800" dirty="0" smtClean="0"/>
              <a:t>For RRC_CONNECTED mode UE : </a:t>
            </a:r>
          </a:p>
          <a:p>
            <a:pPr lvl="3"/>
            <a:r>
              <a:rPr lang="en-US" dirty="0" smtClean="0"/>
              <a:t>the same as the numerology of the active UL bandwidth part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sz="1800" dirty="0" smtClean="0"/>
              <a:t>SCS for </a:t>
            </a:r>
            <a:r>
              <a:rPr lang="en-US" sz="1800" dirty="0" err="1" smtClean="0"/>
              <a:t>Msg</a:t>
            </a:r>
            <a:r>
              <a:rPr lang="en-US" sz="1800" dirty="0" smtClean="0"/>
              <a:t> 4</a:t>
            </a:r>
          </a:p>
          <a:p>
            <a:pPr lvl="2"/>
            <a:r>
              <a:rPr lang="en-US" sz="1800" dirty="0" smtClean="0"/>
              <a:t>the same as in Msg.2</a:t>
            </a:r>
            <a:endParaRPr lang="en-US" sz="1800" strike="sngStrike" dirty="0" smtClean="0"/>
          </a:p>
          <a:p>
            <a:endParaRPr lang="en-US" sz="2200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92142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079683"/>
          </a:xfrm>
        </p:spPr>
        <p:txBody>
          <a:bodyPr>
            <a:normAutofit/>
          </a:bodyPr>
          <a:lstStyle/>
          <a:p>
            <a:r>
              <a:rPr lang="en-US" dirty="0" smtClean="0"/>
              <a:t>For contention-free 3-step RA procedure</a:t>
            </a:r>
          </a:p>
          <a:p>
            <a:pPr lvl="1"/>
            <a:r>
              <a:rPr lang="en-US" sz="2000" dirty="0" smtClean="0"/>
              <a:t>SCS for </a:t>
            </a:r>
            <a:r>
              <a:rPr lang="en-US" sz="2000" dirty="0" err="1" smtClean="0"/>
              <a:t>Msg</a:t>
            </a:r>
            <a:r>
              <a:rPr lang="en-US" sz="2000" dirty="0" smtClean="0"/>
              <a:t> 1</a:t>
            </a:r>
          </a:p>
          <a:p>
            <a:pPr lvl="2"/>
            <a:r>
              <a:rPr lang="en-US" dirty="0" smtClean="0"/>
              <a:t>provided in the RACH configuration in the DL signaling (Msg. 0)</a:t>
            </a:r>
          </a:p>
          <a:p>
            <a:pPr lvl="1"/>
            <a:r>
              <a:rPr lang="en-US" sz="2000" dirty="0" smtClean="0"/>
              <a:t>SCS of </a:t>
            </a:r>
            <a:r>
              <a:rPr lang="en-US" sz="2000" dirty="0" err="1" smtClean="0"/>
              <a:t>Msg</a:t>
            </a:r>
            <a:r>
              <a:rPr lang="en-US" sz="2000" dirty="0" smtClean="0"/>
              <a:t> 2 </a:t>
            </a:r>
          </a:p>
          <a:p>
            <a:pPr lvl="2"/>
            <a:r>
              <a:rPr lang="en-US" dirty="0" smtClean="0"/>
              <a:t>For a non-handover procedure</a:t>
            </a:r>
          </a:p>
          <a:p>
            <a:pPr lvl="3"/>
            <a:r>
              <a:rPr lang="en-US" sz="2000" dirty="0" smtClean="0"/>
              <a:t>the same as the SCS in Msg.0 by default, unless it is reconfigured by Msg. 0.  </a:t>
            </a:r>
          </a:p>
          <a:p>
            <a:pPr lvl="2"/>
            <a:r>
              <a:rPr lang="en-US" dirty="0" smtClean="0"/>
              <a:t>For a  handover procedure, </a:t>
            </a:r>
          </a:p>
          <a:p>
            <a:pPr lvl="3"/>
            <a:r>
              <a:rPr lang="en-US" sz="2000" dirty="0" smtClean="0"/>
              <a:t>configured by the DL signaling (Msg. 0), or </a:t>
            </a:r>
          </a:p>
          <a:p>
            <a:pPr lvl="3"/>
            <a:r>
              <a:rPr lang="en-US" sz="2000" dirty="0" smtClean="0"/>
              <a:t>the same SCS  (e.g., CSI-RS or SS) as the reference signal of the target cell which triggers the handover event.</a:t>
            </a:r>
          </a:p>
          <a:p>
            <a:endParaRPr lang="en-US" sz="2200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92142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</TotalTime>
  <Words>451</Words>
  <Application>Microsoft Office PowerPoint</Application>
  <PresentationFormat>Custom</PresentationFormat>
  <Paragraphs>77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Way Forward for the Numerology  in NR RA Procedures</vt:lpstr>
      <vt:lpstr>Background</vt:lpstr>
      <vt:lpstr>Background (cont.)</vt:lpstr>
      <vt:lpstr>Background (cont.)</vt:lpstr>
      <vt:lpstr>Proposal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Ren Da</cp:lastModifiedBy>
  <cp:revision>197</cp:revision>
  <dcterms:created xsi:type="dcterms:W3CDTF">2017-04-03T20:11:22Z</dcterms:created>
  <dcterms:modified xsi:type="dcterms:W3CDTF">2017-08-23T11:33:33Z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