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7442" autoAdjust="0"/>
  </p:normalViewPr>
  <p:slideViewPr>
    <p:cSldViewPr snapToGrid="0">
      <p:cViewPr varScale="1">
        <p:scale>
          <a:sx n="42" d="100"/>
          <a:sy n="42" d="100"/>
        </p:scale>
        <p:origin x="72" y="10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68BD0-6DC5-4D70-830A-802DFD255223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94F4C-DA5C-44DC-AB30-187A7E3C5A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6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94F4C-DA5C-44DC-AB30-187A7E3C5A2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38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sub-bullet:</a:t>
            </a:r>
            <a:r>
              <a:rPr lang="en-US" baseline="0" dirty="0" smtClean="0"/>
              <a:t> Nokia, proposal 4 (without the mention of primary </a:t>
            </a:r>
            <a:r>
              <a:rPr lang="en-US" baseline="0" smtClean="0"/>
              <a:t>and secondary TRPs)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baseline="0" dirty="0" smtClean="0"/>
              <a:t>sub-bullet: Samsung, proposal 5 sub-bullet 3</a:t>
            </a:r>
          </a:p>
          <a:p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sub-bullet: </a:t>
            </a:r>
            <a:r>
              <a:rPr lang="en-US" baseline="0" dirty="0" err="1" smtClean="0"/>
              <a:t>Mediatek</a:t>
            </a:r>
            <a:r>
              <a:rPr lang="en-US" baseline="0" dirty="0" smtClean="0"/>
              <a:t>, proposal 2 (reworded)</a:t>
            </a:r>
          </a:p>
          <a:p>
            <a:r>
              <a:rPr lang="en-US" baseline="0" dirty="0" smtClean="0"/>
              <a:t>4</a:t>
            </a:r>
            <a:r>
              <a:rPr lang="en-US" baseline="30000" dirty="0" smtClean="0"/>
              <a:t>th</a:t>
            </a:r>
            <a:r>
              <a:rPr lang="en-US" baseline="0" dirty="0" smtClean="0"/>
              <a:t> sub-bullet: Samsung, proposal 6, sub-bullet 1, not the most relevant with multiple NR-PDCCH but I just put it there for reference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94F4C-DA5C-44DC-AB30-187A7E3C5A2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985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2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8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9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8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0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65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16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00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16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26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EFD0-5242-4724-BF42-84FFA4B198BE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2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18908"/>
            <a:ext cx="9144000" cy="14879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multiple PDCCH for multi-TRP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0688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AT&amp;T</a:t>
            </a:r>
            <a:r>
              <a:rPr lang="en-US" smtClean="0"/>
              <a:t>, </a:t>
            </a:r>
            <a:r>
              <a:rPr lang="en-US" smtClean="0"/>
              <a:t>CATT, </a:t>
            </a:r>
            <a:r>
              <a:rPr lang="en-US" smtClean="0"/>
              <a:t>Ericsson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Meeting #90						</a:t>
            </a:r>
            <a:r>
              <a:rPr lang="en-GB" sz="2400" b="1" dirty="0">
                <a:latin typeface="Calibri" pitchFamily="34" charset="0"/>
                <a:cs typeface="Calibri" pitchFamily="34" charset="0"/>
              </a:rPr>
              <a:t>R1-1714956</a:t>
            </a:r>
            <a:endParaRPr lang="en-GB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Prague, Czech Republic, </a:t>
            </a:r>
            <a:r>
              <a:rPr lang="en-US" sz="2400" b="1" dirty="0"/>
              <a:t>21-25 August 2017</a:t>
            </a:r>
            <a:endParaRPr lang="en-US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Agenda item: 6.1.2.1.6</a:t>
            </a:r>
          </a:p>
        </p:txBody>
      </p:sp>
    </p:spTree>
    <p:extLst>
      <p:ext uri="{BB962C8B-B14F-4D97-AF65-F5344CB8AC3E}">
        <p14:creationId xmlns:p14="http://schemas.microsoft.com/office/powerpoint/2010/main" val="41752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913" y="0"/>
            <a:ext cx="10515600" cy="1325563"/>
          </a:xfrm>
        </p:spPr>
        <p:txBody>
          <a:bodyPr/>
          <a:lstStyle/>
          <a:p>
            <a:pPr algn="ctr"/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208" y="1227799"/>
            <a:ext cx="10515600" cy="529058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400" dirty="0" smtClean="0"/>
              <a:t>From RAN1#89bis meeting, the following agreements have been captured</a:t>
            </a:r>
            <a:r>
              <a:rPr lang="en-US" sz="2000" dirty="0" smtClean="0"/>
              <a:t>, </a:t>
            </a:r>
          </a:p>
          <a:p>
            <a:pPr lvl="1"/>
            <a:r>
              <a:rPr lang="en-US" sz="2000" i="1" dirty="0"/>
              <a:t>Adopt the following for NR reception:</a:t>
            </a:r>
          </a:p>
          <a:p>
            <a:pPr lvl="2"/>
            <a:r>
              <a:rPr lang="en-US" i="1" dirty="0"/>
              <a:t>Single NR-PDCCH schedules single NR-PDSCH where separate layers are transmitted from separate TRPs</a:t>
            </a:r>
            <a:endParaRPr lang="en-US" dirty="0"/>
          </a:p>
          <a:p>
            <a:pPr lvl="2"/>
            <a:r>
              <a:rPr lang="en-US" i="1" dirty="0"/>
              <a:t>Multiple NR-PDCCHs each scheduling a respective NR-PDSCH where each NR-PDSCH is transmitted from a separate TRP </a:t>
            </a:r>
            <a:endParaRPr lang="en-US" dirty="0"/>
          </a:p>
          <a:p>
            <a:pPr lvl="2"/>
            <a:r>
              <a:rPr lang="en-US" i="1" dirty="0"/>
              <a:t>Note: the case of single NR-PDCCH schedules single NR-PDSCH where each layer is transmitted from all TRPs jointly can be done in a spec-transparent manner</a:t>
            </a:r>
            <a:endParaRPr lang="en-US" dirty="0"/>
          </a:p>
          <a:p>
            <a:pPr lvl="3"/>
            <a:r>
              <a:rPr lang="en-US" i="1" dirty="0"/>
              <a:t>Note: CSI feedback details for the above case can be discussed separately</a:t>
            </a:r>
            <a:endParaRPr lang="en-US" dirty="0"/>
          </a:p>
          <a:p>
            <a:pPr lvl="0" hangingPunct="0"/>
            <a:r>
              <a:rPr lang="en-US" sz="2400" i="1" dirty="0" smtClean="0"/>
              <a:t>From RAN1 NR </a:t>
            </a:r>
            <a:r>
              <a:rPr lang="en-US" sz="2400" i="1" dirty="0" err="1" smtClean="0"/>
              <a:t>Adhoc</a:t>
            </a:r>
            <a:r>
              <a:rPr lang="en-US" sz="2400" i="1" dirty="0" smtClean="0"/>
              <a:t> #2 meeting, the following agreement had been captured.</a:t>
            </a:r>
          </a:p>
          <a:p>
            <a:pPr lvl="1"/>
            <a:r>
              <a:rPr lang="en-GB" sz="2000" i="1" dirty="0" smtClean="0"/>
              <a:t>The maximum supported number of </a:t>
            </a:r>
            <a:r>
              <a:rPr lang="en-GB" sz="2000" i="1" dirty="0" err="1" smtClean="0"/>
              <a:t>unicast</a:t>
            </a:r>
            <a:r>
              <a:rPr lang="en-GB" sz="2000" i="1" dirty="0" smtClean="0"/>
              <a:t> and dynamically scheduled NR-PDSCHs a UE can be expected to simultaneously receive is 2 on a per component carrier basis in case of one bandwidth part for the component carrier</a:t>
            </a:r>
            <a:r>
              <a:rPr lang="en-US" sz="2000" i="1" dirty="0" smtClean="0"/>
              <a:t> </a:t>
            </a:r>
          </a:p>
          <a:p>
            <a:pPr lvl="2"/>
            <a:r>
              <a:rPr lang="en-GB" sz="1800" i="1" dirty="0" smtClean="0"/>
              <a:t>FFS in case of two or more bandwidth parts for the component carrier</a:t>
            </a:r>
            <a:r>
              <a:rPr lang="en-US" sz="1800" i="1" dirty="0" smtClean="0"/>
              <a:t> </a:t>
            </a:r>
          </a:p>
          <a:p>
            <a:pPr lvl="2"/>
            <a:r>
              <a:rPr lang="en-GB" sz="1800" i="1" dirty="0" smtClean="0"/>
              <a:t>FFS the max number of corresponding NR-PDCCHs</a:t>
            </a:r>
            <a:r>
              <a:rPr lang="en-US" sz="1800" i="1" dirty="0" smtClean="0"/>
              <a:t> </a:t>
            </a:r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46792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875" y="0"/>
            <a:ext cx="10515600" cy="1325563"/>
          </a:xfrm>
        </p:spPr>
        <p:txBody>
          <a:bodyPr/>
          <a:lstStyle/>
          <a:p>
            <a:pPr algn="ctr"/>
            <a:r>
              <a:rPr lang="en-GB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24430"/>
            <a:ext cx="10515600" cy="5833569"/>
          </a:xfrm>
        </p:spPr>
        <p:txBody>
          <a:bodyPr>
            <a:noAutofit/>
          </a:bodyPr>
          <a:lstStyle/>
          <a:p>
            <a:r>
              <a:rPr lang="en-US" altLang="zh-CN" dirty="0"/>
              <a:t>The maximum supported number of NR-PDCCHs corresponding to </a:t>
            </a:r>
            <a:r>
              <a:rPr lang="en-GB" dirty="0" smtClean="0"/>
              <a:t>scheduled </a:t>
            </a:r>
            <a:r>
              <a:rPr lang="en-GB" dirty="0"/>
              <a:t>NR-PDSCHs </a:t>
            </a:r>
            <a:r>
              <a:rPr lang="en-GB" dirty="0" smtClean="0"/>
              <a:t>that a </a:t>
            </a:r>
            <a:r>
              <a:rPr lang="en-GB" dirty="0"/>
              <a:t>UE can be expected to </a:t>
            </a:r>
            <a:r>
              <a:rPr lang="en-GB" dirty="0" smtClean="0"/>
              <a:t>receive in single slot is </a:t>
            </a:r>
            <a:r>
              <a:rPr lang="en-GB" dirty="0"/>
              <a:t>2 on a per component carrier basis in case of one bandwidth part for the component </a:t>
            </a:r>
            <a:r>
              <a:rPr lang="en-GB" dirty="0" smtClean="0"/>
              <a:t>carrier</a:t>
            </a:r>
          </a:p>
          <a:p>
            <a:pPr lvl="1"/>
            <a:r>
              <a:rPr lang="en-GB" dirty="0" smtClean="0"/>
              <a:t>FFS the case of multiple BWPs for the component carrier if supported </a:t>
            </a:r>
          </a:p>
          <a:p>
            <a:endParaRPr lang="en-GB" dirty="0" smtClean="0"/>
          </a:p>
          <a:p>
            <a:r>
              <a:rPr lang="en-GB" dirty="0" smtClean="0"/>
              <a:t>For multiple NR-PDCCH reception for scheduled NR-PDSCHs, NR support following </a:t>
            </a:r>
          </a:p>
          <a:p>
            <a:pPr lvl="1"/>
            <a:r>
              <a:rPr lang="en-GB" sz="2000" dirty="0" smtClean="0"/>
              <a:t>The number of HARQ processes is at the most twice that of one NR-PDSCH on a per component carrier basis in the case of one BWP for the component carrier</a:t>
            </a:r>
          </a:p>
          <a:p>
            <a:pPr lvl="1"/>
            <a:r>
              <a:rPr lang="en-GB" sz="2000" dirty="0" smtClean="0"/>
              <a:t>Study the mapping between PUCCH conveying ACK/NACK signalling and PDSCH, for example </a:t>
            </a:r>
          </a:p>
          <a:p>
            <a:pPr lvl="2"/>
            <a:r>
              <a:rPr lang="en-GB" sz="1600" dirty="0" smtClean="0"/>
              <a:t>Multiplexing ACK/NACK signalling using single UCI in single PUCCH</a:t>
            </a:r>
          </a:p>
          <a:p>
            <a:pPr lvl="2"/>
            <a:r>
              <a:rPr lang="en-GB" sz="1600" dirty="0" smtClean="0"/>
              <a:t>one-to-one mapping using multiple UCI associated with multiple PUCCH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3448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3921</TotalTime>
  <Words>369</Words>
  <Application>Microsoft Office PowerPoint</Application>
  <PresentationFormat>Widescreen</PresentationFormat>
  <Paragraphs>31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Theme</vt:lpstr>
      <vt:lpstr>WF on multiple PDCCH for multi-TRP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Coordinated Transmission Scheme</dc:title>
  <dc:creator>min zhang</dc:creator>
  <cp:lastModifiedBy>min zhang</cp:lastModifiedBy>
  <cp:revision>117</cp:revision>
  <dcterms:created xsi:type="dcterms:W3CDTF">2017-01-16T18:31:26Z</dcterms:created>
  <dcterms:modified xsi:type="dcterms:W3CDTF">2017-08-23T13:48:33Z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(2)swVxlaTnp/DUj/BU1mCci6dHVvBE5JM5UtQJyEx+NyKILVTcRkKqfAe23/u5zUNrF0EEAIgg
og8Gb+Uyx6XiH30LqTxoh3YLNVMC6iO4OtusI+jNYBU/UYy1r+V6xQyFkGmMKtwtsFZQsI52
W3L2OlzIPm9TC04VpNwShSOZh4TPzQ1u0ZVOKdaIhhAivwZIjpQNO6W355gAaG+pYA1YF13A
hCLya34VqXEcaEOpuU</vt:lpwstr>
  </property>
  <property fmtid="{D5CDD505-2E9C-101B-9397-08002B2CF9AE}" pid="3" name="_2015_ms_pID_7253431">
    <vt:lpwstr>9K8nLHezjjt11dSllEzRUs/Dnyw9Zc8WOFCorybU+O5JJq5e6aQXPb
/1yrKm+18YBHdtQc5lDQMAv0cKmkyvJwhLHZlynXQrq68BFZtXzdfvLh7Efd+t6WwxMXIgmI
Yid0O1GLT3TdIq0pW9STM3fTLhUMsWGpSNKau4PKdsuSjZUYDosHRnaxDY0ap12RnBFG0KuY
1gAhuv2DQdsf7zcQ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1503494309</vt:lpwstr>
  </property>
</Properties>
</file>