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82" r:id="rId3"/>
    <p:sldId id="290" r:id="rId4"/>
    <p:sldId id="289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-15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pathloss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offset of SUL</a:t>
            </a:r>
            <a:endParaRPr lang="en-US" altLang="zh-CN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China Telecom, 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Deutsche </a:t>
            </a:r>
            <a:r>
              <a:rPr lang="en-US" altLang="zh-CN" sz="280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Telekom, CMCC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 RAN WG1 meeting #90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                           </a:t>
            </a:r>
            <a:r>
              <a:rPr lang="en-US" altLang="zh-CN" sz="1800" b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R1- 1714952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Prague, Czech Republic, 21 – 25 August,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6.1.6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1676400"/>
          <a:ext cx="9144000" cy="2971800"/>
        </p:xfrm>
        <a:graphic>
          <a:graphicData uri="http://schemas.openxmlformats.org/drawingml/2006/table">
            <a:tbl>
              <a:tblPr/>
              <a:tblGrid>
                <a:gridCol w="9144000"/>
              </a:tblGrid>
              <a:tr h="29718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u="sng">
                          <a:latin typeface="Times"/>
                          <a:ea typeface="Batang"/>
                          <a:cs typeface="Times New Roman"/>
                        </a:rPr>
                        <a:t>Conclusions</a:t>
                      </a:r>
                      <a:r>
                        <a:rPr lang="en-GB" sz="2000" b="1" smtClean="0">
                          <a:latin typeface="Times"/>
                          <a:ea typeface="Batang"/>
                          <a:cs typeface="Times New Roman"/>
                        </a:rPr>
                        <a:t>: on RAN1#88b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Study further at least the following issues when UL carrier in one frequency range and DL NR carrier in a different frequency range: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Potential timing offset due to differences in channel delay profiles between UL and DL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Courier New"/>
                        <a:buChar char="o"/>
                      </a:pPr>
                      <a:r>
                        <a:rPr lang="en-US" sz="2000" dirty="0" err="1">
                          <a:latin typeface="Times"/>
                          <a:ea typeface="Batang"/>
                          <a:cs typeface="Times New Roman"/>
                        </a:rPr>
                        <a:t>Pathloss</a:t>
                      </a:r>
                      <a:r>
                        <a:rPr lang="en-US" sz="2000" dirty="0">
                          <a:latin typeface="Times"/>
                          <a:ea typeface="Batang"/>
                          <a:cs typeface="Times New Roman"/>
                        </a:rPr>
                        <a:t> difference between UL and DL (it is assumed that DL is used by a UE to measure the path loss)</a:t>
                      </a:r>
                      <a:endParaRPr lang="zh-CN" sz="20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1628" marR="61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406" y="1295400"/>
            <a:ext cx="7983794" cy="4503840"/>
          </a:xfrm>
        </p:spPr>
        <p:txBody>
          <a:bodyPr/>
          <a:lstStyle/>
          <a:p>
            <a:r>
              <a:rPr lang="en-US" altLang="zh-CN" sz="2000" dirty="0" smtClean="0"/>
              <a:t>The difference of </a:t>
            </a:r>
            <a:r>
              <a:rPr lang="en-US" altLang="zh-CN" sz="2000" dirty="0" err="1" smtClean="0"/>
              <a:t>pathloss</a:t>
            </a:r>
            <a:r>
              <a:rPr lang="en-US" altLang="zh-CN" sz="2000" dirty="0" smtClean="0"/>
              <a:t> and </a:t>
            </a:r>
            <a:r>
              <a:rPr lang="en-US" altLang="zh-CN" sz="2000" smtClean="0"/>
              <a:t>penetration loss can </a:t>
            </a:r>
            <a:r>
              <a:rPr lang="en-US" altLang="zh-CN" sz="2000" dirty="0" smtClean="0"/>
              <a:t>be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57200" y="1828800"/>
          <a:ext cx="8153401" cy="2677370"/>
        </p:xfrm>
        <a:graphic>
          <a:graphicData uri="http://schemas.openxmlformats.org/drawingml/2006/table">
            <a:tbl>
              <a:tblPr/>
              <a:tblGrid>
                <a:gridCol w="1345686"/>
                <a:gridCol w="2656739"/>
                <a:gridCol w="2191817"/>
                <a:gridCol w="1959159"/>
              </a:tblGrid>
              <a:tr h="30776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华文细黑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3.5 GHz (Baseline)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 GHz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800 MHz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371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Difference of Penetration loss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1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Difference of Propagation  loss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-5.8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-12.8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841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Difference  (dB)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-10.8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-20.8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 smtClean="0"/>
              <a:t>A </a:t>
            </a:r>
            <a:r>
              <a:rPr lang="en-US" altLang="zh-CN" sz="2800" dirty="0" err="1" smtClean="0"/>
              <a:t>pathloss</a:t>
            </a:r>
            <a:r>
              <a:rPr lang="en-US" altLang="zh-CN" sz="2800" dirty="0" smtClean="0"/>
              <a:t> offset can be informed in the PRACH configuration corresponding to PRACH resources on the SUL frequency</a:t>
            </a:r>
          </a:p>
          <a:p>
            <a:pPr lvl="1"/>
            <a:r>
              <a:rPr lang="en-US" altLang="zh-CN" sz="2400" dirty="0" smtClean="0"/>
              <a:t>To obtain a </a:t>
            </a:r>
            <a:r>
              <a:rPr lang="en-US" altLang="zh-CN" sz="2400" dirty="0" err="1" smtClean="0"/>
              <a:t>pathloss</a:t>
            </a:r>
            <a:r>
              <a:rPr lang="en-US" altLang="zh-CN" sz="2400" dirty="0" smtClean="0"/>
              <a:t> estimate for the SUL frequency, the </a:t>
            </a:r>
            <a:r>
              <a:rPr lang="en-US" altLang="zh-CN" sz="2400" dirty="0" err="1" smtClean="0"/>
              <a:t>pathloss</a:t>
            </a:r>
            <a:r>
              <a:rPr lang="en-US" altLang="zh-CN" sz="2400" dirty="0" smtClean="0"/>
              <a:t> offset is applied to the path loss estimated on the DL carrier where the UE receives the RMSI  </a:t>
            </a:r>
          </a:p>
          <a:p>
            <a:r>
              <a:rPr lang="en-US" altLang="zh-CN" sz="2800" dirty="0" smtClean="0"/>
              <a:t>FFS: Separate UE-specific </a:t>
            </a:r>
            <a:r>
              <a:rPr lang="en-US" altLang="zh-CN" sz="2800" dirty="0" err="1" smtClean="0"/>
              <a:t>pathloss</a:t>
            </a:r>
            <a:r>
              <a:rPr lang="en-US" altLang="zh-CN" sz="2800" dirty="0" smtClean="0"/>
              <a:t> offsets can be configured for power control of PUSCH/PUCCH/SRS. </a:t>
            </a:r>
            <a:endParaRPr lang="en-US" altLang="zh-CN" sz="2800" strike="sngStrike" dirty="0" smtClean="0"/>
          </a:p>
        </p:txBody>
      </p:sp>
    </p:spTree>
    <p:extLst>
      <p:ext uri="{BB962C8B-B14F-4D97-AF65-F5344CB8AC3E}">
        <p14:creationId xmlns="" xmlns:p14="http://schemas.microsoft.com/office/powerpoint/2010/main" val="20542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22801</TotalTime>
  <Words>337</Words>
  <Application>Microsoft Office PowerPoint</Application>
  <PresentationFormat>On-screen Show (4:3)</PresentationFormat>
  <Paragraphs>43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pathloss offset of SUL</vt:lpstr>
      <vt:lpstr>Background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User</cp:lastModifiedBy>
  <cp:revision>989</cp:revision>
  <dcterms:created xsi:type="dcterms:W3CDTF">2010-05-12T23:28:36Z</dcterms:created>
  <dcterms:modified xsi:type="dcterms:W3CDTF">2017-08-23T08:29:45Z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(3)jjsK385g87+vwdlZBoIi1T8U9m4LRsttT/Jb4Watp+dRusid9LPcoZAxEK4DDP2A5k1l51yg
iTrLnhgYaFMPuN5z7UAd6dwQe3MAHrQpmOdC3Ckh91/zscwlDWg4VzWREAb4PwYY4eOV9BC2
EjF977QJwxcllp5RyjtW2JLv5AvQa2EXmQIAIP2aN5ylfT6O2L9XId3TrmibsLfLNWnLntub
5bD6PoqSvbun6Tr1Ge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kNnt9oM59F111EerbD11R5D8C8pEcFt/HCzeeVcoF1Pe1+vAHMJag9
5IT29WKlEX1bRoEZMiJHeb8NZ7er3SCtpPohi/gmmxYm8GNBUECyq8tm/EzBoLWExno+t4AL
/tUhcIn2FjAk2bLFlFk9yQsTZMQt/Hi+/DvAd2U6sXTFpCUx0KeFMBgKGbue6T7KPTX2vKsD
MHIsxtKA0RdwMwLdzoD4DS2ah6OqvG/JFk1Q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h1xbTolSz6BBdG5IqYCqg8pi59lZw6MHQQCN
Arc/uFx2qyQGCfihRrmHCmHJ+KlaZZLBi+1CQQIvKNopKdOu01M=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1503476980</vt:lpwstr>
  </property>
</Properties>
</file>