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936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Samsung, Huawei, </a:t>
            </a:r>
            <a:r>
              <a:rPr lang="en-US" dirty="0" err="1"/>
              <a:t>HiSilicon</a:t>
            </a:r>
            <a:r>
              <a:rPr lang="en-US" dirty="0"/>
              <a:t>,…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multi-panel codebook extension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1475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Republic, 21</a:t>
            </a:r>
            <a:r>
              <a:rPr lang="en-US" altLang="ja-JP" sz="2400" baseline="30000" dirty="0"/>
              <a:t>st</a:t>
            </a:r>
            <a:r>
              <a:rPr lang="en-US" altLang="ja-JP" sz="2400" dirty="0"/>
              <a:t> – 25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August,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6.2.2.3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9461078" y="245981"/>
            <a:ext cx="21996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/>
              <a:t>R1-1714906</a:t>
            </a:r>
            <a:endParaRPr lang="ja-JP" altLang="en-US" sz="2400" dirty="0"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2249716"/>
            <a:ext cx="8332462" cy="4055986"/>
          </a:xfrm>
        </p:spPr>
        <p:txBody>
          <a:bodyPr>
            <a:normAutofit/>
          </a:bodyPr>
          <a:lstStyle/>
          <a:p>
            <a:endParaRPr lang="en-US" sz="2000" dirty="0"/>
          </a:p>
          <a:p>
            <a:endParaRPr lang="sv-SE" sz="2000" dirty="0"/>
          </a:p>
          <a:p>
            <a:pPr lvl="1"/>
            <a:endParaRPr lang="sv-SE" sz="1600" dirty="0"/>
          </a:p>
          <a:p>
            <a:endParaRPr lang="sv-SE" sz="2000" dirty="0"/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24935" y="1615924"/>
                <a:ext cx="6462719" cy="31180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 following configurations of number of panels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US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and panel port layouts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are supported for the Type I multi-panel codebook:</a:t>
                </a:r>
              </a:p>
              <a:p>
                <a:endParaRPr lang="en-US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Thus, the case with two ports per panel (i.e. one port per panel and polarization),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latin typeface="Cambria Math" panose="02040503050406030204" pitchFamily="18" charset="0"/>
                      </a:rPr>
                      <m:t>=(1,1)</m:t>
                    </m:r>
                  </m:oMath>
                </a14:m>
                <a:r>
                  <a:rPr lang="en-US" sz="1800" dirty="0"/>
                  <a:t>, is not supported.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35" y="1615924"/>
                <a:ext cx="6462719" cy="3118098"/>
              </a:xfrm>
              <a:prstGeom prst="rect">
                <a:avLst/>
              </a:prstGeom>
              <a:blipFill>
                <a:blip r:embed="rId2"/>
                <a:stretch>
                  <a:fillRect l="-849" t="-781" r="-7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0877696"/>
                  </p:ext>
                </p:extLst>
              </p:nvPr>
            </p:nvGraphicFramePr>
            <p:xfrm>
              <a:off x="7548294" y="1511694"/>
              <a:ext cx="4487949" cy="3060308"/>
            </p:xfrm>
            <a:graphic>
              <a:graphicData uri="http://schemas.openxmlformats.org/drawingml/2006/table">
                <a:tbl>
                  <a:tblPr firstRow="1" firstCol="1"/>
                  <a:tblGrid>
                    <a:gridCol w="1741933">
                      <a:extLst>
                        <a:ext uri="{9D8B030D-6E8A-4147-A177-3AD203B41FA5}">
                          <a16:colId xmlns:a16="http://schemas.microsoft.com/office/drawing/2014/main" val="1837484566"/>
                        </a:ext>
                      </a:extLst>
                    </a:gridCol>
                    <a:gridCol w="1741933">
                      <a:extLst>
                        <a:ext uri="{9D8B030D-6E8A-4147-A177-3AD203B41FA5}">
                          <a16:colId xmlns:a16="http://schemas.microsoft.com/office/drawing/2014/main" val="1162303398"/>
                        </a:ext>
                      </a:extLst>
                    </a:gridCol>
                    <a:gridCol w="1004083">
                      <a:extLst>
                        <a:ext uri="{9D8B030D-6E8A-4147-A177-3AD203B41FA5}">
                          <a16:colId xmlns:a16="http://schemas.microsoft.com/office/drawing/2014/main" val="24501926"/>
                        </a:ext>
                      </a:extLst>
                    </a:gridCol>
                  </a:tblGrid>
                  <a:tr h="1139448">
                    <a:tc>
                      <a:txBody>
                        <a:bodyPr/>
                        <a:lstStyle/>
                        <a:p>
                          <a:pPr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b="1" kern="1200" dirty="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Number of CSI-RS ports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800" i="1" kern="120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𝒈</m:t>
                                        </m:r>
                                      </m:sub>
                                    </m:sSub>
                                    <m:r>
                                      <a:rPr lang="en-US" sz="1800" b="1" i="1" kern="120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sz="1800" b="1" i="1" kern="120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800" b="1" i="1" kern="120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𝑶</m:t>
                                        </m:r>
                                      </m:e>
                                      <m:sub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sz="1800" b="1" i="1" kern="1200">
                                        <a:solidFill>
                                          <a:srgbClr val="FFFF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𝑶</m:t>
                                        </m:r>
                                      </m:e>
                                      <m:sub>
                                        <m:r>
                                          <a:rPr lang="en-US" sz="1800" b="1" i="1" kern="1200">
                                            <a:solidFill>
                                              <a:srgbClr val="FFFFFF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Arial" panose="020B0604020202020204" pitchFamily="34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1800" b="1" i="1" kern="1200">
                                    <a:solidFill>
                                      <a:srgbClr val="FFFF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83604315"/>
                      </a:ext>
                    </a:extLst>
                  </a:tr>
                  <a:tr h="384172"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b="1" kern="120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(2,2,1)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(4,-)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46029172"/>
                      </a:ext>
                    </a:extLst>
                  </a:tr>
                  <a:tr h="384172">
                    <a:tc rowSpan="2"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b="1" kern="120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16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(2,2,2)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(4,4)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40047104"/>
                      </a:ext>
                    </a:extLst>
                  </a:tr>
                  <a:tr h="38417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 dirty="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(2,4,1), (4,2,1)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(4,-)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723059"/>
                      </a:ext>
                    </a:extLst>
                  </a:tr>
                  <a:tr h="384172">
                    <a:tc rowSpan="2"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b="1" kern="120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32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(2,4,2), (4,2,2)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(4,4)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87232371"/>
                      </a:ext>
                    </a:extLst>
                  </a:tr>
                  <a:tr h="38417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(2,8,1), (4,4,1)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 dirty="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(4,-)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07376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0877696"/>
                  </p:ext>
                </p:extLst>
              </p:nvPr>
            </p:nvGraphicFramePr>
            <p:xfrm>
              <a:off x="7548294" y="1511694"/>
              <a:ext cx="4487949" cy="3060308"/>
            </p:xfrm>
            <a:graphic>
              <a:graphicData uri="http://schemas.openxmlformats.org/drawingml/2006/table">
                <a:tbl>
                  <a:tblPr firstRow="1" firstCol="1"/>
                  <a:tblGrid>
                    <a:gridCol w="1741933">
                      <a:extLst>
                        <a:ext uri="{9D8B030D-6E8A-4147-A177-3AD203B41FA5}">
                          <a16:colId xmlns:a16="http://schemas.microsoft.com/office/drawing/2014/main" val="1837484566"/>
                        </a:ext>
                      </a:extLst>
                    </a:gridCol>
                    <a:gridCol w="1741933">
                      <a:extLst>
                        <a:ext uri="{9D8B030D-6E8A-4147-A177-3AD203B41FA5}">
                          <a16:colId xmlns:a16="http://schemas.microsoft.com/office/drawing/2014/main" val="1162303398"/>
                        </a:ext>
                      </a:extLst>
                    </a:gridCol>
                    <a:gridCol w="1004083">
                      <a:extLst>
                        <a:ext uri="{9D8B030D-6E8A-4147-A177-3AD203B41FA5}">
                          <a16:colId xmlns:a16="http://schemas.microsoft.com/office/drawing/2014/main" val="24501926"/>
                        </a:ext>
                      </a:extLst>
                    </a:gridCol>
                  </a:tblGrid>
                  <a:tr h="1139448">
                    <a:tc>
                      <a:txBody>
                        <a:bodyPr/>
                        <a:lstStyle/>
                        <a:p>
                          <a:pPr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b="1" kern="1200" dirty="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Number of CSI-RS ports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350" t="-532" r="-59091" b="-1739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47273" t="-532" r="-2424" b="-1739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83604315"/>
                      </a:ext>
                    </a:extLst>
                  </a:tr>
                  <a:tr h="384172"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b="1" kern="120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(2,2,1)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(4,-)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46029172"/>
                      </a:ext>
                    </a:extLst>
                  </a:tr>
                  <a:tr h="384172">
                    <a:tc rowSpan="2"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b="1" kern="120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16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(2,2,2)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(4,4)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40047104"/>
                      </a:ext>
                    </a:extLst>
                  </a:tr>
                  <a:tr h="38417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 dirty="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(2,4,1), (4,2,1)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(4,-)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2723059"/>
                      </a:ext>
                    </a:extLst>
                  </a:tr>
                  <a:tr h="384172">
                    <a:tc rowSpan="2"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b="1" kern="1200">
                              <a:solidFill>
                                <a:srgbClr val="FFFFFF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32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08A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(2,4,2), (4,2,2)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(4,4)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87232371"/>
                      </a:ext>
                    </a:extLst>
                  </a:tr>
                  <a:tr h="38417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(2,8,1), (4,4,1)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lnSpc>
                              <a:spcPct val="107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800" kern="1200" dirty="0">
                              <a:solidFill>
                                <a:srgbClr val="00285E"/>
                              </a:solidFill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(4,-)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8255" marR="8255" marT="825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CEDE7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073764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3439236" y="2497540"/>
            <a:ext cx="3862316" cy="2320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524935" y="1339984"/>
                <a:ext cx="11021071" cy="5074463"/>
              </a:xfrm>
            </p:spPr>
            <p:txBody>
              <a:bodyPr>
                <a:normAutofit/>
              </a:bodyPr>
              <a:lstStyle/>
              <a:p>
                <a:pPr lvl="0"/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</a:rPr>
                  <a:t>The Type I multi-panel codebook supports the two additional port/panel combinations </a:t>
                </a:r>
                <a14:m>
                  <m:oMath xmlns:m="http://schemas.openxmlformats.org/officeDocument/2006/math">
                    <m:r>
                      <a:rPr lang="en-US" sz="2000" b="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b="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sz="2000" b="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b="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b="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)={</m:t>
                    </m:r>
                    <m:d>
                      <m:dPr>
                        <m:ctrlPr>
                          <a:rPr lang="en-US" sz="20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2,1,1</m:t>
                        </m:r>
                      </m:e>
                    </m:d>
                    <m:r>
                      <a:rPr lang="en-US" sz="2000" b="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,(4,1,1) }</m:t>
                    </m:r>
                  </m:oMath>
                </a14:m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</a:rPr>
                  <a:t>, i.e. 2 ports per panel is supported for 2 and 4 panels</a:t>
                </a:r>
              </a:p>
              <a:p>
                <a:pPr lvl="1"/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</a:rPr>
                  <a:t>Both mode 1 and mode 2 are supported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sz="180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</a:rPr>
                  <a:t> and rank 1-4</a:t>
                </a:r>
              </a:p>
              <a:p>
                <a:pPr lvl="1"/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</a:rPr>
                  <a:t>For the rank-1 and rank-2 codebook, existing codebook formulation is reused</a:t>
                </a:r>
              </a:p>
              <a:p>
                <a:pPr lvl="1"/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</a:rPr>
                  <a:t>For the rank-3 and rank-4 codebook, study further and downselect between the following alternatives:</a:t>
                </a:r>
              </a:p>
              <a:p>
                <a:pPr lvl="2"/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</a:rPr>
                  <a:t>Alt.1: Precoders implement non-coherent transmission from groups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800" b="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b="0" i="1" smtClean="0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sv-SE" sz="1800" b="0" i="1" smtClean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</a:rPr>
                  <a:t> panels</a:t>
                </a:r>
              </a:p>
              <a:p>
                <a:pPr lvl="3"/>
                <a:r>
                  <a:rPr lang="en-US" sz="1100" dirty="0">
                    <a:solidFill>
                      <a:schemeClr val="tx1">
                        <a:lumMod val="75000"/>
                      </a:schemeClr>
                    </a:solidFill>
                  </a:rPr>
                  <a:t>For instance: </a:t>
                </a:r>
                <a14:m>
                  <m:oMath xmlns:m="http://schemas.openxmlformats.org/officeDocument/2006/math">
                    <m:r>
                      <a:rPr lang="en-US" sz="1200" b="1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en-US" sz="1200" i="1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2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  <m:r>
                          <a:rPr lang="en-US" sz="12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eqArr>
                          <m:eqArrPr>
                            <m:ctrlP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  <m:r>
                          <a:rPr lang="en-US" sz="12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eqArr>
                          <m:eqArrPr>
                            <m:ctrlP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eqArr>
                        <m:r>
                          <a:rPr lang="en-US" sz="1200" i="1">
                            <a:solidFill>
                              <a:schemeClr val="tx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eqArr>
                          <m:eqArrPr>
                            <m:ctrlP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sz="1200" i="1">
                                <a:solidFill>
                                  <a:schemeClr val="tx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sz="1800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lvl="2"/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</a:rPr>
                  <a:t>Alt. 2: Precoders implement coherent transmission from all panels</a:t>
                </a:r>
              </a:p>
              <a:p>
                <a:pPr lvl="3"/>
                <a:endParaRPr lang="en-US" sz="1800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lvl="3"/>
                <a:r>
                  <a:rPr lang="en-US" sz="1200" dirty="0">
                    <a:solidFill>
                      <a:schemeClr val="tx1">
                        <a:lumMod val="75000"/>
                      </a:schemeClr>
                    </a:solidFill>
                  </a:rPr>
                  <a:t>For instance: </a:t>
                </a:r>
                <a14:m>
                  <m:oMath xmlns:m="http://schemas.openxmlformats.org/officeDocument/2006/math">
                    <m:r>
                      <a:rPr lang="sv-SE" sz="1200" b="1" i="1" smtClean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200" b="1" i="1" smtClean="0">
                        <a:solidFill>
                          <a:schemeClr val="tx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1200" b="1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lvl="2"/>
                <a:endParaRPr lang="en-US" sz="1800" dirty="0">
                  <a:solidFill>
                    <a:schemeClr val="tx1">
                      <a:lumMod val="75000"/>
                    </a:schemeClr>
                  </a:solidFill>
                </a:endParaRPr>
              </a:p>
              <a:p>
                <a:pPr lvl="2"/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</a:rPr>
                  <a:t>Alt. 3: Use single-panel rank-3 / 4 codebook</a:t>
                </a:r>
              </a:p>
              <a:p>
                <a:pPr lvl="2"/>
                <a:r>
                  <a:rPr lang="en-US" sz="1800" dirty="0">
                    <a:solidFill>
                      <a:schemeClr val="tx1">
                        <a:lumMod val="75000"/>
                      </a:schemeClr>
                    </a:solidFill>
                  </a:rPr>
                  <a:t>Other options are not precluded</a:t>
                </a:r>
              </a:p>
              <a:p>
                <a:pPr marL="0" lvl="0" indent="0">
                  <a:buNone/>
                </a:pPr>
                <a:r>
                  <a:rPr lang="en-US" sz="2000" dirty="0">
                    <a:solidFill>
                      <a:schemeClr val="tx1">
                        <a:lumMod val="75000"/>
                      </a:schemeClr>
                    </a:solidFill>
                  </a:rPr>
                  <a:t> </a:t>
                </a:r>
              </a:p>
              <a:p>
                <a:pPr lvl="0"/>
                <a:endParaRPr lang="en-US" sz="2000" dirty="0">
                  <a:solidFill>
                    <a:schemeClr val="tx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4935" y="1339984"/>
                <a:ext cx="11021071" cy="5074463"/>
              </a:xfrm>
              <a:blipFill>
                <a:blip r:embed="rId3"/>
                <a:stretch>
                  <a:fillRect l="-664" t="-1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747" y="4578014"/>
            <a:ext cx="1933219" cy="86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679</TotalTime>
  <Words>290</Words>
  <Application>Microsoft Office PowerPoint</Application>
  <PresentationFormat>Widescreen</PresentationFormat>
  <Paragraphs>51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ＭＳ Ｐゴシック</vt:lpstr>
      <vt:lpstr>Arial</vt:lpstr>
      <vt:lpstr>Calibri</vt:lpstr>
      <vt:lpstr>Cambria Math</vt:lpstr>
      <vt:lpstr>Ericsson Capital TT</vt:lpstr>
      <vt:lpstr>Times New Roman</vt:lpstr>
      <vt:lpstr>PresentationTemplate2011</vt:lpstr>
      <vt:lpstr>WF on multi-panel codebook extension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cp:keywords/>
  <dc:description>Rev PA1</dc:description>
  <cp:lastModifiedBy>Sebastian Faxér</cp:lastModifiedBy>
  <cp:revision>40</cp:revision>
  <dcterms:created xsi:type="dcterms:W3CDTF">2017-03-31T09:46:41Z</dcterms:created>
  <dcterms:modified xsi:type="dcterms:W3CDTF">2017-08-22T15:50:15Z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