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Mode1 for UL partial </a:t>
            </a:r>
            <a:r>
              <a:rPr lang="en-US" altLang="zh-CN" dirty="0" err="1"/>
              <a:t>subframe</a:t>
            </a:r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Huawei, HiSilicon, Nokia, Nokia Shanghai Bell, </a:t>
            </a:r>
            <a:r>
              <a:rPr lang="en-US" altLang="zh-CN" dirty="0" err="1"/>
              <a:t>Sequans</a:t>
            </a:r>
            <a:r>
              <a:rPr lang="en-US" altLang="zh-CN" dirty="0"/>
              <a:t>, …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9512" y="260648"/>
            <a:ext cx="4495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#90	</a:t>
            </a:r>
          </a:p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Prague, Czech Republic, 21</a:t>
            </a:r>
            <a:r>
              <a:rPr lang="en-GB" altLang="ko-KR" b="1" baseline="30000" dirty="0">
                <a:latin typeface="Calibri" pitchFamily="34" charset="0"/>
                <a:cs typeface="Times New Roman" pitchFamily="18" charset="0"/>
              </a:rPr>
              <a:t>st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-25</a:t>
            </a:r>
            <a:r>
              <a:rPr lang="en-GB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August 2017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5.2.2.2</a:t>
            </a: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7696200" y="152400"/>
            <a:ext cx="1317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 R1-17xxxxx</a:t>
            </a:r>
            <a:endParaRPr lang="ko-KR" altLang="en-US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It was agreed in RAN1 #89 that</a:t>
            </a:r>
          </a:p>
          <a:p>
            <a:pPr lvl="0"/>
            <a:r>
              <a:rPr lang="en-US" altLang="zh-CN" dirty="0"/>
              <a:t>UL partial </a:t>
            </a:r>
            <a:r>
              <a:rPr lang="en-US" altLang="zh-CN" dirty="0" err="1"/>
              <a:t>subframe</a:t>
            </a:r>
            <a:r>
              <a:rPr lang="en-US" altLang="zh-CN" dirty="0"/>
              <a:t> transmission starting at symbol #7 is supported with both following modes  Mode 1 and Mode 2</a:t>
            </a:r>
            <a:endParaRPr lang="zh-CN" altLang="zh-CN" dirty="0"/>
          </a:p>
          <a:p>
            <a:pPr lvl="0"/>
            <a:r>
              <a:rPr lang="en-US" altLang="zh-CN" dirty="0"/>
              <a:t>Mode 1. The UE may start at a Rel-14 starting point or at symbol #7 depending on e.g. the outcome of LBT</a:t>
            </a:r>
            <a:endParaRPr lang="zh-CN" altLang="zh-CN" dirty="0"/>
          </a:p>
          <a:p>
            <a:pPr lvl="1"/>
            <a:r>
              <a:rPr lang="en-US" altLang="zh-CN" dirty="0"/>
              <a:t>The TBS is determined as for the full </a:t>
            </a:r>
            <a:r>
              <a:rPr lang="en-US" altLang="zh-CN" dirty="0" err="1"/>
              <a:t>subframe</a:t>
            </a:r>
            <a:r>
              <a:rPr lang="en-US" altLang="zh-CN" dirty="0"/>
              <a:t> regardless of the starting point (i.e. no TBS scaling)</a:t>
            </a:r>
            <a:endParaRPr lang="zh-CN" altLang="zh-CN" dirty="0"/>
          </a:p>
          <a:p>
            <a:pPr lvl="1"/>
            <a:r>
              <a:rPr lang="en-US" altLang="zh-CN" dirty="0"/>
              <a:t>FFS: channel access within shared COT</a:t>
            </a:r>
            <a:endParaRPr lang="zh-CN" altLang="zh-CN" dirty="0"/>
          </a:p>
          <a:p>
            <a:pPr lvl="1"/>
            <a:r>
              <a:rPr lang="en-US" altLang="zh-CN" dirty="0"/>
              <a:t>FFS: how to indicate to which UL </a:t>
            </a:r>
            <a:r>
              <a:rPr lang="en-US" altLang="zh-CN" dirty="0" err="1"/>
              <a:t>subframes</a:t>
            </a:r>
            <a:r>
              <a:rPr lang="en-US" altLang="zh-CN" dirty="0"/>
              <a:t> this applies</a:t>
            </a:r>
            <a:endParaRPr lang="zh-CN" altLang="zh-CN" dirty="0"/>
          </a:p>
          <a:p>
            <a:pPr lvl="1"/>
            <a:r>
              <a:rPr lang="en-US" altLang="zh-CN" dirty="0"/>
              <a:t>FFS: UCI mapping, if supported</a:t>
            </a:r>
          </a:p>
          <a:p>
            <a:r>
              <a:rPr lang="en-US" altLang="zh-CN" dirty="0"/>
              <a:t>For Mode 1:</a:t>
            </a:r>
            <a:endParaRPr lang="zh-CN" altLang="zh-CN" dirty="0"/>
          </a:p>
          <a:p>
            <a:pPr lvl="1"/>
            <a:r>
              <a:rPr lang="en-US" altLang="zh-CN" dirty="0"/>
              <a:t>When transmission starts at symbol #7, the first slot of a </a:t>
            </a:r>
            <a:r>
              <a:rPr lang="en-US" altLang="zh-CN" dirty="0" err="1"/>
              <a:t>subframe</a:t>
            </a:r>
            <a:r>
              <a:rPr lang="en-US" altLang="zh-CN" dirty="0"/>
              <a:t> is punctured</a:t>
            </a:r>
            <a:endParaRPr lang="zh-CN" altLang="zh-CN" dirty="0"/>
          </a:p>
          <a:p>
            <a:pPr lvl="1"/>
            <a:r>
              <a:rPr lang="en-US" altLang="zh-CN" dirty="0"/>
              <a:t>FFS: new MCS table and when that would be applicable</a:t>
            </a:r>
            <a:endParaRPr lang="zh-CN" altLang="zh-CN" dirty="0"/>
          </a:p>
          <a:p>
            <a:endParaRPr lang="zh-CN" altLang="zh-CN" dirty="0"/>
          </a:p>
          <a:p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511256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/>
              <a:t>For Mode 1, </a:t>
            </a:r>
            <a:r>
              <a:rPr lang="en-US" dirty="0">
                <a:solidFill>
                  <a:srgbClr val="FF0000"/>
                </a:solidFill>
              </a:rPr>
              <a:t>select one of the options: </a:t>
            </a:r>
            <a:endParaRPr lang="en-US" dirty="0"/>
          </a:p>
          <a:p>
            <a:pPr lvl="1"/>
            <a:r>
              <a:rPr lang="en-US" dirty="0"/>
              <a:t>Opt1: UL grant indicates if the corresponding UL subframe applies Mode 1 or not, </a:t>
            </a:r>
            <a:r>
              <a:rPr lang="en-US" dirty="0" err="1"/>
              <a:t>i.e</a:t>
            </a:r>
            <a:r>
              <a:rPr lang="en-US" dirty="0"/>
              <a:t>, the first slot of the subframe can be punctured depending on </a:t>
            </a:r>
            <a:r>
              <a:rPr lang="en-US" dirty="0" err="1"/>
              <a:t>LBT</a:t>
            </a:r>
            <a:r>
              <a:rPr lang="en-US" dirty="0"/>
              <a:t> outcome.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No subframe basis indication, i.e. for multi-subframe scheduling the indication applies to all subframe or only the first scheduled subframe within the  corresponding UL burst.</a:t>
            </a:r>
          </a:p>
          <a:p>
            <a:pPr lvl="2"/>
            <a:r>
              <a:rPr lang="en-US" dirty="0"/>
              <a:t>When UL grant indicates the corresponding UL subframe applies Mode1, FFS:</a:t>
            </a:r>
          </a:p>
          <a:p>
            <a:pPr lvl="3"/>
            <a:r>
              <a:rPr lang="en-US" dirty="0"/>
              <a:t>Opt1: a new MCS table is used for this subframe</a:t>
            </a:r>
          </a:p>
          <a:p>
            <a:pPr lvl="3"/>
            <a:r>
              <a:rPr lang="en-US" dirty="0"/>
              <a:t>Opt2: UE can choose to switch old MCS table to new MCS table based on </a:t>
            </a:r>
            <a:r>
              <a:rPr lang="en-US" dirty="0" err="1"/>
              <a:t>LBT</a:t>
            </a:r>
            <a:r>
              <a:rPr lang="en-US" dirty="0"/>
              <a:t> outcome</a:t>
            </a:r>
          </a:p>
          <a:p>
            <a:pPr lvl="2"/>
            <a:r>
              <a:rPr lang="en-US" dirty="0"/>
              <a:t>FFS: some joint encoding of the indication bit field. E.g., 2bits for indicating states of R14 operation, Mode 1, Mode 2,  and ending partial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err="1">
                <a:solidFill>
                  <a:srgbClr val="FF0000"/>
                </a:solidFill>
              </a:rPr>
              <a:t>Opt</a:t>
            </a:r>
            <a:r>
              <a:rPr lang="en-US" dirty="0">
                <a:solidFill>
                  <a:srgbClr val="FF0000"/>
                </a:solidFill>
              </a:rPr>
              <a:t> 2: </a:t>
            </a:r>
            <a:r>
              <a:rPr lang="en-US" dirty="0" err="1">
                <a:solidFill>
                  <a:srgbClr val="FF0000"/>
                </a:solidFill>
              </a:rPr>
              <a:t>RRC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signalling</a:t>
            </a:r>
            <a:r>
              <a:rPr lang="en-US" dirty="0">
                <a:solidFill>
                  <a:srgbClr val="FF0000"/>
                </a:solidFill>
              </a:rPr>
              <a:t> is used to enable/disable Mode 1, i.e., the first slot of the subframe can be punctured depending on </a:t>
            </a:r>
            <a:r>
              <a:rPr lang="en-US" dirty="0" err="1">
                <a:solidFill>
                  <a:srgbClr val="FF0000"/>
                </a:solidFill>
              </a:rPr>
              <a:t>LBT</a:t>
            </a:r>
            <a:r>
              <a:rPr lang="en-US" dirty="0">
                <a:solidFill>
                  <a:srgbClr val="FF0000"/>
                </a:solidFill>
              </a:rPr>
              <a:t> outcome</a:t>
            </a:r>
          </a:p>
          <a:p>
            <a:pPr lvl="2"/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FFS: </a:t>
            </a:r>
            <a:r>
              <a:rPr lang="en-US" dirty="0" smtClean="0">
                <a:solidFill>
                  <a:srgbClr val="0070C0"/>
                </a:solidFill>
              </a:rPr>
              <a:t>the UCI mapping method for Mode 1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Alt1. For </a:t>
            </a:r>
            <a:r>
              <a:rPr lang="en-US" dirty="0">
                <a:solidFill>
                  <a:srgbClr val="FF0000"/>
                </a:solidFill>
              </a:rPr>
              <a:t>Mode 1, UCI is supported for Mode 1 and UE punctures UCI if the first half of the subframe is punctured based on LBT </a:t>
            </a:r>
            <a:r>
              <a:rPr lang="en-US" dirty="0" smtClean="0">
                <a:solidFill>
                  <a:srgbClr val="FF0000"/>
                </a:solidFill>
              </a:rPr>
              <a:t>outcome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Alt2. For Mode 1, UCI is supported and adopt robust UCI mapping order, e.g. UCI is mapped slot by slot from 2</a:t>
            </a:r>
            <a:r>
              <a:rPr lang="en-US" baseline="30000" dirty="0" smtClean="0">
                <a:solidFill>
                  <a:srgbClr val="0070C0"/>
                </a:solidFill>
              </a:rPr>
              <a:t>nd</a:t>
            </a:r>
            <a:r>
              <a:rPr lang="en-US" dirty="0" smtClean="0">
                <a:solidFill>
                  <a:srgbClr val="0070C0"/>
                </a:solidFill>
              </a:rPr>
              <a:t> slot to 1</a:t>
            </a:r>
            <a:r>
              <a:rPr lang="en-US" baseline="30000" dirty="0" smtClean="0">
                <a:solidFill>
                  <a:srgbClr val="0070C0"/>
                </a:solidFill>
              </a:rPr>
              <a:t>st</a:t>
            </a:r>
            <a:r>
              <a:rPr lang="en-US" dirty="0" smtClean="0">
                <a:solidFill>
                  <a:srgbClr val="0070C0"/>
                </a:solidFill>
              </a:rPr>
              <a:t> slot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4525963"/>
          </a:xfrm>
        </p:spPr>
        <p:txBody>
          <a:bodyPr/>
          <a:lstStyle/>
          <a:p>
            <a:r>
              <a:rPr lang="en-US" altLang="zh-CN" dirty="0"/>
              <a:t>Example of the new MCS table 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499992" y="1556792"/>
          <a:ext cx="4176465" cy="5040552"/>
        </p:xfrm>
        <a:graphic>
          <a:graphicData uri="http://schemas.openxmlformats.org/drawingml/2006/table">
            <a:tbl>
              <a:tblPr/>
              <a:tblGrid>
                <a:gridCol w="8352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352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52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352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352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5101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800" b="1" kern="100" dirty="0">
                          <a:latin typeface="Times New Roman"/>
                          <a:ea typeface="Times New Roman"/>
                        </a:rPr>
                        <a:t>MCS Index</a:t>
                      </a:r>
                      <a:endParaRPr lang="zh-CN" sz="800" b="1" kern="100" dirty="0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800" b="1" kern="100" dirty="0">
                          <a:latin typeface="Times New Roman"/>
                          <a:ea typeface="宋体"/>
                        </a:rPr>
                        <a:t>Legacy </a:t>
                      </a:r>
                      <a:r>
                        <a:rPr lang="en-US" sz="800" b="1" kern="100" dirty="0">
                          <a:latin typeface="Times New Roman"/>
                          <a:ea typeface="Times New Roman"/>
                        </a:rPr>
                        <a:t>Modulation Order</a:t>
                      </a:r>
                      <a:endParaRPr lang="zh-CN" sz="800" b="1" kern="100" dirty="0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800" b="1" kern="100" dirty="0">
                          <a:latin typeface="Times New Roman"/>
                          <a:ea typeface="宋体"/>
                        </a:rPr>
                        <a:t>New </a:t>
                      </a:r>
                      <a:r>
                        <a:rPr lang="en-US" sz="800" b="1" kern="100" dirty="0">
                          <a:latin typeface="Times New Roman"/>
                          <a:ea typeface="Times New Roman"/>
                        </a:rPr>
                        <a:t>Modulation Order</a:t>
                      </a:r>
                      <a:endParaRPr lang="zh-CN" sz="800" b="1" kern="100" dirty="0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800" b="1" kern="100">
                          <a:latin typeface="Times New Roman"/>
                          <a:ea typeface="Times New Roman"/>
                        </a:rPr>
                        <a:t>TBS Index</a:t>
                      </a:r>
                      <a:endParaRPr lang="zh-CN" sz="800" b="1" kern="100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800" b="1" kern="100">
                          <a:latin typeface="Times New Roman"/>
                          <a:ea typeface="Times New Roman"/>
                        </a:rPr>
                        <a:t>Redundancy Version</a:t>
                      </a:r>
                      <a:endParaRPr lang="zh-CN" sz="800" b="1" kern="100">
                        <a:latin typeface="Times New Roman"/>
                        <a:ea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highlight>
                            <a:srgbClr val="00FF00"/>
                          </a:highlight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highlight>
                            <a:srgbClr val="00FF00"/>
                          </a:highlight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highlight>
                            <a:srgbClr val="00FF00"/>
                          </a:highlight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highlight>
                            <a:srgbClr val="00FF00"/>
                          </a:highlight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highlight>
                            <a:srgbClr val="00FF00"/>
                          </a:highlight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highlight>
                            <a:srgbClr val="00FF00"/>
                          </a:highlight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highlight>
                            <a:srgbClr val="00FF00"/>
                          </a:highlight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highlight>
                            <a:srgbClr val="00FF00"/>
                          </a:highlight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highlight>
                            <a:srgbClr val="00FF00"/>
                          </a:highlight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reserved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1"/>
                  </a:ext>
                </a:extLst>
              </a:tr>
              <a:tr h="1434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31</a:t>
                      </a:r>
                      <a:endParaRPr lang="zh-CN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509" marR="57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2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76056" y="1124744"/>
            <a:ext cx="3168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 1: Legacy and new MCS for PUSCH</a:t>
            </a:r>
            <a:endParaRPr kumimoji="0" lang="en-US" altLang="zh-CN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4464496" cy="375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4479999" cy="370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4437112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TBS8/9/10/14/15/16/17, which cannot be used in partial </a:t>
            </a:r>
            <a:r>
              <a:rPr lang="en-US" altLang="zh-CN" dirty="0" err="1"/>
              <a:t>subframe</a:t>
            </a:r>
            <a:r>
              <a:rPr lang="en-US" altLang="zh-CN" dirty="0"/>
              <a:t> with legacy MCS table can be corrected decoded with new MCS table.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500</Words>
  <Application>Microsoft Office PowerPoint</Application>
  <PresentationFormat>全屏显示(4:3)</PresentationFormat>
  <Paragraphs>192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Mode1 for UL partial subframe </vt:lpstr>
      <vt:lpstr>Background</vt:lpstr>
      <vt:lpstr>Proposal </vt:lpstr>
      <vt:lpstr>Appendix 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Mode1 for UL partial subframe</dc:title>
  <dc:creator>Xiayuan (XiaYuan, WN)</dc:creator>
  <cp:lastModifiedBy>l00285311</cp:lastModifiedBy>
  <cp:revision>27</cp:revision>
  <dcterms:created xsi:type="dcterms:W3CDTF">2017-08-18T03:29:48Z</dcterms:created>
  <dcterms:modified xsi:type="dcterms:W3CDTF">2017-08-22T15:26:40Z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(3)2umqJaipnx1qvaWzop7c1g4PqMC9V9lmhzkk+gpurW+Zbtwjo25bRuF5uKEsKHXsF+u7PCD5
w4Iby70POK3P0dPGA2al3A7OQcRD3o0q9Fz3dCT+68MmZZBvf0VaUdgO5yyEPR6O2yy2vuS1
A5zWx3aho9UQXGQSU8j+wIKRFw0ytVXF6P7Csc5itGXtHsbn1tEgjh8pzpmayqDSG63+kA4I
ULRuhG0q98+fTJ7IZC</vt:lpwstr>
  </property>
  <property fmtid="{D5CDD505-2E9C-101B-9397-08002B2CF9AE}" pid="3" name="_2015_ms_pID_7253431">
    <vt:lpwstr>PNuL6307qjxabRfIX+W5qh96HZLkx0FtuJXgCcskrK4BrvdBuOlKXT
h4CH8BtjUimOG8PHiMdomcujnl37wOHBzyEEinFfuJ7r6ATpJ+chGWtsaniwmbwGly6yeCXk
3UHWP7dBDyFCa9a1km9y5adaWe/wM88bS5Jj4MLZWzI3RFZ5a+iXurgu+jf/JM0KHkxo9mSS
kFTKrteSi3+M+PGTjhRcPvxIwsDagxCdd8x1</vt:lpwstr>
  </property>
  <property fmtid="{D5CDD505-2E9C-101B-9397-08002B2CF9AE}" pid="4" name="_2015_ms_pID_7253432">
    <vt:lpwstr>kqs6DnHclMibHUjB6ItPFhc=</vt:lpwstr>
  </property>
</Properties>
</file>