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60" r:id="rId3"/>
    <p:sldId id="259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2" d="100"/>
          <a:sy n="72" d="100"/>
        </p:scale>
        <p:origin x="66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microsoft.com/office/2015/10/relationships/revisionInfo" Target="revisionInfo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BD0BDF-A1E4-4317-AB8E-929A935DAB73}" type="datetimeFigureOut">
              <a:rPr lang="en-US" smtClean="0"/>
              <a:t>8/22/2017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3C7C0D-E487-4803-8120-DA0D3A960F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52717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BD0BDF-A1E4-4317-AB8E-929A935DAB73}" type="datetimeFigureOut">
              <a:rPr lang="en-US" smtClean="0"/>
              <a:t>8/22/2017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3C7C0D-E487-4803-8120-DA0D3A960F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34800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BD0BDF-A1E4-4317-AB8E-929A935DAB73}" type="datetimeFigureOut">
              <a:rPr lang="en-US" smtClean="0"/>
              <a:t>8/22/2017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3C7C0D-E487-4803-8120-DA0D3A960F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75243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BD0BDF-A1E4-4317-AB8E-929A935DAB73}" type="datetimeFigureOut">
              <a:rPr lang="en-US" smtClean="0"/>
              <a:t>8/22/2017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3C7C0D-E487-4803-8120-DA0D3A960F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3839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BD0BDF-A1E4-4317-AB8E-929A935DAB73}" type="datetimeFigureOut">
              <a:rPr lang="en-US" smtClean="0"/>
              <a:t>8/22/2017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3C7C0D-E487-4803-8120-DA0D3A960F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9388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BD0BDF-A1E4-4317-AB8E-929A935DAB73}" type="datetimeFigureOut">
              <a:rPr lang="en-US" smtClean="0"/>
              <a:t>8/22/2017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3C7C0D-E487-4803-8120-DA0D3A960F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88536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BD0BDF-A1E4-4317-AB8E-929A935DAB73}" type="datetimeFigureOut">
              <a:rPr lang="en-US" smtClean="0"/>
              <a:t>8/22/2017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3C7C0D-E487-4803-8120-DA0D3A960F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83522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BD0BDF-A1E4-4317-AB8E-929A935DAB73}" type="datetimeFigureOut">
              <a:rPr lang="en-US" smtClean="0"/>
              <a:t>8/22/2017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3C7C0D-E487-4803-8120-DA0D3A960F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5910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BD0BDF-A1E4-4317-AB8E-929A935DAB73}" type="datetimeFigureOut">
              <a:rPr lang="en-US" smtClean="0"/>
              <a:t>8/22/2017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3C7C0D-E487-4803-8120-DA0D3A960F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5432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BD0BDF-A1E4-4317-AB8E-929A935DAB73}" type="datetimeFigureOut">
              <a:rPr lang="en-US" smtClean="0"/>
              <a:t>8/22/2017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3C7C0D-E487-4803-8120-DA0D3A960F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74352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BD0BDF-A1E4-4317-AB8E-929A935DAB73}" type="datetimeFigureOut">
              <a:rPr lang="en-US" smtClean="0"/>
              <a:t>8/22/2017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3C7C0D-E487-4803-8120-DA0D3A960F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81260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BD0BDF-A1E4-4317-AB8E-929A935DAB73}" type="datetimeFigureOut">
              <a:rPr lang="en-US" smtClean="0"/>
              <a:t>8/22/2017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3C7C0D-E487-4803-8120-DA0D3A960F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31498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kumimoji="1" lang="en-US" altLang="ja-JP" dirty="0"/>
              <a:t>WF on Remaining Details of Channel Modeling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99456" y="4149080"/>
            <a:ext cx="8745016" cy="1489720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chemeClr val="tx1"/>
                </a:solidFill>
              </a:rPr>
              <a:t>Ericsson, </a:t>
            </a:r>
            <a:r>
              <a:rPr lang="en-US" dirty="0"/>
              <a:t>Nokia, Nokia Shanghai Bell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10146704" y="217765"/>
            <a:ext cx="163792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1800" b="1" dirty="0">
                <a:latin typeface="Arial" charset="0"/>
              </a:rPr>
              <a:t>R1-1714822</a:t>
            </a:r>
            <a:endParaRPr lang="en-US" altLang="en-US" sz="1800" b="1" dirty="0">
              <a:latin typeface="Arial" charset="0"/>
            </a:endParaRPr>
          </a:p>
        </p:txBody>
      </p:sp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263352" y="174537"/>
            <a:ext cx="513968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ja-JP" sz="1800" dirty="0"/>
              <a:t>3GPP TSG RAN WG1 Meeting #90</a:t>
            </a:r>
          </a:p>
          <a:p>
            <a:pPr>
              <a:spcBef>
                <a:spcPct val="0"/>
              </a:spcBef>
              <a:buNone/>
            </a:pPr>
            <a:r>
              <a:rPr lang="en-US" altLang="ja-JP" sz="1800" dirty="0"/>
              <a:t>Prague, CZ, 21st – 25th August 2017</a:t>
            </a:r>
          </a:p>
          <a:p>
            <a:pPr>
              <a:spcBef>
                <a:spcPct val="0"/>
              </a:spcBef>
              <a:buNone/>
            </a:pPr>
            <a:r>
              <a:rPr lang="en-US" altLang="ja-JP" sz="1800" dirty="0"/>
              <a:t>Agenda item 5.2.8.3</a:t>
            </a:r>
            <a:endParaRPr lang="ja-JP" altLang="en-US" sz="1800" dirty="0"/>
          </a:p>
        </p:txBody>
      </p:sp>
    </p:spTree>
    <p:extLst>
      <p:ext uri="{BB962C8B-B14F-4D97-AF65-F5344CB8AC3E}">
        <p14:creationId xmlns:p14="http://schemas.microsoft.com/office/powerpoint/2010/main" val="358375659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Background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In RAN1#89 and the follow up email discussions, agreements were reached on wide aspects of channel modelling for RMA-AV, </a:t>
            </a:r>
            <a:r>
              <a:rPr lang="en-US" dirty="0" err="1"/>
              <a:t>UMa</a:t>
            </a:r>
            <a:r>
              <a:rPr lang="en-US" dirty="0"/>
              <a:t>-AV and </a:t>
            </a:r>
            <a:r>
              <a:rPr lang="en-US" dirty="0" err="1"/>
              <a:t>UMi</a:t>
            </a:r>
            <a:r>
              <a:rPr lang="en-US" dirty="0"/>
              <a:t>-AV</a:t>
            </a:r>
          </a:p>
          <a:p>
            <a:r>
              <a:rPr lang="en-US" dirty="0"/>
              <a:t>However, there are still some remaining working assumptions need to be confirmed: a missing RMA-AV NLOS shadowing for aerial UEs below 10m, and a proposed correction on UMA-AV NLOS </a:t>
            </a:r>
            <a:r>
              <a:rPr lang="en-US" dirty="0" err="1"/>
              <a:t>pathloss</a:t>
            </a:r>
            <a:r>
              <a:rPr lang="en-US" dirty="0"/>
              <a:t> for UEs above 22.5m during the offline calibration</a:t>
            </a:r>
          </a:p>
          <a:p>
            <a:r>
              <a:rPr lang="en-US" dirty="0"/>
              <a:t>Also, during the offline calibration, some questions were raised  on what O2I penetration loss should be used</a:t>
            </a:r>
          </a:p>
        </p:txBody>
      </p:sp>
    </p:spTree>
    <p:extLst>
      <p:ext uri="{BB962C8B-B14F-4D97-AF65-F5344CB8AC3E}">
        <p14:creationId xmlns:p14="http://schemas.microsoft.com/office/powerpoint/2010/main" val="401250177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Proposals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974678" y="1404730"/>
                <a:ext cx="10515600" cy="4941479"/>
              </a:xfrm>
            </p:spPr>
            <p:txBody>
              <a:bodyPr>
                <a:noAutofit/>
              </a:bodyPr>
              <a:lstStyle/>
              <a:p>
                <a:pPr hangingPunct="0"/>
                <a:r>
                  <a:rPr lang="en-US" sz="1700" b="1" dirty="0">
                    <a:cs typeface="Arial" panose="020B0604020202020204" pitchFamily="34" charset="0"/>
                  </a:rPr>
                  <a:t>Proposal 1: </a:t>
                </a:r>
                <a:r>
                  <a:rPr lang="en-CA" sz="1700" b="1" dirty="0">
                    <a:cs typeface="Arial" panose="020B0604020202020204" pitchFamily="34" charset="0"/>
                  </a:rPr>
                  <a:t> </a:t>
                </a:r>
                <a:r>
                  <a:rPr lang="en-US" sz="1700" dirty="0">
                    <a:cs typeface="Arial" panose="020B0604020202020204" pitchFamily="34" charset="0"/>
                  </a:rPr>
                  <a:t>Confirm the following working assumptions that were made in RAN1#89 and/or the follow-up email discussion.</a:t>
                </a:r>
              </a:p>
              <a:p>
                <a:pPr lvl="1" hangingPunct="0"/>
                <a:r>
                  <a:rPr lang="en-US" sz="1700" dirty="0">
                    <a:cs typeface="Arial" panose="020B0604020202020204" pitchFamily="34" charset="0"/>
                  </a:rPr>
                  <a:t>LOS </a:t>
                </a:r>
                <a:r>
                  <a:rPr lang="en-US" sz="1700" dirty="0" err="1">
                    <a:cs typeface="Arial" panose="020B0604020202020204" pitchFamily="34" charset="0"/>
                  </a:rPr>
                  <a:t>pathloss</a:t>
                </a:r>
                <a:r>
                  <a:rPr lang="en-US" sz="1700" dirty="0">
                    <a:cs typeface="Arial" panose="020B0604020202020204" pitchFamily="34" charset="0"/>
                  </a:rPr>
                  <a:t> for </a:t>
                </a:r>
                <a:r>
                  <a:rPr lang="en-US" sz="1700" dirty="0" err="1">
                    <a:cs typeface="Arial" panose="020B0604020202020204" pitchFamily="34" charset="0"/>
                  </a:rPr>
                  <a:t>UMi</a:t>
                </a:r>
                <a:r>
                  <a:rPr lang="en-US" sz="1700" dirty="0">
                    <a:cs typeface="Arial" panose="020B0604020202020204" pitchFamily="34" charset="0"/>
                  </a:rPr>
                  <a:t>-AV for aerial UE heights above 22.5m</a:t>
                </a:r>
              </a:p>
              <a:p>
                <a:pPr lvl="1" hangingPunct="0"/>
                <a:r>
                  <a:rPr lang="en-US" sz="1700" dirty="0">
                    <a:cs typeface="Arial" panose="020B0604020202020204" pitchFamily="34" charset="0"/>
                  </a:rPr>
                  <a:t>NLOS </a:t>
                </a:r>
                <a:r>
                  <a:rPr lang="en-US" sz="1700" dirty="0" err="1">
                    <a:cs typeface="Arial" panose="020B0604020202020204" pitchFamily="34" charset="0"/>
                  </a:rPr>
                  <a:t>pathloss</a:t>
                </a:r>
                <a:r>
                  <a:rPr lang="en-US" sz="1700" dirty="0">
                    <a:cs typeface="Arial" panose="020B0604020202020204" pitchFamily="34" charset="0"/>
                  </a:rPr>
                  <a:t> for </a:t>
                </a:r>
                <a:r>
                  <a:rPr lang="en-US" sz="1700" dirty="0" err="1">
                    <a:cs typeface="Arial" panose="020B0604020202020204" pitchFamily="34" charset="0"/>
                  </a:rPr>
                  <a:t>UMi</a:t>
                </a:r>
                <a:r>
                  <a:rPr lang="en-US" sz="1700" dirty="0">
                    <a:cs typeface="Arial" panose="020B0604020202020204" pitchFamily="34" charset="0"/>
                  </a:rPr>
                  <a:t>-AV for aerial UE heights above 22.5m</a:t>
                </a:r>
                <a:endParaRPr lang="en-CA" sz="1700" dirty="0">
                  <a:cs typeface="Arial" panose="020B0604020202020204" pitchFamily="34" charset="0"/>
                </a:endParaRPr>
              </a:p>
              <a:p>
                <a:pPr lvl="1" hangingPunct="0"/>
                <a:r>
                  <a:rPr lang="en-US" sz="1700" dirty="0">
                    <a:cs typeface="Arial" panose="020B0604020202020204" pitchFamily="34" charset="0"/>
                  </a:rPr>
                  <a:t>LOS shadowing for </a:t>
                </a:r>
                <a:r>
                  <a:rPr lang="en-US" sz="1700" dirty="0" err="1">
                    <a:cs typeface="Arial" panose="020B0604020202020204" pitchFamily="34" charset="0"/>
                  </a:rPr>
                  <a:t>UMa</a:t>
                </a:r>
                <a:r>
                  <a:rPr lang="en-US" sz="1700" dirty="0">
                    <a:cs typeface="Arial" panose="020B0604020202020204" pitchFamily="34" charset="0"/>
                  </a:rPr>
                  <a:t>-AV for aerial UE above 22.5m</a:t>
                </a:r>
                <a:endParaRPr lang="en-CA" sz="1700" dirty="0">
                  <a:cs typeface="Arial" panose="020B0604020202020204" pitchFamily="34" charset="0"/>
                </a:endParaRPr>
              </a:p>
              <a:p>
                <a:pPr lvl="1" hangingPunct="0"/>
                <a:r>
                  <a:rPr lang="en-US" sz="1700" dirty="0">
                    <a:cs typeface="Arial" panose="020B0604020202020204" pitchFamily="34" charset="0"/>
                  </a:rPr>
                  <a:t>LOS shadowing model for </a:t>
                </a:r>
                <a:r>
                  <a:rPr lang="en-US" sz="1700" dirty="0" err="1">
                    <a:cs typeface="Arial" panose="020B0604020202020204" pitchFamily="34" charset="0"/>
                  </a:rPr>
                  <a:t>RMa</a:t>
                </a:r>
                <a:r>
                  <a:rPr lang="en-US" sz="1700" dirty="0">
                    <a:cs typeface="Arial" panose="020B0604020202020204" pitchFamily="34" charset="0"/>
                  </a:rPr>
                  <a:t>-AV for aerial UE s above 10m</a:t>
                </a:r>
                <a:endParaRPr lang="en-CA" sz="1700" dirty="0">
                  <a:cs typeface="Arial" panose="020B0604020202020204" pitchFamily="34" charset="0"/>
                </a:endParaRPr>
              </a:p>
              <a:p>
                <a:pPr lvl="1" hangingPunct="0"/>
                <a:r>
                  <a:rPr lang="en-US" sz="1700" dirty="0">
                    <a:cs typeface="Arial" panose="020B0604020202020204" pitchFamily="34" charset="0"/>
                  </a:rPr>
                  <a:t>NLOS shadowing for </a:t>
                </a:r>
                <a:r>
                  <a:rPr lang="en-US" sz="1700" dirty="0" err="1">
                    <a:cs typeface="Arial" panose="020B0604020202020204" pitchFamily="34" charset="0"/>
                  </a:rPr>
                  <a:t>RMa</a:t>
                </a:r>
                <a:r>
                  <a:rPr lang="en-US" sz="1700" dirty="0">
                    <a:cs typeface="Arial" panose="020B0604020202020204" pitchFamily="34" charset="0"/>
                  </a:rPr>
                  <a:t>-AV for aerial UE above 10m</a:t>
                </a:r>
              </a:p>
              <a:p>
                <a:pPr hangingPunct="0"/>
                <a:r>
                  <a:rPr lang="en-US" sz="1700" b="1" dirty="0">
                    <a:cs typeface="Arial" panose="020B0604020202020204" pitchFamily="34" charset="0"/>
                  </a:rPr>
                  <a:t>Proposal 2:</a:t>
                </a:r>
                <a:r>
                  <a:rPr lang="en-US" sz="1700" dirty="0">
                    <a:cs typeface="Arial" panose="020B0604020202020204" pitchFamily="34" charset="0"/>
                  </a:rPr>
                  <a:t> Adopt  the following correction for NLOS </a:t>
                </a:r>
                <a:r>
                  <a:rPr lang="en-US" sz="1700" dirty="0" err="1">
                    <a:cs typeface="Arial" panose="020B0604020202020204" pitchFamily="34" charset="0"/>
                  </a:rPr>
                  <a:t>pathloss</a:t>
                </a:r>
                <a:r>
                  <a:rPr lang="en-US" sz="1700" dirty="0">
                    <a:cs typeface="Arial" panose="020B0604020202020204" pitchFamily="34" charset="0"/>
                  </a:rPr>
                  <a:t> for </a:t>
                </a:r>
                <a:r>
                  <a:rPr lang="en-US" sz="1700" dirty="0" err="1">
                    <a:cs typeface="Arial" panose="020B0604020202020204" pitchFamily="34" charset="0"/>
                  </a:rPr>
                  <a:t>UMa</a:t>
                </a:r>
                <a:r>
                  <a:rPr lang="en-US" sz="1700" dirty="0">
                    <a:cs typeface="Arial" panose="020B0604020202020204" pitchFamily="34" charset="0"/>
                  </a:rPr>
                  <a:t>-AV for aerial UE heights above 22.5m</a:t>
                </a:r>
                <a:endParaRPr lang="en-CA" sz="1700" dirty="0">
                  <a:cs typeface="Arial" panose="020B0604020202020204" pitchFamily="34" charset="0"/>
                </a:endParaRPr>
              </a:p>
              <a:p>
                <a:pPr marL="914400" lvl="2" indent="0" hangingPunct="0">
                  <a:buNone/>
                </a:pPr>
                <a14:m>
                  <m:oMath xmlns:m="http://schemas.openxmlformats.org/officeDocument/2006/math">
                    <m:r>
                      <a:rPr lang="en-US" sz="1700" i="1">
                        <a:latin typeface="Cambria Math" panose="02040503050406030204" pitchFamily="18" charset="0"/>
                      </a:rPr>
                      <m:t>𝑃𝐿</m:t>
                    </m:r>
                    <m:d>
                      <m:dPr>
                        <m:ctrlPr>
                          <a:rPr lang="en-CA" sz="17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CA" sz="17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1700" i="1">
                                <a:latin typeface="Cambria Math" panose="02040503050406030204" pitchFamily="18" charset="0"/>
                              </a:rPr>
                              <m:t>h</m:t>
                            </m:r>
                          </m:e>
                          <m:sub>
                            <m:r>
                              <a:rPr lang="en-US" sz="1700" i="1">
                                <a:latin typeface="Cambria Math" panose="02040503050406030204" pitchFamily="18" charset="0"/>
                              </a:rPr>
                              <m:t>𝑈𝑇</m:t>
                            </m:r>
                          </m:sub>
                        </m:sSub>
                      </m:e>
                    </m:d>
                    <m:r>
                      <a:rPr lang="en-US" sz="1700" i="1">
                        <a:latin typeface="Cambria Math" panose="02040503050406030204" pitchFamily="18" charset="0"/>
                      </a:rPr>
                      <m:t>=−</m:t>
                    </m:r>
                    <m:r>
                      <a:rPr lang="da-DK" sz="1700" i="1">
                        <a:latin typeface="Cambria Math" panose="02040503050406030204" pitchFamily="18" charset="0"/>
                      </a:rPr>
                      <m:t>17.5+</m:t>
                    </m:r>
                    <m:d>
                      <m:dPr>
                        <m:ctrlPr>
                          <a:rPr lang="en-CA" sz="17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da-DK" sz="1700" i="1">
                            <a:latin typeface="Cambria Math" panose="02040503050406030204" pitchFamily="18" charset="0"/>
                          </a:rPr>
                          <m:t>46.0</m:t>
                        </m:r>
                        <m:r>
                          <a:rPr lang="en-US" sz="1700" i="1"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da-DK" sz="1700" i="1">
                            <a:latin typeface="Cambria Math" panose="02040503050406030204" pitchFamily="18" charset="0"/>
                          </a:rPr>
                          <m:t>7</m:t>
                        </m:r>
                        <m:func>
                          <m:funcPr>
                            <m:ctrlPr>
                              <a:rPr lang="en-CA" sz="1700" i="1">
                                <a:latin typeface="Cambria Math" panose="02040503050406030204" pitchFamily="18" charset="0"/>
                              </a:rPr>
                            </m:ctrlPr>
                          </m:funcPr>
                          <m:fName>
                            <m:sSub>
                              <m:sSubPr>
                                <m:ctrlPr>
                                  <a:rPr lang="en-CA" sz="1700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m:rPr>
                                    <m:sty m:val="p"/>
                                  </m:rPr>
                                  <a:rPr lang="en-US" sz="1700">
                                    <a:latin typeface="Cambria Math" panose="02040503050406030204" pitchFamily="18" charset="0"/>
                                  </a:rPr>
                                  <m:t>log</m:t>
                                </m:r>
                              </m:e>
                              <m:sub>
                                <m:r>
                                  <a:rPr lang="en-US" sz="1700" i="1">
                                    <a:latin typeface="Cambria Math" panose="02040503050406030204" pitchFamily="18" charset="0"/>
                                  </a:rPr>
                                  <m:t>10</m:t>
                                </m:r>
                              </m:sub>
                            </m:sSub>
                          </m:fName>
                          <m:e>
                            <m:d>
                              <m:dPr>
                                <m:ctrlPr>
                                  <a:rPr lang="en-CA" sz="1700" i="1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sSub>
                                  <m:sSubPr>
                                    <m:ctrlPr>
                                      <a:rPr lang="en-CA" sz="17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700" i="1">
                                        <a:latin typeface="Cambria Math" panose="02040503050406030204" pitchFamily="18" charset="0"/>
                                      </a:rPr>
                                      <m:t>h</m:t>
                                    </m:r>
                                  </m:e>
                                  <m:sub>
                                    <m:r>
                                      <a:rPr lang="en-US" sz="1700" i="1">
                                        <a:latin typeface="Cambria Math" panose="02040503050406030204" pitchFamily="18" charset="0"/>
                                      </a:rPr>
                                      <m:t>𝑈𝑇</m:t>
                                    </m:r>
                                  </m:sub>
                                </m:sSub>
                              </m:e>
                            </m:d>
                          </m:e>
                        </m:func>
                      </m:e>
                    </m:d>
                    <m:func>
                      <m:funcPr>
                        <m:ctrlPr>
                          <a:rPr lang="en-CA" sz="1700" i="1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sSub>
                          <m:sSubPr>
                            <m:ctrlPr>
                              <a:rPr lang="en-CA" sz="17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sz="1700">
                                <a:latin typeface="Cambria Math" panose="02040503050406030204" pitchFamily="18" charset="0"/>
                              </a:rPr>
                              <m:t>log</m:t>
                            </m:r>
                          </m:e>
                          <m:sub>
                            <m:r>
                              <a:rPr lang="en-US" sz="1700" i="1">
                                <a:latin typeface="Cambria Math" panose="02040503050406030204" pitchFamily="18" charset="0"/>
                              </a:rPr>
                              <m:t>10</m:t>
                            </m:r>
                          </m:sub>
                        </m:sSub>
                      </m:fName>
                      <m:e>
                        <m:d>
                          <m:dPr>
                            <m:ctrlPr>
                              <a:rPr lang="en-CA" sz="170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en-CA" sz="1700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1700" i="1">
                                    <a:latin typeface="Cambria Math" panose="02040503050406030204" pitchFamily="18" charset="0"/>
                                  </a:rPr>
                                  <m:t>𝑑</m:t>
                                </m:r>
                              </m:e>
                              <m:sub>
                                <m:r>
                                  <a:rPr lang="en-US" sz="1700" i="1">
                                    <a:latin typeface="Cambria Math" panose="02040503050406030204" pitchFamily="18" charset="0"/>
                                  </a:rPr>
                                  <m:t>3</m:t>
                                </m:r>
                                <m:r>
                                  <a:rPr lang="en-US" sz="1700" i="1">
                                    <a:latin typeface="Cambria Math" panose="02040503050406030204" pitchFamily="18" charset="0"/>
                                  </a:rPr>
                                  <m:t>𝐷</m:t>
                                </m:r>
                              </m:sub>
                            </m:sSub>
                          </m:e>
                        </m:d>
                      </m:e>
                    </m:func>
                    <m:func>
                      <m:funcPr>
                        <m:ctrlPr>
                          <a:rPr lang="en-CA" sz="1700" i="1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sSub>
                          <m:sSubPr>
                            <m:ctrlPr>
                              <a:rPr lang="en-CA" sz="17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da-DK" sz="1700">
                                <a:latin typeface="Cambria Math" panose="02040503050406030204" pitchFamily="18" charset="0"/>
                              </a:rPr>
                              <m:t>+</m:t>
                            </m:r>
                            <m:r>
                              <a:rPr lang="en-US" sz="1700">
                                <a:latin typeface="Cambria Math" panose="02040503050406030204" pitchFamily="18" charset="0"/>
                              </a:rPr>
                              <m:t>20</m:t>
                            </m:r>
                            <m:r>
                              <a:rPr lang="en-US" sz="1700" i="1">
                                <a:latin typeface="Cambria Math" panose="02040503050406030204" pitchFamily="18" charset="0"/>
                              </a:rPr>
                              <m:t> </m:t>
                            </m:r>
                            <m:r>
                              <m:rPr>
                                <m:sty m:val="p"/>
                              </m:rPr>
                              <a:rPr lang="en-US" sz="1700">
                                <a:latin typeface="Cambria Math" panose="02040503050406030204" pitchFamily="18" charset="0"/>
                              </a:rPr>
                              <m:t>log</m:t>
                            </m:r>
                          </m:e>
                          <m:sub>
                            <m:r>
                              <a:rPr lang="en-US" sz="1700" i="1">
                                <a:latin typeface="Cambria Math" panose="02040503050406030204" pitchFamily="18" charset="0"/>
                              </a:rPr>
                              <m:t>10</m:t>
                            </m:r>
                          </m:sub>
                        </m:sSub>
                      </m:fName>
                      <m:e>
                        <m:d>
                          <m:dPr>
                            <m:ctrlPr>
                              <a:rPr lang="en-CA" sz="170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f>
                              <m:fPr>
                                <m:ctrlPr>
                                  <a:rPr lang="en-CA" sz="1700" i="1">
                                    <a:latin typeface="Cambria Math" panose="02040503050406030204" pitchFamily="18" charset="0"/>
                                  </a:rPr>
                                </m:ctrlPr>
                              </m:fPr>
                              <m:num>
                                <m:r>
                                  <a:rPr lang="en-US" sz="1700" i="1">
                                    <a:latin typeface="Cambria Math" panose="02040503050406030204" pitchFamily="18" charset="0"/>
                                  </a:rPr>
                                  <m:t>40</m:t>
                                </m:r>
                                <m:r>
                                  <a:rPr lang="en-US" sz="1700" i="1">
                                    <a:latin typeface="Cambria Math" panose="02040503050406030204" pitchFamily="18" charset="0"/>
                                  </a:rPr>
                                  <m:t>𝜋</m:t>
                                </m:r>
                                <m:sSub>
                                  <m:sSubPr>
                                    <m:ctrlPr>
                                      <a:rPr lang="en-CA" sz="17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700" i="1">
                                        <a:latin typeface="Cambria Math" panose="02040503050406030204" pitchFamily="18" charset="0"/>
                                      </a:rPr>
                                      <m:t>𝑓</m:t>
                                    </m:r>
                                  </m:e>
                                  <m:sub>
                                    <m:r>
                                      <a:rPr lang="en-US" sz="1700" i="1">
                                        <a:latin typeface="Cambria Math" panose="02040503050406030204" pitchFamily="18" charset="0"/>
                                      </a:rPr>
                                      <m:t>𝑐</m:t>
                                    </m:r>
                                  </m:sub>
                                </m:sSub>
                              </m:num>
                              <m:den>
                                <m:r>
                                  <a:rPr lang="en-US" sz="1700" i="1">
                                    <a:latin typeface="Cambria Math" panose="02040503050406030204" pitchFamily="18" charset="0"/>
                                  </a:rPr>
                                  <m:t>3</m:t>
                                </m:r>
                              </m:den>
                            </m:f>
                          </m:e>
                        </m:d>
                      </m:e>
                    </m:func>
                  </m:oMath>
                </a14:m>
                <a:r>
                  <a:rPr lang="en-US" sz="1700" dirty="0"/>
                  <a:t> 	</a:t>
                </a:r>
                <a:endParaRPr lang="en-CA" sz="1700" dirty="0">
                  <a:cs typeface="Arial" panose="020B0604020202020204" pitchFamily="34" charset="0"/>
                </a:endParaRPr>
              </a:p>
              <a:p>
                <a:pPr hangingPunct="0"/>
                <a:r>
                  <a:rPr lang="en-US" sz="1700" b="1" dirty="0">
                    <a:cs typeface="Arial" panose="020B0604020202020204" pitchFamily="34" charset="0"/>
                  </a:rPr>
                  <a:t>Proposal 3: </a:t>
                </a:r>
              </a:p>
              <a:p>
                <a:pPr lvl="1" hangingPunct="0"/>
                <a:r>
                  <a:rPr lang="en-US" sz="1700" dirty="0">
                    <a:cs typeface="Arial" panose="020B0604020202020204" pitchFamily="34" charset="0"/>
                  </a:rPr>
                  <a:t>Reuse TR38.901 for </a:t>
                </a:r>
                <a:r>
                  <a:rPr lang="en-US" sz="1700" dirty="0" err="1">
                    <a:cs typeface="Arial" panose="020B0604020202020204" pitchFamily="34" charset="0"/>
                  </a:rPr>
                  <a:t>RMa</a:t>
                </a:r>
                <a:r>
                  <a:rPr lang="en-US" sz="1700" dirty="0">
                    <a:cs typeface="Arial" panose="020B0604020202020204" pitchFamily="34" charset="0"/>
                  </a:rPr>
                  <a:t>-AV NLOS shadowing for aerial UE heights below 10m</a:t>
                </a:r>
              </a:p>
              <a:p>
                <a:pPr hangingPunct="0"/>
                <a:r>
                  <a:rPr lang="en-US" sz="1700" b="1" dirty="0">
                    <a:cs typeface="Arial" panose="020B0604020202020204" pitchFamily="34" charset="0"/>
                  </a:rPr>
                  <a:t>Proposal 4:  </a:t>
                </a:r>
              </a:p>
              <a:p>
                <a:pPr lvl="1" hangingPunct="0"/>
                <a:r>
                  <a:rPr lang="en-US" sz="1700" dirty="0">
                    <a:cs typeface="Arial" panose="020B0604020202020204" pitchFamily="34" charset="0"/>
                  </a:rPr>
                  <a:t>For outdoor terrestrial UEs of 30km/h, car penetration loss is according to Section 7.4.3.2 in TR38.901</a:t>
                </a:r>
                <a:endParaRPr lang="en-CA" sz="1700" dirty="0">
                  <a:cs typeface="Arial" panose="020B0604020202020204" pitchFamily="34" charset="0"/>
                </a:endParaRPr>
              </a:p>
              <a:p>
                <a:pPr lvl="1" hangingPunct="0"/>
                <a:r>
                  <a:rPr lang="en-US" sz="1700" dirty="0">
                    <a:cs typeface="Arial" panose="020B0604020202020204" pitchFamily="34" charset="0"/>
                  </a:rPr>
                  <a:t>For </a:t>
                </a:r>
                <a:r>
                  <a:rPr lang="en-US" sz="1700" dirty="0" err="1">
                    <a:cs typeface="Arial" panose="020B0604020202020204" pitchFamily="34" charset="0"/>
                  </a:rPr>
                  <a:t>UMa</a:t>
                </a:r>
                <a:r>
                  <a:rPr lang="en-US" sz="1700" dirty="0">
                    <a:cs typeface="Arial" panose="020B0604020202020204" pitchFamily="34" charset="0"/>
                  </a:rPr>
                  <a:t>-AV/</a:t>
                </a:r>
                <a:r>
                  <a:rPr lang="en-US" sz="1700" dirty="0" err="1">
                    <a:cs typeface="Arial" panose="020B0604020202020204" pitchFamily="34" charset="0"/>
                  </a:rPr>
                  <a:t>UMi</a:t>
                </a:r>
                <a:r>
                  <a:rPr lang="en-US" sz="1700" dirty="0">
                    <a:cs typeface="Arial" panose="020B0604020202020204" pitchFamily="34" charset="0"/>
                  </a:rPr>
                  <a:t>-AV indoor terrestrial UEs, use the building penetration model in Table 7.4.3-3 of TR38.901 for O2I penetration loss.</a:t>
                </a:r>
              </a:p>
              <a:p>
                <a:pPr lvl="1" hangingPunct="0"/>
                <a:r>
                  <a:rPr lang="en-US" sz="1700" dirty="0">
                    <a:cs typeface="Arial" panose="020B0604020202020204" pitchFamily="34" charset="0"/>
                  </a:rPr>
                  <a:t>For </a:t>
                </a:r>
                <a:r>
                  <a:rPr lang="en-US" sz="1700" dirty="0" err="1">
                    <a:cs typeface="Arial" panose="020B0604020202020204" pitchFamily="34" charset="0"/>
                  </a:rPr>
                  <a:t>RMa</a:t>
                </a:r>
                <a:r>
                  <a:rPr lang="en-US" sz="1700" dirty="0">
                    <a:cs typeface="Arial" panose="020B0604020202020204" pitchFamily="34" charset="0"/>
                  </a:rPr>
                  <a:t>-AV indoor terrestrial UEs, use the low-loss model in Table 7.4.3-2 of TR38.901 for O2I penetration loss</a:t>
                </a:r>
              </a:p>
              <a:p>
                <a:pPr lvl="1" hangingPunct="0"/>
                <a:r>
                  <a:rPr lang="en-US" sz="1700" dirty="0">
                    <a:cs typeface="Arial" panose="020B0604020202020204" pitchFamily="34" charset="0"/>
                  </a:rPr>
                  <a:t>For aerial UE, no penetration loss is added</a:t>
                </a:r>
                <a:endParaRPr lang="en-CA" sz="1700" dirty="0"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974678" y="1404730"/>
                <a:ext cx="10515600" cy="4941479"/>
              </a:xfrm>
              <a:blipFill>
                <a:blip r:embed="rId2"/>
                <a:stretch>
                  <a:fillRect l="-290" t="-863" b="-1257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05706821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301</TotalTime>
  <Words>217</Words>
  <Application>Microsoft Office PowerPoint</Application>
  <PresentationFormat>Widescreen</PresentationFormat>
  <Paragraphs>26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10" baseType="lpstr">
      <vt:lpstr>游ゴシック</vt:lpstr>
      <vt:lpstr>游ゴシック Light</vt:lpstr>
      <vt:lpstr>Arial</vt:lpstr>
      <vt:lpstr>Calibri</vt:lpstr>
      <vt:lpstr>Calibri Light</vt:lpstr>
      <vt:lpstr>Cambria Math</vt:lpstr>
      <vt:lpstr>Office Theme</vt:lpstr>
      <vt:lpstr>WF on Remaining Details of Channel Modeling</vt:lpstr>
      <vt:lpstr>Background</vt:lpstr>
      <vt:lpstr>Proposals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[Draft] WF on Semi-Persistent CSI Reporting on PUSCH</dc:title>
  <dc:creator>Shiwei</dc:creator>
  <cp:lastModifiedBy>Xingqin Lin</cp:lastModifiedBy>
  <cp:revision>29</cp:revision>
  <dcterms:created xsi:type="dcterms:W3CDTF">2017-08-21T09:54:07Z</dcterms:created>
  <dcterms:modified xsi:type="dcterms:W3CDTF">2017-08-22T14:14:36Z</dcterms:modified>
</cp:coreProperties>
</file>