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9"/>
  </p:notesMasterIdLst>
  <p:sldIdLst>
    <p:sldId id="256" r:id="rId2"/>
    <p:sldId id="292" r:id="rId3"/>
    <p:sldId id="289" r:id="rId4"/>
    <p:sldId id="290" r:id="rId5"/>
    <p:sldId id="291" r:id="rId6"/>
    <p:sldId id="288" r:id="rId7"/>
    <p:sldId id="293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6429" autoAdjust="0"/>
  </p:normalViewPr>
  <p:slideViewPr>
    <p:cSldViewPr>
      <p:cViewPr varScale="1">
        <p:scale>
          <a:sx n="72" d="100"/>
          <a:sy n="72" d="100"/>
        </p:scale>
        <p:origin x="984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8/24/2017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7F4CE-FA51-49B1-BBC3-5FC1B3F58E9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8932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7F4CE-FA51-49B1-BBC3-5FC1B3F58E91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897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7F4CE-FA51-49B1-BBC3-5FC1B3F58E91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3735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7F4CE-FA51-49B1-BBC3-5FC1B3F58E91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5850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7F4CE-FA51-49B1-BBC3-5FC1B3F58E91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02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atinLnBrk="1"/>
            <a:r>
              <a:rPr lang="en-US" altLang="ko-KR" dirty="0" err="1"/>
              <a:t>Ncs</a:t>
            </a:r>
            <a:r>
              <a:rPr lang="en-US" altLang="ko-KR" dirty="0"/>
              <a:t> for Preamble Generation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for </a:t>
            </a:r>
            <a:r>
              <a:rPr lang="en-US" altLang="ko-KR" dirty="0"/>
              <a:t>PRACH Preamble Format 0-3</a:t>
            </a:r>
            <a:endParaRPr lang="ko-KR" altLang="ko-KR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ZTE,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en-US" sz="2800" dirty="0" smtClean="0">
                <a:solidFill>
                  <a:schemeClr val="tx1"/>
                </a:solidFill>
              </a:rPr>
              <a:t>, NTT DOCOMO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/>
              <a:t>R1-1714801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66479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RAN1 </a:t>
            </a:r>
            <a:r>
              <a:rPr kumimoji="1" lang="en-US" altLang="ja-JP" sz="2000" dirty="0" smtClean="0"/>
              <a:t>#90</a:t>
            </a:r>
            <a:r>
              <a:rPr kumimoji="1" lang="en-US" altLang="ja-JP" sz="2000" dirty="0"/>
              <a:t>	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Prague, Czech Republic</a:t>
            </a:r>
            <a:r>
              <a:rPr lang="en-GB" altLang="ko-KR" sz="2000" dirty="0" smtClean="0"/>
              <a:t> 21</a:t>
            </a:r>
            <a:r>
              <a:rPr lang="en-GB" altLang="ko-KR" sz="2000" baseline="30000" dirty="0" smtClean="0"/>
              <a:t>st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– </a:t>
            </a:r>
            <a:r>
              <a:rPr lang="en-GB" altLang="ko-KR" sz="2000" dirty="0" smtClean="0"/>
              <a:t>25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 August </a:t>
            </a:r>
            <a:r>
              <a:rPr lang="en-GB" altLang="ko-KR" sz="2000" dirty="0"/>
              <a:t>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lang="en-US" altLang="ko-KR" sz="2000" dirty="0" smtClean="0"/>
              <a:t>6.1.1.4.1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pPr marL="0" indent="0">
              <a:buNone/>
            </a:pPr>
            <a:r>
              <a:rPr lang="en-US" altLang="ko-KR" sz="1800" b="1" u="sng" dirty="0" smtClean="0"/>
              <a:t>Agreement </a:t>
            </a:r>
            <a:r>
              <a:rPr lang="en-US" altLang="ko-KR" sz="1800" b="1" u="sng" dirty="0"/>
              <a:t>: (</a:t>
            </a:r>
            <a:r>
              <a:rPr lang="en-US" altLang="ko-KR" sz="1800" b="1" u="sng" dirty="0" smtClean="0"/>
              <a:t>RAN1#90)</a:t>
            </a:r>
            <a:endParaRPr lang="en-US" altLang="ko-KR" sz="1800" b="1" u="sng" dirty="0"/>
          </a:p>
          <a:p>
            <a:pPr lvl="0"/>
            <a:r>
              <a:rPr lang="en-GB" altLang="ko-KR" sz="1800" dirty="0" smtClean="0"/>
              <a:t>For </a:t>
            </a:r>
            <a:r>
              <a:rPr lang="en-GB" altLang="ko-KR" sz="1800" dirty="0"/>
              <a:t>NR PRACH preamble L=839 with SCS = 1.25 kHz, </a:t>
            </a:r>
            <a:r>
              <a:rPr lang="en-GB" altLang="ko-KR" sz="1800" dirty="0" err="1"/>
              <a:t>Ncs</a:t>
            </a:r>
            <a:r>
              <a:rPr lang="en-GB" altLang="ko-KR" sz="1800" dirty="0"/>
              <a:t> restricted set type B is supported in addition to restricted set type A</a:t>
            </a:r>
            <a:endParaRPr lang="ko-KR" altLang="ko-KR" sz="1800"/>
          </a:p>
          <a:p>
            <a:pPr lvl="0"/>
            <a:r>
              <a:rPr lang="en-GB" altLang="ko-KR" sz="1800" dirty="0"/>
              <a:t>For NR PRACH preamble L=839 with SCS 5kHz, </a:t>
            </a:r>
            <a:r>
              <a:rPr lang="en-GB" altLang="ko-KR" sz="1800" dirty="0" err="1"/>
              <a:t>Ncs</a:t>
            </a:r>
            <a:r>
              <a:rPr lang="en-GB" altLang="ko-KR" sz="1800" dirty="0"/>
              <a:t> restricted set type A and type B are </a:t>
            </a:r>
            <a:r>
              <a:rPr lang="en-GB" altLang="ko-KR" sz="1800" dirty="0" smtClean="0"/>
              <a:t>supported</a:t>
            </a:r>
            <a:r>
              <a:rPr lang="en-GB" altLang="ko-KR" sz="1800" dirty="0"/>
              <a:t> </a:t>
            </a:r>
            <a:endParaRPr lang="ko-KR" altLang="ko-KR" sz="1800"/>
          </a:p>
          <a:p>
            <a:endParaRPr lang="en-US" altLang="ko-KR" sz="18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178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pPr marL="0" indent="0">
              <a:buNone/>
            </a:pPr>
            <a:r>
              <a:rPr lang="en-US" altLang="ko-KR" sz="1800" b="1" u="sng" dirty="0" err="1" smtClean="0"/>
              <a:t>Ncs</a:t>
            </a:r>
            <a:r>
              <a:rPr lang="en-US" altLang="ko-KR" sz="1800" b="1" u="sng" dirty="0" smtClean="0"/>
              <a:t> for Preamble generation for PRACH preamble format 0-3 captured in TS38.211</a:t>
            </a:r>
          </a:p>
          <a:p>
            <a:pPr marL="0" indent="0">
              <a:buNone/>
            </a:pPr>
            <a:endParaRPr lang="en-US" altLang="ko-KR" sz="1800" dirty="0" smtClean="0"/>
          </a:p>
          <a:p>
            <a:pPr marL="0" indent="0">
              <a:buNone/>
            </a:pPr>
            <a:endParaRPr lang="en-US" altLang="ko-KR" sz="1800" dirty="0" smtClean="0"/>
          </a:p>
          <a:p>
            <a:pPr marL="0" indent="0">
              <a:buNone/>
            </a:pPr>
            <a:endParaRPr lang="en-US" altLang="ko-KR" sz="1800" dirty="0"/>
          </a:p>
          <a:p>
            <a:pPr marL="0" indent="0">
              <a:buNone/>
            </a:pPr>
            <a:endParaRPr lang="en-US" altLang="ko-KR" sz="1800" dirty="0" smtClean="0"/>
          </a:p>
          <a:p>
            <a:pPr marL="0" indent="0">
              <a:buNone/>
            </a:pPr>
            <a:endParaRPr lang="en-US" altLang="ko-KR" sz="1800" dirty="0"/>
          </a:p>
          <a:p>
            <a:pPr marL="0" indent="0">
              <a:buNone/>
            </a:pPr>
            <a:endParaRPr lang="en-US" altLang="ko-KR" sz="1800" dirty="0" smtClean="0"/>
          </a:p>
          <a:p>
            <a:pPr marL="0" indent="0">
              <a:buNone/>
            </a:pPr>
            <a:endParaRPr lang="en-US" altLang="ko-KR" sz="1800" dirty="0"/>
          </a:p>
          <a:p>
            <a:pPr marL="0" indent="0">
              <a:buNone/>
            </a:pPr>
            <a:endParaRPr lang="en-US" altLang="ko-KR" sz="1800" dirty="0" smtClean="0"/>
          </a:p>
          <a:p>
            <a:pPr marL="0" indent="0">
              <a:buNone/>
            </a:pPr>
            <a:endParaRPr lang="en-US" altLang="ko-KR" sz="1800" dirty="0"/>
          </a:p>
          <a:p>
            <a:pPr marL="0" indent="0">
              <a:buNone/>
            </a:pPr>
            <a:endParaRPr lang="en-US" altLang="ko-KR" sz="1800" dirty="0" smtClean="0"/>
          </a:p>
          <a:p>
            <a:pPr marL="0" indent="0">
              <a:buNone/>
            </a:pPr>
            <a:endParaRPr lang="en-US" altLang="ko-KR" sz="1800" dirty="0"/>
          </a:p>
          <a:p>
            <a:pPr marL="0" indent="0">
              <a:buNone/>
            </a:pPr>
            <a:endParaRPr lang="en-US" altLang="ko-KR" sz="1800" dirty="0" smtClean="0"/>
          </a:p>
          <a:p>
            <a:pPr marL="0" indent="0">
              <a:buNone/>
            </a:pPr>
            <a:endParaRPr lang="en-US" altLang="ko-KR" sz="1800" dirty="0"/>
          </a:p>
          <a:p>
            <a:pPr marL="0" indent="0">
              <a:buNone/>
            </a:pPr>
            <a:endParaRPr lang="en-US" altLang="ko-KR" sz="1800" dirty="0" smtClean="0"/>
          </a:p>
          <a:p>
            <a:pPr marL="0" indent="0">
              <a:buNone/>
            </a:pPr>
            <a:r>
              <a:rPr lang="en-GB" altLang="ko-KR" sz="1800" dirty="0" smtClean="0"/>
              <a:t>Editor’s Memo: </a:t>
            </a:r>
            <a:r>
              <a:rPr lang="en-GB" altLang="ko-KR" sz="1800" dirty="0" smtClean="0">
                <a:solidFill>
                  <a:srgbClr val="FF0000"/>
                </a:solidFill>
              </a:rPr>
              <a:t>“Is </a:t>
            </a:r>
            <a:r>
              <a:rPr lang="en-GB" altLang="ko-KR" sz="1800" dirty="0">
                <a:solidFill>
                  <a:srgbClr val="FF0000"/>
                </a:solidFill>
              </a:rPr>
              <a:t>the intention to have the same values as in LTE</a:t>
            </a:r>
            <a:r>
              <a:rPr lang="en-GB" altLang="ko-KR" sz="1800" dirty="0" smtClean="0">
                <a:solidFill>
                  <a:srgbClr val="FF0000"/>
                </a:solidFill>
              </a:rPr>
              <a:t>?”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" y="1600200"/>
            <a:ext cx="78390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7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Observation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r>
              <a:rPr lang="en-US" altLang="ko-KR" sz="1800" dirty="0"/>
              <a:t>For preamble format </a:t>
            </a:r>
            <a:r>
              <a:rPr lang="en-US" altLang="ko-KR" sz="1800" dirty="0" smtClean="0"/>
              <a:t>0-2</a:t>
            </a:r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r>
              <a:rPr lang="en-US" altLang="ko-KR" sz="1400" dirty="0" smtClean="0"/>
              <a:t>All of indices are available for PRACH preamble format 0-2.</a:t>
            </a:r>
            <a:endParaRPr lang="en-US" altLang="ko-KR" sz="1400" dirty="0"/>
          </a:p>
          <a:p>
            <a:endParaRPr lang="en-US" altLang="ko-KR" sz="18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480329"/>
              </p:ext>
            </p:extLst>
          </p:nvPr>
        </p:nvGraphicFramePr>
        <p:xfrm>
          <a:off x="647700" y="1637280"/>
          <a:ext cx="7848600" cy="4641600"/>
        </p:xfrm>
        <a:graphic>
          <a:graphicData uri="http://schemas.openxmlformats.org/drawingml/2006/table">
            <a:tbl>
              <a:tblPr firstRow="1" firstCol="1" bandRow="1"/>
              <a:tblGrid>
                <a:gridCol w="2150636"/>
                <a:gridCol w="1051604"/>
                <a:gridCol w="962472"/>
                <a:gridCol w="962472"/>
                <a:gridCol w="962472"/>
                <a:gridCol w="962472"/>
                <a:gridCol w="796472"/>
              </a:tblGrid>
              <a:tr h="0"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Zerocorrelation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Zone </a:t>
                      </a:r>
                      <a:r>
                        <a:rPr lang="en-US" sz="1400" kern="1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Config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540385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PRACH preamble with length of 839 /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1.25kHz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SCS</a:t>
                      </a:r>
                      <a:endParaRPr lang="ko-KR" sz="12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Unrestricted Set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Max.cell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 (km)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Restricted</a:t>
                      </a:r>
                      <a:b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Set A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Max.cell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 (km)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Restricted</a:t>
                      </a:r>
                      <a:b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Set B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Max.cell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 (km)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1.08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1.08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13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0.79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1.51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1.51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1.08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2.08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2.08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1.51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2.65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2.65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2.08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3.51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3.51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2.65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4.37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4.37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3.51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46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5.51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46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5.51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4.37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55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6.8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55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6.8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+mn-ea"/>
                        </a:rPr>
                        <a:t>46</a:t>
                      </a:r>
                      <a:endParaRPr lang="ko-KR" alt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5.51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68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8.66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68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8.66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59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7.37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82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10.66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82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10.66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10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76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100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13.24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100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13.24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93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12.24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128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17.24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118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15.81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119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15.95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158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21.53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137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18.53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13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167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22.82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202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27.83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14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279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38.84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237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32.83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419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58.86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609600" y="6553200"/>
            <a:ext cx="76028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200" kern="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Max Cell coverage = ROUND(((((</a:t>
            </a:r>
            <a:r>
              <a:rPr lang="en-GB" altLang="ko-KR" sz="1200" kern="0" dirty="0" err="1" smtClean="0">
                <a:latin typeface="Times New Roman" panose="02020603050405020304" pitchFamily="18" charset="0"/>
                <a:ea typeface="MS Mincho" panose="02020609040205080304" pitchFamily="49" charset="-128"/>
              </a:rPr>
              <a:t>Ncs</a:t>
            </a:r>
            <a:r>
              <a:rPr lang="en-GB" altLang="ko-KR" sz="1200" kern="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GB" altLang="ko-KR" sz="1200" kern="0" dirty="0">
                <a:latin typeface="Times New Roman" panose="02020603050405020304" pitchFamily="18" charset="0"/>
                <a:ea typeface="MS Mincho" panose="02020609040205080304" pitchFamily="49" charset="-128"/>
              </a:rPr>
              <a:t>-</a:t>
            </a:r>
            <a:r>
              <a:rPr lang="en-GB" altLang="ko-KR" sz="1200" kern="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ng</a:t>
            </a:r>
            <a:r>
              <a:rPr lang="en-GB" altLang="ko-KR" sz="1200" kern="0" dirty="0">
                <a:latin typeface="Times New Roman" panose="02020603050405020304" pitchFamily="18" charset="0"/>
                <a:ea typeface="MS Mincho" panose="02020609040205080304" pitchFamily="49" charset="-128"/>
              </a:rPr>
              <a:t>)*</a:t>
            </a:r>
            <a:r>
              <a:rPr lang="en-GB" altLang="ko-KR" sz="1200" kern="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Teq</a:t>
            </a:r>
            <a:r>
              <a:rPr lang="en-GB" altLang="ko-KR" sz="1200" kern="0" dirty="0">
                <a:latin typeface="Times New Roman" panose="02020603050405020304" pitchFamily="18" charset="0"/>
                <a:ea typeface="MS Mincho" panose="02020609040205080304" pitchFamily="49" charset="-128"/>
              </a:rPr>
              <a:t>/</a:t>
            </a:r>
            <a:r>
              <a:rPr lang="en-GB" altLang="ko-KR" sz="1200" kern="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Nzc</a:t>
            </a:r>
            <a:r>
              <a:rPr lang="en-GB" altLang="ko-KR" sz="1200" kern="0" dirty="0">
                <a:latin typeface="Times New Roman" panose="02020603050405020304" pitchFamily="18" charset="0"/>
                <a:ea typeface="MS Mincho" panose="02020609040205080304" pitchFamily="49" charset="-128"/>
              </a:rPr>
              <a:t>)-Delay)*3/10/2),2</a:t>
            </a:r>
            <a:r>
              <a:rPr lang="en-GB" altLang="ko-KR" sz="1200" kern="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)  , where, </a:t>
            </a:r>
            <a:r>
              <a:rPr lang="en-GB" altLang="ko-KR" sz="1200" kern="0" dirty="0" err="1" smtClean="0">
                <a:latin typeface="Times New Roman" panose="02020603050405020304" pitchFamily="18" charset="0"/>
                <a:ea typeface="MS Mincho" panose="02020609040205080304" pitchFamily="49" charset="-128"/>
              </a:rPr>
              <a:t>ng</a:t>
            </a:r>
            <a:r>
              <a:rPr lang="en-GB" altLang="ko-KR" sz="1200" kern="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=</a:t>
            </a:r>
            <a:r>
              <a:rPr lang="en-US" altLang="ko-KR" sz="1200" dirty="0" smtClean="0"/>
              <a:t>2, </a:t>
            </a:r>
            <a:r>
              <a:rPr lang="en-US" altLang="ko-KR" sz="1200" dirty="0" err="1" smtClean="0"/>
              <a:t>Teq</a:t>
            </a:r>
            <a:r>
              <a:rPr lang="en-US" altLang="ko-KR" sz="1200" dirty="0" smtClean="0"/>
              <a:t>=800, </a:t>
            </a:r>
            <a:r>
              <a:rPr lang="en-US" altLang="ko-KR" sz="1200" dirty="0" err="1" smtClean="0"/>
              <a:t>Nsc</a:t>
            </a:r>
            <a:r>
              <a:rPr lang="en-US" altLang="ko-KR" sz="1200" dirty="0" smtClean="0"/>
              <a:t>=839, Delay=5.2 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74423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Observation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r>
              <a:rPr lang="en-US" altLang="ko-KR" sz="1800" dirty="0" smtClean="0"/>
              <a:t>For preamble format 3</a:t>
            </a:r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r>
              <a:rPr lang="en-US" altLang="ko-KR" sz="1400" dirty="0" smtClean="0"/>
              <a:t>Lower part of indices are available for PRACH preamble format 3.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362191"/>
              </p:ext>
            </p:extLst>
          </p:nvPr>
        </p:nvGraphicFramePr>
        <p:xfrm>
          <a:off x="647700" y="1637280"/>
          <a:ext cx="7848600" cy="4641600"/>
        </p:xfrm>
        <a:graphic>
          <a:graphicData uri="http://schemas.openxmlformats.org/drawingml/2006/table">
            <a:tbl>
              <a:tblPr firstRow="1" firstCol="1" bandRow="1"/>
              <a:tblGrid>
                <a:gridCol w="2150636"/>
                <a:gridCol w="1051604"/>
                <a:gridCol w="962472"/>
                <a:gridCol w="962472"/>
                <a:gridCol w="962472"/>
                <a:gridCol w="962472"/>
                <a:gridCol w="796472"/>
              </a:tblGrid>
              <a:tr h="0"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Zerocorrelation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Zone </a:t>
                      </a:r>
                      <a:r>
                        <a:rPr lang="en-US" sz="1400" kern="1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Config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540385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PRACH preamble with length of 839 / 5kHz SCS</a:t>
                      </a:r>
                      <a:endParaRPr lang="ko-KR" sz="12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Unrestricted Set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Max.cell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 (km)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Restricted</a:t>
                      </a:r>
                      <a:b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Set A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Max.cell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 (km)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Restricted</a:t>
                      </a:r>
                      <a:b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Set B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Max.cell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 (km)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13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0.08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0.08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0.29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0.29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0.08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0.51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0.51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0.29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46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0.79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46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0.79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0.51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55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1.12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55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1.12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+mn-ea"/>
                        </a:rPr>
                        <a:t>46</a:t>
                      </a:r>
                      <a:endParaRPr lang="ko-KR" alt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</a:rPr>
                        <a:t>0.79</a:t>
                      </a:r>
                      <a:endParaRPr lang="ko-KR" alt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68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1.58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68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1.58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59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1.26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82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2.08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82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2.08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10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76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1.87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100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2.72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100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2.72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11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93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2.47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128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3.73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118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3.37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119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3.4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158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4.8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137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4.05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13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167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5.12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202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6.37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14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279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9.12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237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7.62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15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419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</a:rPr>
                        <a:t>14.13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sz="1400" kern="1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" panose="02020603050405020304" pitchFamily="18" charset="0"/>
                        </a:rPr>
                        <a:t>　</a:t>
                      </a:r>
                      <a:endParaRPr lang="ko-KR" sz="1400" kern="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3484" marR="234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609600" y="6553200"/>
            <a:ext cx="76028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200" kern="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Max Cell coverage = ROUND(((((</a:t>
            </a:r>
            <a:r>
              <a:rPr lang="en-GB" altLang="ko-KR" sz="1200" kern="0" dirty="0" err="1" smtClean="0">
                <a:latin typeface="Times New Roman" panose="02020603050405020304" pitchFamily="18" charset="0"/>
                <a:ea typeface="MS Mincho" panose="02020609040205080304" pitchFamily="49" charset="-128"/>
              </a:rPr>
              <a:t>Ncs</a:t>
            </a:r>
            <a:r>
              <a:rPr lang="en-GB" altLang="ko-KR" sz="1200" kern="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GB" altLang="ko-KR" sz="1200" kern="0" dirty="0">
                <a:latin typeface="Times New Roman" panose="02020603050405020304" pitchFamily="18" charset="0"/>
                <a:ea typeface="MS Mincho" panose="02020609040205080304" pitchFamily="49" charset="-128"/>
              </a:rPr>
              <a:t>-</a:t>
            </a:r>
            <a:r>
              <a:rPr lang="en-GB" altLang="ko-KR" sz="1200" kern="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ng</a:t>
            </a:r>
            <a:r>
              <a:rPr lang="en-GB" altLang="ko-KR" sz="1200" kern="0" dirty="0">
                <a:latin typeface="Times New Roman" panose="02020603050405020304" pitchFamily="18" charset="0"/>
                <a:ea typeface="MS Mincho" panose="02020609040205080304" pitchFamily="49" charset="-128"/>
              </a:rPr>
              <a:t>)*</a:t>
            </a:r>
            <a:r>
              <a:rPr lang="en-GB" altLang="ko-KR" sz="1200" kern="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Teq</a:t>
            </a:r>
            <a:r>
              <a:rPr lang="en-GB" altLang="ko-KR" sz="1200" kern="0" dirty="0">
                <a:latin typeface="Times New Roman" panose="02020603050405020304" pitchFamily="18" charset="0"/>
                <a:ea typeface="MS Mincho" panose="02020609040205080304" pitchFamily="49" charset="-128"/>
              </a:rPr>
              <a:t>/</a:t>
            </a:r>
            <a:r>
              <a:rPr lang="en-GB" altLang="ko-KR" sz="1200" kern="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Nzc</a:t>
            </a:r>
            <a:r>
              <a:rPr lang="en-GB" altLang="ko-KR" sz="1200" kern="0" dirty="0">
                <a:latin typeface="Times New Roman" panose="02020603050405020304" pitchFamily="18" charset="0"/>
                <a:ea typeface="MS Mincho" panose="02020609040205080304" pitchFamily="49" charset="-128"/>
              </a:rPr>
              <a:t>)-Delay)*3/10/2),2</a:t>
            </a:r>
            <a:r>
              <a:rPr lang="en-GB" altLang="ko-KR" sz="1200" kern="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)  , where, </a:t>
            </a:r>
            <a:r>
              <a:rPr lang="en-GB" altLang="ko-KR" sz="1200" kern="0" dirty="0" err="1" smtClean="0">
                <a:latin typeface="Times New Roman" panose="02020603050405020304" pitchFamily="18" charset="0"/>
                <a:ea typeface="MS Mincho" panose="02020609040205080304" pitchFamily="49" charset="-128"/>
              </a:rPr>
              <a:t>ng</a:t>
            </a:r>
            <a:r>
              <a:rPr lang="en-GB" altLang="ko-KR" sz="1200" kern="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=</a:t>
            </a:r>
            <a:r>
              <a:rPr lang="en-US" altLang="ko-KR" sz="1200" dirty="0" smtClean="0"/>
              <a:t>2, </a:t>
            </a:r>
            <a:r>
              <a:rPr lang="en-US" altLang="ko-KR" sz="1200" dirty="0" err="1" smtClean="0"/>
              <a:t>Teq</a:t>
            </a:r>
            <a:r>
              <a:rPr lang="en-US" altLang="ko-KR" sz="1200" dirty="0" smtClean="0"/>
              <a:t>=800, </a:t>
            </a:r>
            <a:r>
              <a:rPr lang="en-US" altLang="ko-KR" sz="1200" dirty="0" err="1" smtClean="0"/>
              <a:t>Nsc</a:t>
            </a:r>
            <a:r>
              <a:rPr lang="en-US" altLang="ko-KR" sz="1200" dirty="0" smtClean="0"/>
              <a:t>=839, Delay=5.2 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93665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600" dirty="0" smtClean="0"/>
              <a:t>Same cyclic shift values as defined in LTE is applied for NR </a:t>
            </a:r>
            <a:r>
              <a:rPr lang="en-US" altLang="ko-KR" sz="1600" dirty="0"/>
              <a:t>PRACH preamble format </a:t>
            </a:r>
            <a:r>
              <a:rPr lang="en-US" altLang="ko-KR" sz="1600" dirty="0" smtClean="0"/>
              <a:t>0-3.</a:t>
            </a:r>
          </a:p>
          <a:p>
            <a:pPr lvl="1"/>
            <a:r>
              <a:rPr lang="en-US" altLang="ko-KR" sz="1200" dirty="0" smtClean="0"/>
              <a:t>NOTE: For </a:t>
            </a:r>
            <a:r>
              <a:rPr lang="en-US" altLang="ko-KR" sz="1200" dirty="0"/>
              <a:t>NR PRACH preamble format </a:t>
            </a:r>
            <a:r>
              <a:rPr lang="en-US" altLang="ko-KR" sz="1200" dirty="0" smtClean="0"/>
              <a:t>3, lower part of indices (</a:t>
            </a:r>
            <a:r>
              <a:rPr lang="en-US" altLang="ko-KR" sz="1200" dirty="0" err="1" smtClean="0"/>
              <a:t>e.g</a:t>
            </a:r>
            <a:r>
              <a:rPr lang="en-US" altLang="ko-KR" sz="1200" dirty="0" smtClean="0"/>
              <a:t> from 6 to 15) in the Table 6.3.3.1-3 are used for configuration of cyclic shift.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467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endParaRPr lang="en-US" altLang="ko-KR" sz="18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1308234"/>
            <a:ext cx="769620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16409</TotalTime>
  <Words>507</Words>
  <Application>Microsoft Office PowerPoint</Application>
  <PresentationFormat>화면 슬라이드 쇼(4:3)</PresentationFormat>
  <Paragraphs>326</Paragraphs>
  <Slides>7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MS Mincho</vt:lpstr>
      <vt:lpstr>MS PGothic</vt:lpstr>
      <vt:lpstr>굴림</vt:lpstr>
      <vt:lpstr>맑은 고딕</vt:lpstr>
      <vt:lpstr>Arial</vt:lpstr>
      <vt:lpstr>Calibri</vt:lpstr>
      <vt:lpstr>Times</vt:lpstr>
      <vt:lpstr>Times New Roman</vt:lpstr>
      <vt:lpstr>Office Theme</vt:lpstr>
      <vt:lpstr>Ncs for Preamble Generation  for PRACH Preamble Format 0-3</vt:lpstr>
      <vt:lpstr>Background</vt:lpstr>
      <vt:lpstr>Background</vt:lpstr>
      <vt:lpstr>Observation</vt:lpstr>
      <vt:lpstr>Observation</vt:lpstr>
      <vt:lpstr>Proposal</vt:lpstr>
      <vt:lpstr>Appendix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Indication Method  for Half Radio Frame Interval</dc:title>
  <dc:creator/>
  <cp:lastModifiedBy>고현수/책임연구원/차세대표준(연)ACS팀(hyunsoo.ko@lge.com)</cp:lastModifiedBy>
  <cp:revision>690</cp:revision>
  <dcterms:created xsi:type="dcterms:W3CDTF">2014-02-12T17:53:51Z</dcterms:created>
  <dcterms:modified xsi:type="dcterms:W3CDTF">2017-08-24T13:36:25Z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