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8" r:id="rId6"/>
    <p:sldId id="265" r:id="rId7"/>
    <p:sldId id="264" r:id="rId8"/>
    <p:sldId id="263" r:id="rId9"/>
    <p:sldId id="266" r:id="rId10"/>
    <p:sldId id="269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99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WF on Beam Reporting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NTT DOCOMO, AT&amp;T, ZTE, </a:t>
            </a:r>
            <a:r>
              <a:rPr lang="en-US" sz="2800" dirty="0" err="1">
                <a:solidFill>
                  <a:schemeClr val="tx1"/>
                </a:solidFill>
              </a:rPr>
              <a:t>MediaTek</a:t>
            </a:r>
            <a:r>
              <a:rPr lang="en-US" sz="2800" dirty="0">
                <a:solidFill>
                  <a:schemeClr val="tx1"/>
                </a:solidFill>
              </a:rPr>
              <a:t>, Mitsubishi, LGE, NEC, Intel</a:t>
            </a:r>
            <a:r>
              <a:rPr lang="en-US" sz="2800" dirty="0">
                <a:solidFill>
                  <a:schemeClr val="tx1"/>
                </a:solidFill>
              </a:rPr>
              <a:t>, Huawei, Sony, </a:t>
            </a:r>
            <a:r>
              <a:rPr lang="en-US" sz="2800" dirty="0">
                <a:solidFill>
                  <a:schemeClr val="tx1"/>
                </a:solidFill>
              </a:rPr>
              <a:t>[Samsung], [CATT], [Qualcomm], …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1125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#90</a:t>
            </a:r>
            <a:endParaRPr kumimoji="1" lang="zh-CN" altLang="zh-CN" sz="2000" dirty="0"/>
          </a:p>
          <a:p>
            <a:r>
              <a:rPr lang="en-US" sz="2000" dirty="0"/>
              <a:t>Prague, </a:t>
            </a:r>
            <a:r>
              <a:rPr lang="en-US" dirty="0"/>
              <a:t>Czech Republic,</a:t>
            </a:r>
            <a:r>
              <a:rPr lang="en-US" sz="2000" dirty="0"/>
              <a:t> 21th – 25th August 2017</a:t>
            </a:r>
          </a:p>
          <a:p>
            <a:r>
              <a:rPr kumimoji="1" lang="en-US" altLang="ja-JP" sz="2000" dirty="0"/>
              <a:t>Agenda item: </a:t>
            </a:r>
            <a:r>
              <a:rPr lang="en-GB" altLang="ko-KR" sz="2000" dirty="0"/>
              <a:t>6.1.2.2.4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</a:t>
            </a:r>
            <a:r>
              <a:rPr lang="en-US" altLang="ko-KR" sz="2400"/>
              <a:t>1714798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fontAlgn="ctr"/>
            <a:r>
              <a:rPr lang="en-US" dirty="0"/>
              <a:t>UE measurement based on RS for beam management (at least CSI-RS)  composed of K (= total number of configured beams) beams and reporting measurement results of N selected beams:</a:t>
            </a:r>
            <a:endParaRPr lang="en-US" sz="4000" dirty="0"/>
          </a:p>
          <a:p>
            <a:pPr lvl="1" fontAlgn="ctr"/>
            <a:r>
              <a:rPr lang="en-US" dirty="0"/>
              <a:t>N is not necessarily fixed number </a:t>
            </a:r>
            <a:endParaRPr lang="en-US" sz="3600" dirty="0"/>
          </a:p>
          <a:p>
            <a:pPr lvl="1" fontAlgn="ctr"/>
            <a:r>
              <a:rPr lang="en-US" dirty="0"/>
              <a:t>FFS: whether/how to configure and/or indicate the values of N</a:t>
            </a:r>
            <a:endParaRPr lang="en-US" sz="3600" dirty="0"/>
          </a:p>
          <a:p>
            <a:pPr lvl="1" fontAlgn="ctr"/>
            <a:r>
              <a:rPr lang="en-US" dirty="0"/>
              <a:t>Note: The above procedure based on RS for mobility purpose is not precluded.</a:t>
            </a:r>
            <a:endParaRPr lang="en-US" sz="3600" dirty="0"/>
          </a:p>
          <a:p>
            <a:pPr fontAlgn="ctr"/>
            <a:r>
              <a:rPr lang="en-US" dirty="0"/>
              <a:t>Reporting information at least include</a:t>
            </a:r>
            <a:endParaRPr lang="en-US" sz="4000" dirty="0"/>
          </a:p>
          <a:p>
            <a:pPr lvl="1" fontAlgn="ctr"/>
            <a:r>
              <a:rPr lang="en-US" dirty="0"/>
              <a:t>Measurement quantities for N beam (s) </a:t>
            </a:r>
            <a:endParaRPr lang="en-US" sz="3600" dirty="0"/>
          </a:p>
          <a:p>
            <a:pPr lvl="2" fontAlgn="ctr"/>
            <a:r>
              <a:rPr lang="en-US" dirty="0"/>
              <a:t>FFS: Detailed reporting contents, e.g., CSI, RSRP or both</a:t>
            </a:r>
            <a:endParaRPr lang="en-US" sz="3200" dirty="0"/>
          </a:p>
          <a:p>
            <a:pPr lvl="2" fontAlgn="ctr"/>
            <a:r>
              <a:rPr lang="en-US" dirty="0"/>
              <a:t>FFS: How to select N beam(s)</a:t>
            </a:r>
            <a:endParaRPr lang="en-US" sz="3200" dirty="0"/>
          </a:p>
          <a:p>
            <a:pPr lvl="2" fontAlgn="ctr"/>
            <a:r>
              <a:rPr lang="en-US" dirty="0"/>
              <a:t>FFS: how to identify the subset</a:t>
            </a:r>
            <a:endParaRPr lang="en-US" sz="3200" dirty="0"/>
          </a:p>
          <a:p>
            <a:pPr lvl="1" fontAlgn="ctr"/>
            <a:r>
              <a:rPr lang="en-US" dirty="0"/>
              <a:t>Information indicating N DL </a:t>
            </a:r>
            <a:r>
              <a:rPr lang="en-US" dirty="0" err="1"/>
              <a:t>Tx</a:t>
            </a:r>
            <a:r>
              <a:rPr lang="en-US" dirty="0"/>
              <a:t> beam(s), if N &lt; K</a:t>
            </a:r>
            <a:endParaRPr lang="en-US" sz="3600" dirty="0"/>
          </a:p>
          <a:p>
            <a:pPr lvl="2" fontAlgn="ctr"/>
            <a:r>
              <a:rPr lang="en-US" dirty="0"/>
              <a:t>FFS: the details on this information, e.g., CSI-RS resource IDs, antenna port index, a combination of antenna port index and a time index, sequence index, etc.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Agreements:</a:t>
            </a:r>
          </a:p>
          <a:p>
            <a:pPr fontAlgn="ctr"/>
            <a:r>
              <a:rPr lang="en-US" dirty="0"/>
              <a:t>NR supports the following beam reporting considering </a:t>
            </a:r>
            <a:r>
              <a:rPr lang="en-US" i="1" dirty="0"/>
              <a:t>L</a:t>
            </a:r>
            <a:r>
              <a:rPr lang="en-US" dirty="0"/>
              <a:t> groups where </a:t>
            </a:r>
            <a:r>
              <a:rPr lang="en-US" i="1" dirty="0"/>
              <a:t>L</a:t>
            </a:r>
            <a:r>
              <a:rPr lang="en-US" dirty="0"/>
              <a:t>&gt;=1 and each group refers to a Rx beam set (Alt1) or a UE antenna group (Alt2) depending on which alternative is adopted. </a:t>
            </a:r>
            <a:endParaRPr lang="en-US" sz="4000" dirty="0"/>
          </a:p>
          <a:p>
            <a:pPr lvl="1" fontAlgn="ctr"/>
            <a:r>
              <a:rPr lang="en-US" dirty="0"/>
              <a:t>For each group </a:t>
            </a:r>
            <a:r>
              <a:rPr lang="en-US" i="1" dirty="0"/>
              <a:t>l</a:t>
            </a:r>
            <a:r>
              <a:rPr lang="en-US" dirty="0"/>
              <a:t>, UE reports at least the following information:</a:t>
            </a:r>
            <a:endParaRPr lang="en-US" sz="3600" dirty="0"/>
          </a:p>
          <a:p>
            <a:pPr lvl="2" fontAlgn="ctr"/>
            <a:r>
              <a:rPr lang="en-US" dirty="0"/>
              <a:t>Information indicating group at least for some cases</a:t>
            </a:r>
            <a:endParaRPr lang="en-US" sz="3200" dirty="0"/>
          </a:p>
          <a:p>
            <a:pPr lvl="3" fontAlgn="ctr"/>
            <a:r>
              <a:rPr lang="en-US" dirty="0"/>
              <a:t>FFS: condition(s) to omit this parameter e.g. when L=1 or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dirty="0"/>
              <a:t>=1</a:t>
            </a:r>
            <a:endParaRPr lang="en-US" sz="2800" dirty="0"/>
          </a:p>
          <a:p>
            <a:pPr lvl="2" fontAlgn="ctr"/>
            <a:r>
              <a:rPr lang="en-US" dirty="0"/>
              <a:t>Measurement quantities for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dirty="0"/>
              <a:t> beam (s)</a:t>
            </a:r>
            <a:endParaRPr lang="en-US" sz="3200" dirty="0"/>
          </a:p>
          <a:p>
            <a:pPr lvl="3" fontAlgn="ctr"/>
            <a:r>
              <a:rPr lang="en-US" dirty="0"/>
              <a:t>Support L1 RSRP and CSI report (when CSI-RS is for CSI acquisition)</a:t>
            </a:r>
            <a:endParaRPr lang="en-US" sz="2800" dirty="0"/>
          </a:p>
          <a:p>
            <a:pPr lvl="4" fontAlgn="ctr"/>
            <a:r>
              <a:rPr lang="en-US" dirty="0"/>
              <a:t>FFS: the details of RSRP/CSI derivation and content</a:t>
            </a:r>
            <a:endParaRPr lang="en-US" sz="2800" dirty="0"/>
          </a:p>
          <a:p>
            <a:pPr lvl="4" fontAlgn="ctr"/>
            <a:r>
              <a:rPr lang="en-US" dirty="0"/>
              <a:t>FFS: Other reporting contents, e.g., RSRQ  </a:t>
            </a:r>
            <a:endParaRPr lang="en-US" sz="2800" dirty="0"/>
          </a:p>
          <a:p>
            <a:pPr lvl="4" fontAlgn="ctr"/>
            <a:r>
              <a:rPr lang="en-US" dirty="0"/>
              <a:t>FFS: Configurability between L1 RSRP and CSI report</a:t>
            </a:r>
            <a:endParaRPr lang="en-US" sz="2800" dirty="0"/>
          </a:p>
          <a:p>
            <a:pPr lvl="4" fontAlgn="ctr"/>
            <a:r>
              <a:rPr lang="en-US" dirty="0"/>
              <a:t>FFS: whether or not to support differential L1 RSRP feedback</a:t>
            </a:r>
            <a:endParaRPr lang="en-US" sz="2800" dirty="0"/>
          </a:p>
          <a:p>
            <a:pPr lvl="4" fontAlgn="ctr"/>
            <a:r>
              <a:rPr lang="en-US" dirty="0"/>
              <a:t>FFS: How to select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dirty="0"/>
              <a:t> beam(s) </a:t>
            </a:r>
            <a:r>
              <a:rPr lang="en-US" i="1" dirty="0" err="1"/>
              <a:t>e.g</a:t>
            </a:r>
            <a:r>
              <a:rPr lang="en-US" i="1" dirty="0"/>
              <a:t> max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i="1" dirty="0"/>
              <a:t> beams in terms of received power being above a certain threshold or in terms of correlation less than a certain threshold</a:t>
            </a:r>
            <a:endParaRPr lang="en-US" sz="2800" dirty="0"/>
          </a:p>
          <a:p>
            <a:pPr lvl="2" fontAlgn="ctr"/>
            <a:r>
              <a:rPr lang="en-US" dirty="0"/>
              <a:t>Information indicating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dirty="0"/>
              <a:t> DL </a:t>
            </a:r>
            <a:r>
              <a:rPr lang="en-US" dirty="0" err="1"/>
              <a:t>Tx</a:t>
            </a:r>
            <a:r>
              <a:rPr lang="en-US" dirty="0"/>
              <a:t> beam(s) when applicable</a:t>
            </a:r>
            <a:endParaRPr lang="en-US" sz="3200" dirty="0"/>
          </a:p>
          <a:p>
            <a:pPr lvl="3" fontAlgn="ctr"/>
            <a:r>
              <a:rPr lang="en-US" dirty="0"/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dirty="0" err="1"/>
              <a:t>tx</a:t>
            </a:r>
            <a:r>
              <a:rPr lang="en-US" dirty="0"/>
              <a:t>, etc.</a:t>
            </a:r>
            <a:endParaRPr lang="en-US" sz="2800" dirty="0"/>
          </a:p>
          <a:p>
            <a:pPr lvl="1" fontAlgn="ctr"/>
            <a:r>
              <a:rPr lang="en-US" dirty="0"/>
              <a:t>This group based beam reporting is configurable per UE basis.</a:t>
            </a:r>
            <a:endParaRPr lang="en-US" sz="3600" dirty="0"/>
          </a:p>
          <a:p>
            <a:pPr lvl="2" fontAlgn="ctr"/>
            <a:r>
              <a:rPr lang="en-US" dirty="0"/>
              <a:t>This group based beam reporting can be turned off per UE basis e.g. when L=1 or </a:t>
            </a:r>
            <a:r>
              <a:rPr lang="en-US" i="1" dirty="0" err="1"/>
              <a:t>N</a:t>
            </a:r>
            <a:r>
              <a:rPr lang="en-US" i="1" baseline="-25000" dirty="0" err="1"/>
              <a:t>l</a:t>
            </a:r>
            <a:r>
              <a:rPr lang="en-US" dirty="0"/>
              <a:t>=1</a:t>
            </a:r>
            <a:endParaRPr lang="en-US" sz="3200" dirty="0"/>
          </a:p>
          <a:p>
            <a:pPr lvl="3" fontAlgn="ctr"/>
            <a:r>
              <a:rPr lang="en-US" dirty="0"/>
              <a:t>NOTE: No group identifier is reported when it is turned off </a:t>
            </a:r>
            <a:endParaRPr lang="en-US" sz="2800" dirty="0"/>
          </a:p>
          <a:p>
            <a:pPr lvl="2" fontAlgn="ctr"/>
            <a:r>
              <a:rPr lang="en-US" dirty="0"/>
              <a:t>FFS: how L is determined. e.g. by network configuration or UE selection or UE capability e.g. how many beams can be received simultaneously</a:t>
            </a:r>
            <a:endParaRPr lang="en-US" sz="3200" dirty="0"/>
          </a:p>
          <a:p>
            <a:pPr lvl="2" fontAlgn="ctr"/>
            <a:r>
              <a:rPr lang="en-US" dirty="0"/>
              <a:t>FFS: how is configured using the CSI framework to support multi-panel or multi-TRP transmission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4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Agreements:</a:t>
            </a:r>
          </a:p>
          <a:p>
            <a:pPr fontAlgn="ctr"/>
            <a:r>
              <a:rPr lang="en-GB" dirty="0"/>
              <a:t>For beam management with beam group reporting the following quantities should be considered</a:t>
            </a:r>
            <a:endParaRPr lang="en-GB" sz="4000" dirty="0"/>
          </a:p>
          <a:p>
            <a:pPr lvl="1" fontAlgn="ctr"/>
            <a:r>
              <a:rPr lang="en-GB" dirty="0"/>
              <a:t>the max number of groups supported in the specification M, </a:t>
            </a:r>
            <a:endParaRPr lang="en-GB" sz="3600" dirty="0"/>
          </a:p>
          <a:p>
            <a:pPr lvl="1" fontAlgn="ctr"/>
            <a:r>
              <a:rPr lang="en-GB" dirty="0"/>
              <a:t>the max number of </a:t>
            </a:r>
            <a:r>
              <a:rPr lang="en-GB" dirty="0" err="1"/>
              <a:t>Tx</a:t>
            </a:r>
            <a:r>
              <a:rPr lang="en-GB" dirty="0"/>
              <a:t> beams per group supported in the specification N</a:t>
            </a:r>
            <a:endParaRPr lang="en-GB" sz="3600" dirty="0"/>
          </a:p>
          <a:p>
            <a:pPr lvl="1" fontAlgn="ctr"/>
            <a:r>
              <a:rPr lang="en-GB" dirty="0"/>
              <a:t>the number of groups to report L </a:t>
            </a:r>
            <a:endParaRPr lang="en-GB" sz="3600" dirty="0"/>
          </a:p>
          <a:p>
            <a:pPr lvl="1" fontAlgn="ctr"/>
            <a:r>
              <a:rPr lang="en-GB" dirty="0"/>
              <a:t>the number of </a:t>
            </a:r>
            <a:r>
              <a:rPr lang="en-GB" dirty="0" err="1"/>
              <a:t>Tx</a:t>
            </a:r>
            <a:r>
              <a:rPr lang="en-GB" dirty="0"/>
              <a:t> beams per group in the report Q</a:t>
            </a:r>
            <a:endParaRPr lang="en-GB" sz="3600" dirty="0"/>
          </a:p>
          <a:p>
            <a:pPr lvl="1" fontAlgn="ctr"/>
            <a:r>
              <a:rPr lang="en-GB" dirty="0"/>
              <a:t>FFS: UE-specific configuration of the parameters L, Q incorporating UE-capability information</a:t>
            </a:r>
            <a:endParaRPr lang="en-GB" sz="3600" dirty="0"/>
          </a:p>
          <a:p>
            <a:pPr fontAlgn="ctr"/>
            <a:r>
              <a:rPr lang="en-GB" dirty="0"/>
              <a:t>L = 1, Q = 1 are supported which implies no impact to reporting and indication overhead</a:t>
            </a:r>
            <a:endParaRPr lang="en-GB" sz="4000" dirty="0"/>
          </a:p>
          <a:p>
            <a:pPr fontAlgn="ctr"/>
            <a:r>
              <a:rPr lang="en-GB" dirty="0"/>
              <a:t>Companies are encouraged to evaluate performance to determine values of M, N, L, Q for the first release of NR </a:t>
            </a:r>
            <a:endParaRPr lang="en-GB" sz="4000" dirty="0"/>
          </a:p>
          <a:p>
            <a:pPr lvl="1" fontAlgn="ctr"/>
            <a:r>
              <a:rPr lang="en-GB" dirty="0"/>
              <a:t>Decide on the values of L, M, N, Q supported by the spec to be able to determine impact on reporting and indication overhead 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706634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Agreements</a:t>
            </a:r>
            <a:r>
              <a:rPr lang="en-GB" b="1" dirty="0">
                <a:highlight>
                  <a:srgbClr val="00FF00"/>
                </a:highlight>
              </a:rPr>
              <a:t>:</a:t>
            </a:r>
            <a:endParaRPr lang="en-GB" dirty="0">
              <a:highlight>
                <a:srgbClr val="00FF00"/>
              </a:highlight>
            </a:endParaRPr>
          </a:p>
          <a:p>
            <a:pPr fontAlgn="ctr"/>
            <a:r>
              <a:rPr lang="en-GB" dirty="0"/>
              <a:t>Study L1-RSRP reporting of multiple beams considering</a:t>
            </a:r>
            <a:endParaRPr lang="en-GB" sz="4000" dirty="0"/>
          </a:p>
          <a:p>
            <a:pPr lvl="1" fontAlgn="ctr"/>
            <a:r>
              <a:rPr lang="en-GB" dirty="0"/>
              <a:t>Differential L1-RSRP for multiple beams</a:t>
            </a:r>
            <a:endParaRPr lang="en-GB" sz="3600" dirty="0"/>
          </a:p>
          <a:p>
            <a:pPr lvl="2" fontAlgn="ctr"/>
            <a:r>
              <a:rPr lang="en-GB" dirty="0"/>
              <a:t>Reference RSRP for L1-RSRP differential </a:t>
            </a:r>
            <a:r>
              <a:rPr lang="en-GB" dirty="0" err="1"/>
              <a:t>report,e.g</a:t>
            </a:r>
            <a:r>
              <a:rPr lang="en-GB" dirty="0"/>
              <a:t>., predefined or configurable</a:t>
            </a:r>
            <a:endParaRPr lang="en-GB" sz="3200" dirty="0"/>
          </a:p>
          <a:p>
            <a:pPr lvl="1" fontAlgn="ctr"/>
            <a:r>
              <a:rPr lang="en-GB" dirty="0"/>
              <a:t>Bit-width of reporting, </a:t>
            </a:r>
            <a:endParaRPr lang="en-GB" sz="3600" dirty="0"/>
          </a:p>
          <a:p>
            <a:pPr lvl="1" fontAlgn="ctr"/>
            <a:r>
              <a:rPr lang="en-GB" dirty="0"/>
              <a:t>Number of groups/beams per group </a:t>
            </a:r>
            <a:endParaRPr lang="en-GB" sz="3600" dirty="0"/>
          </a:p>
          <a:p>
            <a:pPr lvl="1" fontAlgn="ctr"/>
            <a:r>
              <a:rPr lang="en-GB" dirty="0"/>
              <a:t>UCI design of the beam reporting, </a:t>
            </a:r>
            <a:endParaRPr lang="en-GB" sz="3600" dirty="0"/>
          </a:p>
          <a:p>
            <a:pPr lvl="1" fontAlgn="ctr"/>
            <a:r>
              <a:rPr lang="en-GB" dirty="0"/>
              <a:t>FFS: Other issues</a:t>
            </a:r>
            <a:endParaRPr lang="en-GB" sz="3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119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 the evaluation in R1-1712301, it is assumed that a UE reports 4 TX beams, e.g., 2 groups with 2 TX beams per group</a:t>
            </a:r>
          </a:p>
          <a:p>
            <a:r>
              <a:rPr lang="en-US" dirty="0"/>
              <a:t>In the evaluation in R1-1712836, it is assumed that a UE reports 3 TX beams</a:t>
            </a:r>
          </a:p>
          <a:p>
            <a:r>
              <a:rPr lang="en-US" dirty="0"/>
              <a:t>In the analysis in R1-1712997, it is assumed that a UE reports [2, 4] TX beams</a:t>
            </a:r>
          </a:p>
          <a:p>
            <a:r>
              <a:rPr lang="en-US" dirty="0"/>
              <a:t>In the evaluation in R1-1714290, it is assumed and proposed that a UE reports 4 TX beams</a:t>
            </a:r>
          </a:p>
          <a:p>
            <a:r>
              <a:rPr lang="en-US" dirty="0"/>
              <a:t>In the evaluation in R1-1714551, it is shown that reporting 2 TX beams shows performance benefit </a:t>
            </a:r>
          </a:p>
        </p:txBody>
      </p:sp>
    </p:spTree>
    <p:extLst>
      <p:ext uri="{BB962C8B-B14F-4D97-AF65-F5344CB8AC3E}">
        <p14:creationId xmlns:p14="http://schemas.microsoft.com/office/powerpoint/2010/main" val="1565799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(clean)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At least for non-grouping based beam reporting, taking the following parameter values for further consideration</a:t>
            </a:r>
          </a:p>
          <a:p>
            <a:pPr lvl="1"/>
            <a:r>
              <a:rPr lang="en-US" dirty="0"/>
              <a:t>For maximal TX beam numbers for a UE to measure for a given reporting instance: candidate value is around K = [64]</a:t>
            </a:r>
          </a:p>
          <a:p>
            <a:pPr lvl="1"/>
            <a:r>
              <a:rPr lang="en-US" dirty="0"/>
              <a:t>For maximal TX beam numbers reported by a UE per reporting instance are: N = [2, 4]</a:t>
            </a:r>
          </a:p>
          <a:p>
            <a:pPr lvl="1"/>
            <a:r>
              <a:rPr lang="en-US" dirty="0"/>
              <a:t>For L1-RSRP levels, candidate value is around [100]</a:t>
            </a:r>
          </a:p>
          <a:p>
            <a:pPr lvl="2"/>
            <a:r>
              <a:rPr lang="en-US" dirty="0"/>
              <a:t>Considering maximal L1-RSRP range, e.g., from X </a:t>
            </a:r>
            <a:r>
              <a:rPr lang="en-US" dirty="0" err="1"/>
              <a:t>dBm</a:t>
            </a:r>
            <a:r>
              <a:rPr lang="en-US" dirty="0"/>
              <a:t> to Y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/>
              <a:t>Considering step-size of L1-RSRP, e.g., Z dB</a:t>
            </a:r>
          </a:p>
          <a:p>
            <a:r>
              <a:rPr lang="en-US" dirty="0"/>
              <a:t>Companies are encouraged to evaluate/analyze appropriate values considering</a:t>
            </a:r>
          </a:p>
          <a:p>
            <a:pPr lvl="1"/>
            <a:r>
              <a:rPr lang="en-US" dirty="0"/>
              <a:t>P1, P2, and P3 procedures</a:t>
            </a:r>
          </a:p>
          <a:p>
            <a:pPr lvl="1"/>
            <a:r>
              <a:rPr lang="en-US" dirty="0"/>
              <a:t>The values could be different </a:t>
            </a:r>
            <a:r>
              <a:rPr lang="en-US" dirty="0"/>
              <a:t>for aperiodic reporting, and semi-persistent/periodic reporting if supported</a:t>
            </a:r>
          </a:p>
          <a:p>
            <a:pPr lvl="1"/>
            <a:r>
              <a:rPr lang="en-US" dirty="0"/>
              <a:t>The values could be different</a:t>
            </a:r>
            <a:r>
              <a:rPr lang="en-US" dirty="0"/>
              <a:t> for PUCCH and PUSCH based reporting, if supported</a:t>
            </a:r>
          </a:p>
          <a:p>
            <a:pPr lvl="1"/>
            <a:r>
              <a:rPr lang="en-US" dirty="0"/>
              <a:t>CSI-RS and/or </a:t>
            </a:r>
            <a:r>
              <a:rPr lang="en-US" dirty="0"/>
              <a:t>SS-block related measurement/reporting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29271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(with revision marks)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At least for non-grouping based beam reporting, </a:t>
            </a:r>
            <a:r>
              <a:rPr lang="en-US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based on at least CSI-RS only,	</a:t>
            </a:r>
            <a:r>
              <a:rPr lang="en-US" dirty="0"/>
              <a:t>taking the following parameter values for further consideration</a:t>
            </a:r>
          </a:p>
          <a:p>
            <a:pPr lvl="1"/>
            <a:r>
              <a:rPr lang="en-US" dirty="0"/>
              <a:t>For maximal TX beam numbers for a UE to measure for a given reporting instance: candidate value is around K = [64]</a:t>
            </a:r>
          </a:p>
          <a:p>
            <a:pPr lvl="1"/>
            <a:r>
              <a:rPr lang="en-US" dirty="0"/>
              <a:t>For maximal TX beam numbers reported by a UE per reporting instance are: N = [2</a:t>
            </a:r>
            <a:r>
              <a:rPr lang="en-US" dirty="0">
                <a:solidFill>
                  <a:srgbClr val="FF0000"/>
                </a:solidFill>
              </a:rPr>
              <a:t>,</a:t>
            </a:r>
            <a:r>
              <a:rPr lang="en-US" strike="sngStrike" dirty="0">
                <a:solidFill>
                  <a:srgbClr val="FF0000"/>
                </a:solidFill>
              </a:rPr>
              <a:t> or</a:t>
            </a:r>
            <a:r>
              <a:rPr lang="en-US" dirty="0"/>
              <a:t> 4]</a:t>
            </a:r>
          </a:p>
          <a:p>
            <a:pPr lvl="1"/>
            <a:r>
              <a:rPr lang="en-US" dirty="0"/>
              <a:t>For L1-RSRP levels, candidate value is around [100]</a:t>
            </a:r>
          </a:p>
          <a:p>
            <a:pPr lvl="2"/>
            <a:r>
              <a:rPr lang="en-US" dirty="0"/>
              <a:t>Considering </a:t>
            </a:r>
            <a:r>
              <a:rPr lang="en-US" dirty="0">
                <a:solidFill>
                  <a:srgbClr val="FF0000"/>
                </a:solidFill>
              </a:rPr>
              <a:t>maximal </a:t>
            </a:r>
            <a:r>
              <a:rPr lang="en-US" dirty="0"/>
              <a:t>L1-RSRP range, e.g., from X </a:t>
            </a:r>
            <a:r>
              <a:rPr lang="en-US" dirty="0" err="1"/>
              <a:t>dBm</a:t>
            </a:r>
            <a:r>
              <a:rPr lang="en-US" dirty="0"/>
              <a:t> to Y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/>
              <a:t>Considering step-size of L1-RSRP, e.g., Z dB</a:t>
            </a:r>
          </a:p>
          <a:p>
            <a:r>
              <a:rPr lang="en-US" dirty="0"/>
              <a:t>Companies are encouraged to evaluate/analyze appropriate values considering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Values for </a:t>
            </a:r>
            <a:r>
              <a:rPr lang="en-US" dirty="0"/>
              <a:t>P1, P2, and P3 </a:t>
            </a:r>
            <a:r>
              <a:rPr lang="en-US" strike="sngStrike" dirty="0">
                <a:solidFill>
                  <a:srgbClr val="FF0000"/>
                </a:solidFill>
              </a:rPr>
              <a:t>if applicable</a:t>
            </a:r>
            <a:r>
              <a:rPr lang="en-US" dirty="0">
                <a:solidFill>
                  <a:srgbClr val="FF0000"/>
                </a:solidFill>
              </a:rPr>
              <a:t> procedures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Values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The values could be different </a:t>
            </a:r>
            <a:r>
              <a:rPr lang="en-US" dirty="0"/>
              <a:t>for aperiodic reporting, and semi-persistent/periodic reporting </a:t>
            </a:r>
            <a:r>
              <a:rPr lang="en-US" dirty="0">
                <a:solidFill>
                  <a:srgbClr val="FF0000"/>
                </a:solidFill>
              </a:rPr>
              <a:t>if supported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Values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The values could be different</a:t>
            </a:r>
            <a:r>
              <a:rPr lang="en-US" dirty="0"/>
              <a:t> for PUCCH and PUSCH based reporting, if </a:t>
            </a:r>
            <a:r>
              <a:rPr lang="en-US" dirty="0">
                <a:solidFill>
                  <a:srgbClr val="FF0000"/>
                </a:solidFill>
              </a:rPr>
              <a:t>supported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Values for </a:t>
            </a:r>
            <a:r>
              <a:rPr lang="en-US" dirty="0"/>
              <a:t>CSI-RS and/or </a:t>
            </a:r>
            <a:r>
              <a:rPr lang="en-US" dirty="0"/>
              <a:t>SS-block related measurement/reporting</a:t>
            </a:r>
            <a:r>
              <a:rPr lang="en-US" strike="sngStrike" dirty="0">
                <a:solidFill>
                  <a:srgbClr val="FF0000"/>
                </a:solidFill>
              </a:rPr>
              <a:t>, if supported</a:t>
            </a:r>
          </a:p>
        </p:txBody>
      </p:sp>
    </p:spTree>
    <p:extLst>
      <p:ext uri="{BB962C8B-B14F-4D97-AF65-F5344CB8AC3E}">
        <p14:creationId xmlns:p14="http://schemas.microsoft.com/office/powerpoint/2010/main" val="83922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D8CDC9662DE0CB4B963D73E2CE294E83" ma:contentTypeVersion="" ma:contentTypeDescription="新建文档。" ma:contentTypeScope="" ma:versionID="6bbccd1b0aff2e93385cd21fb21f3591">
  <xsd:schema xmlns:xsd="http://www.w3.org/2001/XMLSchema" xmlns:xs="http://www.w3.org/2001/XMLSchema" xmlns:p="http://schemas.microsoft.com/office/2006/metadata/properties" xmlns:ns2="b99d8371-7959-447c-b1e6-b32e64889764" xmlns:ns3="c5e8e5fa-a89f-462c-b3c4-e0c63dd5bf15" targetNamespace="http://schemas.microsoft.com/office/2006/metadata/properties" ma:root="true" ma:fieldsID="b452090f01313225a7d53c3b6dc938bf" ns2:_="" ns3:_="">
    <xsd:import namespace="b99d8371-7959-447c-b1e6-b32e64889764"/>
    <xsd:import namespace="c5e8e5fa-a89f-462c-b3c4-e0c63dd5bf1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d8371-7959-447c-b1e6-b32e6488976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享对象: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享对象详细信息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e8e5fa-a89f-462c-b3c4-e0c63dd5bf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DE9CE4-FEA6-4BDE-8F64-4B20BE10BB63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b99d8371-7959-447c-b1e6-b32e64889764"/>
    <ds:schemaRef ds:uri="http://schemas.microsoft.com/office/infopath/2007/PartnerControls"/>
    <ds:schemaRef ds:uri="c5e8e5fa-a89f-462c-b3c4-e0c63dd5bf15"/>
  </ds:schemaRefs>
</ds:datastoreItem>
</file>

<file path=customXml/itemProps2.xml><?xml version="1.0" encoding="utf-8"?>
<ds:datastoreItem xmlns:ds="http://schemas.openxmlformats.org/officeDocument/2006/customXml" ds:itemID="{C1D7E489-4DC9-45EA-8270-C6C373A11B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8414C-3822-4704-A0EF-372FA0173F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d8371-7959-447c-b1e6-b32e64889764"/>
    <ds:schemaRef ds:uri="c5e8e5fa-a89f-462c-b3c4-e0c63dd5bf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11927</TotalTime>
  <Words>1033</Words>
  <Application>Microsoft Office PowerPoint</Application>
  <PresentationFormat>全屏显示(4:3)</PresentationFormat>
  <Paragraphs>89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Beam Reporting</vt:lpstr>
      <vt:lpstr>Background</vt:lpstr>
      <vt:lpstr>Background</vt:lpstr>
      <vt:lpstr>Background</vt:lpstr>
      <vt:lpstr>Background</vt:lpstr>
      <vt:lpstr>Observations</vt:lpstr>
      <vt:lpstr>Proposals (clean)</vt:lpstr>
      <vt:lpstr>Proposals (with revision marks)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group based beam reporting</dc:title>
  <dc:creator>NA Chongning</dc:creator>
  <cp:lastModifiedBy>na</cp:lastModifiedBy>
  <cp:revision>356</cp:revision>
  <dcterms:created xsi:type="dcterms:W3CDTF">2016-09-09T20:37:00Z</dcterms:created>
  <dcterms:modified xsi:type="dcterms:W3CDTF">2017-08-24T07:28:49Z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0x010100D8CDC9662DE0CB4B963D73E2CE294E83</vt:lpwstr>
  </property>
</Properties>
</file>