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2" r:id="rId3"/>
    <p:sldId id="287" r:id="rId4"/>
    <p:sldId id="290" r:id="rId5"/>
    <p:sldId id="291" r:id="rId6"/>
  </p:sldIdLst>
  <p:sldSz cx="9144000" cy="5143500" type="screen16x9"/>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387" autoAdjust="0"/>
    <p:restoredTop sz="98145" autoAdjust="0"/>
  </p:normalViewPr>
  <p:slideViewPr>
    <p:cSldViewPr>
      <p:cViewPr varScale="1">
        <p:scale>
          <a:sx n="94" d="100"/>
          <a:sy n="94" d="100"/>
        </p:scale>
        <p:origin x="-1068" y="-9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2017/8/23</a:t>
            </a:fld>
            <a:endParaRPr lang="en-US" altLang="zh-CN"/>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Agreements:</a:t>
            </a:r>
            <a:endParaRPr lang="zh-CN" altLang="zh-CN" sz="1200" kern="1200" dirty="0" smtClean="0">
              <a:solidFill>
                <a:schemeClr val="tx1"/>
              </a:solidFill>
              <a:latin typeface="+mn-lt"/>
              <a:ea typeface="+mn-ea"/>
              <a:cs typeface="+mn-cs"/>
            </a:endParaRPr>
          </a:p>
          <a:p>
            <a:pPr lvl="0"/>
            <a:r>
              <a:rPr lang="en-US" altLang="zh-CN" sz="1200" kern="1200" dirty="0" smtClean="0">
                <a:solidFill>
                  <a:schemeClr val="tx1"/>
                </a:solidFill>
                <a:latin typeface="+mn-lt"/>
                <a:ea typeface="+mn-ea"/>
                <a:cs typeface="+mn-cs"/>
              </a:rPr>
              <a:t>For cross link interference mitigation,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UE-UE measurement and reporting, and TRP-TRP measurement</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Details FFS, including at least the RS for measurement, the metric for measurement (e.g., RSRP), long-term vs. short-term, etc., especially considering consistency with other NR topics</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Aim in RAN1#89 to come up with detailed option(s) including potential down-selecting from the list concluded from the SI</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Once the detailed option(s) is available, decide whether or to support this feature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For the case of TRP-TRP measurement, study whether or not there is additional RAN1 specification impact</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other aspects, e.g., power control, sensing, timing related handling, etc.</a:t>
            </a:r>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 </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E8F0E52A-A577-4F2A-B98C-B17CB3BAFEA5}" type="slidenum">
              <a:rPr lang="zh-CN" altLang="en-US" smtClean="0"/>
              <a:pPr>
                <a:defRPr/>
              </a:pPr>
              <a:t>2</a:t>
            </a:fld>
            <a:endParaRPr lang="en-US" altLang="zh-CN"/>
          </a:p>
        </p:txBody>
      </p:sp>
    </p:spTree>
    <p:extLst>
      <p:ext uri="{BB962C8B-B14F-4D97-AF65-F5344CB8AC3E}">
        <p14:creationId xmlns:p14="http://schemas.microsoft.com/office/powerpoint/2010/main" xmlns="" val="299842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2017/8/23</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2017/8/23</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2017/8/23</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5978"/>
            <a:ext cx="822960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2017/8/23</a:t>
            </a:fld>
            <a:endParaRPr lang="en-US" altLang="zh-CN"/>
          </a:p>
        </p:txBody>
      </p:sp>
      <p:sp>
        <p:nvSpPr>
          <p:cNvPr id="5" name="Footer Placeholder 4"/>
          <p:cNvSpPr>
            <a:spLocks noGrp="1"/>
          </p:cNvSpPr>
          <p:nvPr>
            <p:ph type="ftr" sz="quarter" idx="3"/>
          </p:nvPr>
        </p:nvSpPr>
        <p:spPr>
          <a:xfrm>
            <a:off x="3124200" y="4767263"/>
            <a:ext cx="2895600" cy="273844"/>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1576892"/>
            <a:ext cx="7848600" cy="1371600"/>
          </a:xfrm>
        </p:spPr>
        <p:txBody>
          <a:bodyPr/>
          <a:lstStyle/>
          <a:p>
            <a:pPr eaLnBrk="1" hangingPunct="1"/>
            <a:r>
              <a:rPr lang="en-US" altLang="zh-CN" dirty="0">
                <a:latin typeface="Calibri" panose="020F0502020204030204" pitchFamily="34" charset="0"/>
                <a:cs typeface="Calibri" panose="020F0502020204030204" pitchFamily="34" charset="0"/>
              </a:rPr>
              <a:t>WF on </a:t>
            </a:r>
            <a:r>
              <a:rPr lang="en-US" altLang="zh-CN" dirty="0" smtClean="0">
                <a:latin typeface="Calibri" panose="020F0502020204030204" pitchFamily="34" charset="0"/>
                <a:cs typeface="Calibri" panose="020F0502020204030204" pitchFamily="34" charset="0"/>
              </a:rPr>
              <a:t>UE-UE CLI measurement</a:t>
            </a:r>
            <a:endParaRPr lang="en-US" altLang="zh-CN" dirty="0">
              <a:latin typeface="Calibri" panose="020F0502020204030204" pitchFamily="34" charset="0"/>
              <a:cs typeface="Calibri" panose="020F0502020204030204" pitchFamily="34" charset="0"/>
            </a:endParaRPr>
          </a:p>
        </p:txBody>
      </p:sp>
      <p:sp>
        <p:nvSpPr>
          <p:cNvPr id="3075" name="Subtitle 2"/>
          <p:cNvSpPr>
            <a:spLocks noGrp="1"/>
          </p:cNvSpPr>
          <p:nvPr>
            <p:ph type="subTitle" idx="1"/>
          </p:nvPr>
        </p:nvSpPr>
        <p:spPr>
          <a:xfrm>
            <a:off x="381000" y="3371850"/>
            <a:ext cx="8382000" cy="1543050"/>
          </a:xfrm>
        </p:spPr>
        <p:txBody>
          <a:bodyPr/>
          <a:lstStyle/>
          <a:p>
            <a:pPr eaLnBrk="1" hangingPunct="1">
              <a:spcBef>
                <a:spcPct val="0"/>
              </a:spcBef>
            </a:pPr>
            <a:r>
              <a:rPr lang="en-US" altLang="zh-CN" sz="2800" dirty="0">
                <a:solidFill>
                  <a:schemeClr val="tx1"/>
                </a:solidFill>
                <a:latin typeface="Calibri" panose="020F0502020204030204" pitchFamily="34" charset="0"/>
                <a:ea typeface="+mj-ea"/>
                <a:cs typeface="Calibri" panose="020F0502020204030204" pitchFamily="34" charset="0"/>
              </a:rPr>
              <a:t>Huawei, </a:t>
            </a:r>
            <a:r>
              <a:rPr lang="en-US" altLang="zh-CN" sz="2800" dirty="0" smtClean="0">
                <a:solidFill>
                  <a:schemeClr val="tx1"/>
                </a:solidFill>
                <a:latin typeface="Calibri" panose="020F0502020204030204" pitchFamily="34" charset="0"/>
                <a:ea typeface="+mj-ea"/>
                <a:cs typeface="Calibri" panose="020F0502020204030204" pitchFamily="34" charset="0"/>
              </a:rPr>
              <a:t>HiSilicon</a:t>
            </a:r>
            <a:endParaRPr lang="en-GB" altLang="zh-CN" sz="2800" dirty="0">
              <a:solidFill>
                <a:schemeClr val="tx1"/>
              </a:solidFill>
              <a:latin typeface="Calibri" panose="020F0502020204030204" pitchFamily="34" charset="0"/>
              <a:ea typeface="+mj-ea"/>
              <a:cs typeface="Calibri" panose="020F0502020204030204" pitchFamily="34" charset="0"/>
            </a:endParaRPr>
          </a:p>
        </p:txBody>
      </p:sp>
      <p:sp>
        <p:nvSpPr>
          <p:cNvPr id="3076" name="Rectangle 4"/>
          <p:cNvSpPr>
            <a:spLocks noChangeArrowheads="1"/>
          </p:cNvSpPr>
          <p:nvPr/>
        </p:nvSpPr>
        <p:spPr bwMode="auto">
          <a:xfrm>
            <a:off x="76200" y="158235"/>
            <a:ext cx="90678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R1-1714743</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None/>
            </a:pPr>
            <a:r>
              <a:rPr lang="en-US" altLang="zh-CN" sz="1800" b="1" dirty="0">
                <a:latin typeface="Arial" panose="020B0604020202020204" pitchFamily="34" charset="0"/>
                <a:cs typeface="Times New Roman" panose="02020603050405020304" pitchFamily="18" charset="0"/>
              </a:rPr>
              <a:t>Prague, Czech Republic, 21-25 August 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228600" y="820074"/>
            <a:ext cx="23134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a:t>
            </a:r>
            <a:r>
              <a:rPr lang="en-US" altLang="ko-KR" sz="1800" dirty="0" smtClean="0">
                <a:latin typeface="Arial" panose="020B0604020202020204" pitchFamily="34" charset="0"/>
              </a:rPr>
              <a:t>6.1.5.1</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0"/>
            <a:ext cx="8229600" cy="857250"/>
          </a:xfrm>
        </p:spPr>
        <p:txBody>
          <a:bodyPr/>
          <a:lstStyle/>
          <a:p>
            <a:r>
              <a:rPr lang="en-US" altLang="zh-CN" dirty="0"/>
              <a:t>Background</a:t>
            </a:r>
          </a:p>
        </p:txBody>
      </p:sp>
      <p:sp>
        <p:nvSpPr>
          <p:cNvPr id="2050" name="Rectangle 2"/>
          <p:cNvSpPr>
            <a:spLocks noChangeArrowheads="1"/>
          </p:cNvSpPr>
          <p:nvPr/>
        </p:nvSpPr>
        <p:spPr bwMode="auto">
          <a:xfrm>
            <a:off x="0" y="925383"/>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914400" algn="l"/>
              </a:tabLst>
            </a:pPr>
            <a:r>
              <a:rPr lang="en-US" altLang="ja-JP" b="1" dirty="0" smtClean="0">
                <a:highlight>
                  <a:srgbClr val="00FF00"/>
                </a:highlight>
                <a:latin typeface="Calibri" panose="020F0502020204030204" pitchFamily="34" charset="0"/>
                <a:ea typeface="MS Mincho"/>
                <a:cs typeface="Calibri" panose="020F0502020204030204" pitchFamily="34" charset="0"/>
              </a:rPr>
              <a:t>Agreements:</a:t>
            </a:r>
            <a:endParaRPr lang="en-US" altLang="zh-CN" b="1" dirty="0" smtClean="0">
              <a:highlight>
                <a:srgbClr val="00FF00"/>
              </a:highlight>
              <a:latin typeface="Calibri" panose="020F0502020204030204" pitchFamily="34" charset="0"/>
              <a:ea typeface="MS Mincho"/>
              <a:cs typeface="Calibri" panose="020F0502020204030204" pitchFamily="34" charset="0"/>
            </a:endParaRPr>
          </a:p>
          <a:p>
            <a:pPr marL="285750" lvl="0" indent="-285750">
              <a:buFont typeface="Arial" panose="020B0604020202020204" pitchFamily="34" charset="0"/>
              <a:buChar char="•"/>
            </a:pPr>
            <a:r>
              <a:rPr lang="en-US" altLang="zh-CN" sz="1600" dirty="0">
                <a:latin typeface="Calibri" panose="020F0502020204030204" pitchFamily="34" charset="0"/>
                <a:cs typeface="Calibri" panose="020F0502020204030204" pitchFamily="34" charset="0"/>
              </a:rPr>
              <a:t>For CLI management, support UE-to-UE interference measurement and reporting without the introduction of new RS(s</a:t>
            </a:r>
            <a:r>
              <a:rPr lang="en-US" altLang="zh-CN" sz="1600" dirty="0" smtClean="0">
                <a:latin typeface="Calibri" panose="020F0502020204030204" pitchFamily="34" charset="0"/>
                <a:cs typeface="Calibri" panose="020F0502020204030204" pitchFamily="34" charset="0"/>
              </a:rPr>
              <a:t>)</a:t>
            </a:r>
          </a:p>
          <a:p>
            <a:pPr lvl="0"/>
            <a:r>
              <a:rPr lang="en-GB" altLang="zh-CN" sz="1600" b="1" dirty="0">
                <a:latin typeface="Calibri" panose="020F0502020204030204" pitchFamily="34" charset="0"/>
                <a:cs typeface="Calibri" panose="020F0502020204030204" pitchFamily="34" charset="0"/>
              </a:rPr>
              <a:t> </a:t>
            </a:r>
            <a:endParaRPr lang="zh-CN" altLang="zh-CN" sz="1600" dirty="0">
              <a:latin typeface="Calibri" panose="020F0502020204030204" pitchFamily="34" charset="0"/>
              <a:cs typeface="Calibri" panose="020F0502020204030204" pitchFamily="34" charset="0"/>
            </a:endParaRPr>
          </a:p>
          <a:p>
            <a:pPr eaLnBrk="1" hangingPunct="1">
              <a:tabLst>
                <a:tab pos="914400" algn="l"/>
              </a:tabLst>
            </a:pPr>
            <a:r>
              <a:rPr lang="en-GB" altLang="zh-CN" b="1" dirty="0">
                <a:highlight>
                  <a:srgbClr val="00FF00"/>
                </a:highlight>
                <a:latin typeface="Calibri" panose="020F0502020204030204" pitchFamily="34" charset="0"/>
                <a:ea typeface="MS Mincho"/>
                <a:cs typeface="Calibri" panose="020F0502020204030204" pitchFamily="34" charset="0"/>
              </a:rPr>
              <a:t>Agreements:</a:t>
            </a:r>
            <a:endParaRPr lang="zh-CN" altLang="zh-CN" b="1" dirty="0">
              <a:highlight>
                <a:srgbClr val="00FF00"/>
              </a:highlight>
              <a:latin typeface="Calibri" panose="020F0502020204030204" pitchFamily="34" charset="0"/>
              <a:ea typeface="MS Mincho"/>
              <a:cs typeface="Calibri" panose="020F0502020204030204" pitchFamily="34" charset="0"/>
            </a:endParaRPr>
          </a:p>
          <a:p>
            <a:pPr marL="285750" indent="-285750">
              <a:buFont typeface="Arial" panose="020B0604020202020204" pitchFamily="34" charset="0"/>
              <a:buChar char="•"/>
            </a:pPr>
            <a:r>
              <a:rPr lang="en-GB" altLang="zh-CN" sz="1600" dirty="0" smtClean="0">
                <a:latin typeface="Calibri" panose="020F0502020204030204" pitchFamily="34" charset="0"/>
                <a:cs typeface="Calibri" panose="020F0502020204030204" pitchFamily="34" charset="0"/>
              </a:rPr>
              <a:t>For UE-to-UE interference, support CLI measurement </a:t>
            </a:r>
            <a:r>
              <a:rPr lang="en-US" altLang="zh-CN" sz="1600" dirty="0" smtClean="0">
                <a:latin typeface="Calibri" panose="020F0502020204030204" pitchFamily="34" charset="0"/>
                <a:cs typeface="Calibri" panose="020F0502020204030204" pitchFamily="34" charset="0"/>
              </a:rPr>
              <a:t>metrics which include at least one of</a:t>
            </a:r>
            <a:endParaRPr lang="zh-CN" altLang="zh-CN" sz="1600" dirty="0" smtClean="0">
              <a:latin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RSRP for the purpose of CLI</a:t>
            </a:r>
            <a:endParaRPr lang="zh-CN" altLang="zh-CN" sz="1600" dirty="0" smtClean="0">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FFS the definition </a:t>
            </a:r>
            <a:r>
              <a:rPr lang="en-US" altLang="zh-CN" sz="1600" dirty="0">
                <a:latin typeface="Calibri" panose="020F0502020204030204" pitchFamily="34" charset="0"/>
                <a:cs typeface="Calibri" panose="020F0502020204030204" pitchFamily="34" charset="0"/>
              </a:rPr>
              <a:t> (e.g., based on SRS, DM-RS, etc.) </a:t>
            </a:r>
            <a:r>
              <a:rPr lang="en-US" altLang="zh-CN" sz="1600" dirty="0" smtClean="0">
                <a:latin typeface="Calibri" panose="020F0502020204030204" pitchFamily="34" charset="0"/>
                <a:cs typeface="Calibri" panose="020F0502020204030204" pitchFamily="34" charset="0"/>
              </a:rPr>
              <a:t>and the corresponding reporting</a:t>
            </a:r>
            <a:endParaRPr lang="zh-CN" altLang="zh-CN" sz="1600" dirty="0" smtClean="0">
              <a:latin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RSSI for the purpose of CLI</a:t>
            </a:r>
            <a:endParaRPr lang="zh-CN" altLang="zh-CN" sz="1600" dirty="0" smtClean="0">
              <a:latin typeface="Calibri" panose="020F0502020204030204" pitchFamily="34" charset="0"/>
              <a:cs typeface="Calibri" panose="020F0502020204030204" pitchFamily="34" charset="0"/>
            </a:endParaRPr>
          </a:p>
          <a:p>
            <a:pPr marL="1200150" lvl="2" indent="-285750">
              <a:buFont typeface="Arial" panose="020B0604020202020204" pitchFamily="34" charset="0"/>
              <a:buChar char="•"/>
            </a:pPr>
            <a:r>
              <a:rPr lang="en-US" altLang="zh-CN" sz="1600" dirty="0" smtClean="0">
                <a:latin typeface="Calibri" panose="020F0502020204030204" pitchFamily="34" charset="0"/>
                <a:cs typeface="Calibri" panose="020F0502020204030204" pitchFamily="34" charset="0"/>
              </a:rPr>
              <a:t>FFS the definition </a:t>
            </a:r>
            <a:r>
              <a:rPr lang="en-US" altLang="zh-CN" sz="1600" dirty="0">
                <a:latin typeface="Calibri" panose="020F0502020204030204" pitchFamily="34" charset="0"/>
                <a:cs typeface="Calibri" panose="020F0502020204030204" pitchFamily="34" charset="0"/>
              </a:rPr>
              <a:t>(e.g., resources for the measurement) </a:t>
            </a:r>
            <a:r>
              <a:rPr lang="en-US" altLang="zh-CN" sz="1600" dirty="0" smtClean="0">
                <a:latin typeface="Calibri" panose="020F0502020204030204" pitchFamily="34" charset="0"/>
                <a:cs typeface="Calibri" panose="020F0502020204030204" pitchFamily="34" charset="0"/>
              </a:rPr>
              <a:t>and the corresponding reporting</a:t>
            </a:r>
            <a:endParaRPr lang="zh-CN" altLang="zh-CN" sz="1600" dirty="0" smtClean="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altLang="zh-CN" sz="1600" dirty="0" smtClean="0">
                <a:latin typeface="Calibri" panose="020F0502020204030204" pitchFamily="34" charset="0"/>
                <a:cs typeface="Calibri" panose="020F0502020204030204" pitchFamily="34" charset="0"/>
              </a:rPr>
              <a:t>For UE-to-UE interference, FFS additionally support CQI/CSI as the CLI measurement </a:t>
            </a:r>
            <a:r>
              <a:rPr lang="en-US" altLang="zh-CN" sz="1600" dirty="0" smtClean="0">
                <a:latin typeface="Calibri" panose="020F0502020204030204" pitchFamily="34" charset="0"/>
                <a:cs typeface="Calibri" panose="020F0502020204030204" pitchFamily="34" charset="0"/>
              </a:rPr>
              <a:t>metrics and if so, its definition/reporting</a:t>
            </a:r>
            <a:endParaRPr lang="zh-CN" altLang="zh-CN" sz="1600" dirty="0" smtClean="0">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914400" algn="l"/>
              </a:tabLst>
            </a:pPr>
            <a:endParaRPr kumimoji="0" lang="en-US" altLang="zh-CN" sz="3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0"/>
            <a:ext cx="8229600" cy="514350"/>
          </a:xfrm>
        </p:spPr>
        <p:txBody>
          <a:bodyPr/>
          <a:lstStyle/>
          <a:p>
            <a:r>
              <a:rPr lang="en-US" altLang="zh-CN" sz="3600" dirty="0" smtClean="0"/>
              <a:t>Proposal</a:t>
            </a:r>
            <a:endParaRPr lang="en-US" altLang="zh-CN" sz="3600" dirty="0"/>
          </a:p>
        </p:txBody>
      </p:sp>
      <p:sp>
        <p:nvSpPr>
          <p:cNvPr id="6147" name="Content Placeholder 2"/>
          <p:cNvSpPr>
            <a:spLocks noGrp="1"/>
          </p:cNvSpPr>
          <p:nvPr>
            <p:ph idx="1"/>
          </p:nvPr>
        </p:nvSpPr>
        <p:spPr>
          <a:xfrm>
            <a:off x="0" y="304800"/>
            <a:ext cx="9144000" cy="4705350"/>
          </a:xfrm>
        </p:spPr>
        <p:txBody>
          <a:bodyPr>
            <a:noAutofit/>
          </a:bodyPr>
          <a:lstStyle/>
          <a:p>
            <a:pPr lvl="0">
              <a:lnSpc>
                <a:spcPct val="120000"/>
              </a:lnSpc>
            </a:pPr>
            <a:r>
              <a:rPr lang="en-US" altLang="zh-CN" sz="1600" dirty="0" smtClean="0"/>
              <a:t>Details of long term CLI-RSRP for </a:t>
            </a:r>
            <a:r>
              <a:rPr lang="en-US" altLang="zh-CN" sz="1600" dirty="0"/>
              <a:t>UE-UE </a:t>
            </a:r>
            <a:r>
              <a:rPr lang="en-US" altLang="zh-CN" sz="1600" dirty="0" smtClean="0"/>
              <a:t>CLI measurement</a:t>
            </a:r>
            <a:endParaRPr lang="zh-CN" altLang="zh-CN" sz="1600" dirty="0"/>
          </a:p>
          <a:p>
            <a:pPr lvl="1">
              <a:lnSpc>
                <a:spcPct val="120000"/>
              </a:lnSpc>
            </a:pPr>
            <a:r>
              <a:rPr lang="en-US" altLang="zh-CN" sz="1400" dirty="0" smtClean="0"/>
              <a:t>Definition of CLI-RSRP:</a:t>
            </a:r>
            <a:endParaRPr lang="en-US" altLang="zh-CN" sz="1400" dirty="0"/>
          </a:p>
          <a:p>
            <a:pPr lvl="2">
              <a:lnSpc>
                <a:spcPct val="120000"/>
              </a:lnSpc>
            </a:pPr>
            <a:r>
              <a:rPr lang="en-US" altLang="zh-CN" sz="1200" dirty="0" smtClean="0"/>
              <a:t>Linear </a:t>
            </a:r>
            <a:r>
              <a:rPr lang="en-US" altLang="zh-CN" sz="1200" dirty="0"/>
              <a:t>average over the power </a:t>
            </a:r>
            <a:r>
              <a:rPr lang="en-US" altLang="zh-CN" sz="1200" dirty="0" smtClean="0"/>
              <a:t>contributions of the </a:t>
            </a:r>
            <a:r>
              <a:rPr lang="en-US" altLang="zh-CN" sz="1200" dirty="0"/>
              <a:t>resource elements that carry </a:t>
            </a:r>
            <a:r>
              <a:rPr lang="en-US" altLang="zh-CN" sz="1200" dirty="0" smtClean="0"/>
              <a:t>SRS configured for CLI measurements within the considered measurement frequency bandwidth in the time resources in the configured CLI measurement occasions</a:t>
            </a:r>
            <a:endParaRPr lang="en-US" altLang="zh-CN" sz="1400" dirty="0" smtClean="0"/>
          </a:p>
          <a:p>
            <a:pPr lvl="1">
              <a:lnSpc>
                <a:spcPct val="120000"/>
              </a:lnSpc>
            </a:pPr>
            <a:r>
              <a:rPr lang="en-US" altLang="zh-CN" sz="1400" dirty="0" smtClean="0"/>
              <a:t>At least NR SRS is used for UE-UE CLI measurement</a:t>
            </a:r>
          </a:p>
          <a:p>
            <a:pPr lvl="2">
              <a:lnSpc>
                <a:spcPct val="120000"/>
              </a:lnSpc>
            </a:pPr>
            <a:r>
              <a:rPr lang="en-US" altLang="zh-CN" sz="1200" dirty="0" smtClean="0">
                <a:solidFill>
                  <a:schemeClr val="accent1"/>
                </a:solidFill>
              </a:rPr>
              <a:t>UE </a:t>
            </a:r>
            <a:r>
              <a:rPr lang="en-US" altLang="zh-CN" sz="1200" dirty="0">
                <a:solidFill>
                  <a:schemeClr val="accent1"/>
                </a:solidFill>
              </a:rPr>
              <a:t>can be configured </a:t>
            </a:r>
            <a:r>
              <a:rPr lang="en-US" altLang="zh-CN" sz="1200" dirty="0" smtClean="0">
                <a:solidFill>
                  <a:schemeClr val="accent1"/>
                </a:solidFill>
              </a:rPr>
              <a:t>to transmit SRS for UE-UE CLI measurement</a:t>
            </a:r>
          </a:p>
          <a:p>
            <a:pPr lvl="2">
              <a:lnSpc>
                <a:spcPct val="120000"/>
              </a:lnSpc>
            </a:pPr>
            <a:r>
              <a:rPr lang="en-US" altLang="zh-CN" sz="1200" dirty="0" smtClean="0">
                <a:solidFill>
                  <a:schemeClr val="accent1"/>
                </a:solidFill>
              </a:rPr>
              <a:t>UE can be configured with </a:t>
            </a:r>
            <a:r>
              <a:rPr lang="en-US" altLang="zh-CN" sz="1200" dirty="0">
                <a:solidFill>
                  <a:schemeClr val="accent1"/>
                </a:solidFill>
              </a:rPr>
              <a:t>SRS </a:t>
            </a:r>
            <a:r>
              <a:rPr lang="en-US" altLang="zh-CN" sz="1200" dirty="0" smtClean="0">
                <a:solidFill>
                  <a:schemeClr val="accent1"/>
                </a:solidFill>
              </a:rPr>
              <a:t>resource(s) (including time-frequency resource(s), sequence(s), cyclic shift(s), periodicity, etc) to measure UE-UE CLI interference. </a:t>
            </a:r>
          </a:p>
          <a:p>
            <a:pPr lvl="2">
              <a:lnSpc>
                <a:spcPct val="120000"/>
              </a:lnSpc>
            </a:pPr>
            <a:r>
              <a:rPr lang="en-US" altLang="zh-CN" sz="1200" dirty="0" smtClean="0"/>
              <a:t>Transmission timing advance of SRS for CLI measurement can be different from the transmission timing advance of its PUSCH, e.g. D2D channel transmission timing</a:t>
            </a:r>
          </a:p>
          <a:p>
            <a:pPr lvl="2">
              <a:lnSpc>
                <a:spcPct val="120000"/>
              </a:lnSpc>
            </a:pPr>
            <a:r>
              <a:rPr lang="en-US" altLang="zh-CN" sz="1200" dirty="0" smtClean="0"/>
              <a:t>Mechanism to avoid potential DL transmission interfering the SRS for UE-UE CLI measurement is supported</a:t>
            </a:r>
          </a:p>
          <a:p>
            <a:pPr lvl="3">
              <a:lnSpc>
                <a:spcPct val="120000"/>
              </a:lnSpc>
            </a:pPr>
            <a:r>
              <a:rPr lang="en-US" altLang="zh-CN" sz="1050" dirty="0" smtClean="0"/>
              <a:t>FFS exact details, e.g. by rate matching the DL transmission around the SRS</a:t>
            </a:r>
          </a:p>
          <a:p>
            <a:pPr lvl="2">
              <a:lnSpc>
                <a:spcPct val="120000"/>
              </a:lnSpc>
            </a:pPr>
            <a:r>
              <a:rPr lang="en-US" altLang="zh-CN" sz="1200" dirty="0" smtClean="0"/>
              <a:t>Mechanism to limit the UE complexity for UE-UE CLI measurement is supported</a:t>
            </a:r>
          </a:p>
          <a:p>
            <a:pPr lvl="3">
              <a:lnSpc>
                <a:spcPct val="120000"/>
              </a:lnSpc>
            </a:pPr>
            <a:r>
              <a:rPr lang="en-US" altLang="zh-CN" sz="1050" dirty="0"/>
              <a:t>FFS exact </a:t>
            </a:r>
            <a:r>
              <a:rPr lang="en-US" altLang="zh-CN" sz="1050" dirty="0" smtClean="0"/>
              <a:t>details, e.g. by limiting the number of root sequence of SRS for UE-UE CLI measurement that a UE needs to detect within a certain amount of time, longer periodicity.</a:t>
            </a:r>
          </a:p>
          <a:p>
            <a:pPr lvl="2">
              <a:lnSpc>
                <a:spcPct val="120000"/>
              </a:lnSpc>
            </a:pPr>
            <a:r>
              <a:rPr lang="en-US" altLang="zh-CN" sz="1200" dirty="0" smtClean="0"/>
              <a:t>FFS: L3 filtering for the CLI RSRP</a:t>
            </a:r>
          </a:p>
          <a:p>
            <a:pPr lvl="1">
              <a:lnSpc>
                <a:spcPct val="120000"/>
              </a:lnSpc>
            </a:pPr>
            <a:r>
              <a:rPr lang="en-US" altLang="zh-CN" sz="1400" dirty="0" smtClean="0"/>
              <a:t>Higher layer reporting is used to report UE-UE CLI measurement result</a:t>
            </a:r>
          </a:p>
          <a:p>
            <a:pPr lvl="2">
              <a:lnSpc>
                <a:spcPct val="120000"/>
              </a:lnSpc>
            </a:pPr>
            <a:r>
              <a:rPr lang="en-US" altLang="zh-CN" sz="1200" dirty="0" smtClean="0"/>
              <a:t>Mechanism to reduce reporting overhead is supported</a:t>
            </a:r>
          </a:p>
          <a:p>
            <a:pPr lvl="3">
              <a:lnSpc>
                <a:spcPct val="120000"/>
              </a:lnSpc>
            </a:pPr>
            <a:r>
              <a:rPr lang="en-US" altLang="zh-CN" sz="1050" dirty="0" smtClean="0"/>
              <a:t>FFS e.g. conditional reporting by a threshold, reporting the maximum few CSI measurement</a:t>
            </a:r>
          </a:p>
          <a:p>
            <a:pPr lvl="1"/>
            <a:endParaRPr lang="en-US" altLang="zh-CN" sz="1600" dirty="0" smtClean="0"/>
          </a:p>
        </p:txBody>
      </p:sp>
    </p:spTree>
    <p:extLst>
      <p:ext uri="{BB962C8B-B14F-4D97-AF65-F5344CB8AC3E}">
        <p14:creationId xmlns:p14="http://schemas.microsoft.com/office/powerpoint/2010/main" xmlns="" val="28127603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0"/>
            <a:ext cx="8229600" cy="4572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0" y="552450"/>
            <a:ext cx="9144000" cy="4610100"/>
          </a:xfrm>
        </p:spPr>
        <p:txBody>
          <a:bodyPr>
            <a:noAutofit/>
          </a:bodyPr>
          <a:lstStyle/>
          <a:p>
            <a:pPr lvl="0">
              <a:lnSpc>
                <a:spcPct val="120000"/>
              </a:lnSpc>
            </a:pPr>
            <a:r>
              <a:rPr lang="en-US" altLang="zh-CN" sz="1800" dirty="0" smtClean="0"/>
              <a:t>Details of long term CLI-RSSI for </a:t>
            </a:r>
            <a:r>
              <a:rPr lang="en-US" altLang="zh-CN" sz="1800" dirty="0"/>
              <a:t>UE-UE </a:t>
            </a:r>
            <a:r>
              <a:rPr lang="en-US" altLang="zh-CN" sz="1800" dirty="0" smtClean="0"/>
              <a:t>CLI measurement</a:t>
            </a:r>
            <a:endParaRPr lang="zh-CN" altLang="zh-CN" sz="1800" dirty="0"/>
          </a:p>
          <a:p>
            <a:pPr lvl="1">
              <a:lnSpc>
                <a:spcPct val="120000"/>
              </a:lnSpc>
            </a:pPr>
            <a:r>
              <a:rPr lang="en-US" altLang="zh-CN" sz="1600" dirty="0" smtClean="0"/>
              <a:t>Definition of CLI-RSSI:</a:t>
            </a:r>
            <a:endParaRPr lang="en-US" altLang="zh-CN" sz="1600" dirty="0"/>
          </a:p>
          <a:p>
            <a:pPr lvl="2">
              <a:lnSpc>
                <a:spcPct val="120000"/>
              </a:lnSpc>
            </a:pPr>
            <a:r>
              <a:rPr lang="en-US" altLang="zh-CN" sz="1600" dirty="0" smtClean="0"/>
              <a:t>The linear average of the total received power observed only in certain OFDM symbols of measurement time resources, in the measurement bandwidth, over the configured resource elements for CLI measurement by the UE from all sources.</a:t>
            </a:r>
          </a:p>
          <a:p>
            <a:pPr lvl="1">
              <a:lnSpc>
                <a:spcPct val="120000"/>
              </a:lnSpc>
            </a:pPr>
            <a:r>
              <a:rPr lang="en-US" altLang="zh-CN" sz="1600" dirty="0" smtClean="0"/>
              <a:t>At least NR SRS is used for UE-UE CLI measurement</a:t>
            </a:r>
          </a:p>
          <a:p>
            <a:pPr lvl="2">
              <a:lnSpc>
                <a:spcPct val="120000"/>
              </a:lnSpc>
            </a:pPr>
            <a:r>
              <a:rPr lang="en-US" altLang="zh-CN" sz="1400" dirty="0" smtClean="0"/>
              <a:t>UE </a:t>
            </a:r>
            <a:r>
              <a:rPr lang="en-US" altLang="zh-CN" sz="1400" dirty="0"/>
              <a:t>can be configured </a:t>
            </a:r>
            <a:r>
              <a:rPr lang="en-US" altLang="zh-CN" sz="1400" dirty="0" smtClean="0"/>
              <a:t>to transmit SRS for UE-UE CLI measurement</a:t>
            </a:r>
          </a:p>
          <a:p>
            <a:pPr lvl="2">
              <a:lnSpc>
                <a:spcPct val="120000"/>
              </a:lnSpc>
            </a:pPr>
            <a:r>
              <a:rPr lang="en-US" altLang="zh-CN" sz="1400" dirty="0" smtClean="0"/>
              <a:t>UE can be configured with SRS time-frequency resource(s) to measure UE-UE CLI interference</a:t>
            </a:r>
          </a:p>
          <a:p>
            <a:pPr lvl="2">
              <a:lnSpc>
                <a:spcPct val="120000"/>
              </a:lnSpc>
            </a:pPr>
            <a:r>
              <a:rPr lang="en-US" altLang="zh-CN" sz="1400" dirty="0" smtClean="0"/>
              <a:t>Transmission timing advance of SRS for CLI measurement can be different from the transmission timing advance of its PUSCH, </a:t>
            </a:r>
            <a:r>
              <a:rPr lang="en-US" altLang="zh-CN" sz="1400" dirty="0" err="1" smtClean="0"/>
              <a:t>e.g</a:t>
            </a:r>
            <a:r>
              <a:rPr lang="en-US" altLang="zh-CN" sz="1400" dirty="0" smtClean="0"/>
              <a:t> D2D channel transmission timing</a:t>
            </a:r>
          </a:p>
          <a:p>
            <a:pPr lvl="2">
              <a:lnSpc>
                <a:spcPct val="120000"/>
              </a:lnSpc>
            </a:pPr>
            <a:r>
              <a:rPr lang="en-US" altLang="zh-CN" sz="1400" dirty="0" smtClean="0"/>
              <a:t>Mechanism to avoid potential DL transmission interfering the SRS for UE-UE CLI measurement is supported</a:t>
            </a:r>
          </a:p>
          <a:p>
            <a:pPr lvl="3">
              <a:lnSpc>
                <a:spcPct val="120000"/>
              </a:lnSpc>
            </a:pPr>
            <a:r>
              <a:rPr lang="en-US" altLang="zh-CN" sz="1100" dirty="0" smtClean="0"/>
              <a:t>FFS exact details, e.g. by rate matching the DL transmission around the SRS</a:t>
            </a:r>
          </a:p>
          <a:p>
            <a:pPr lvl="1">
              <a:lnSpc>
                <a:spcPct val="120000"/>
              </a:lnSpc>
            </a:pPr>
            <a:r>
              <a:rPr lang="en-US" altLang="zh-CN" sz="1600" dirty="0" smtClean="0"/>
              <a:t>Higher layer reporting is used to report UE-UE CLI measurement result</a:t>
            </a:r>
          </a:p>
          <a:p>
            <a:pPr lvl="2">
              <a:lnSpc>
                <a:spcPct val="120000"/>
              </a:lnSpc>
            </a:pPr>
            <a:r>
              <a:rPr lang="en-US" altLang="zh-CN" sz="1400" dirty="0" smtClean="0"/>
              <a:t>Mechanism to reduce reporting overhead is supported</a:t>
            </a:r>
          </a:p>
          <a:p>
            <a:pPr lvl="3">
              <a:lnSpc>
                <a:spcPct val="120000"/>
              </a:lnSpc>
            </a:pPr>
            <a:r>
              <a:rPr lang="en-US" altLang="zh-CN" sz="1100" dirty="0" smtClean="0"/>
              <a:t>FFS e.g. conditional reporting by a threshold, reporting the maximum few RSSI CLI measurement</a:t>
            </a:r>
            <a:endParaRPr lang="en-US" altLang="zh-CN" sz="1800" dirty="0" smtClean="0"/>
          </a:p>
        </p:txBody>
      </p:sp>
    </p:spTree>
    <p:extLst>
      <p:ext uri="{BB962C8B-B14F-4D97-AF65-F5344CB8AC3E}">
        <p14:creationId xmlns:p14="http://schemas.microsoft.com/office/powerpoint/2010/main" xmlns="" val="28127603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0"/>
            <a:ext cx="8229600" cy="4572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0" y="666750"/>
            <a:ext cx="9144000" cy="4000500"/>
          </a:xfrm>
        </p:spPr>
        <p:txBody>
          <a:bodyPr>
            <a:noAutofit/>
          </a:bodyPr>
          <a:lstStyle/>
          <a:p>
            <a:pPr lvl="0">
              <a:lnSpc>
                <a:spcPct val="120000"/>
              </a:lnSpc>
            </a:pPr>
            <a:r>
              <a:rPr lang="en-US" altLang="zh-CN" sz="1800" dirty="0" smtClean="0"/>
              <a:t>Details of short term CLI-RSSI for </a:t>
            </a:r>
            <a:r>
              <a:rPr lang="en-US" altLang="zh-CN" sz="1800" dirty="0"/>
              <a:t>UE-UE </a:t>
            </a:r>
            <a:r>
              <a:rPr lang="en-US" altLang="zh-CN" sz="1800" dirty="0" smtClean="0"/>
              <a:t>CLI measurement</a:t>
            </a:r>
            <a:endParaRPr lang="zh-CN" altLang="zh-CN" sz="1800" dirty="0"/>
          </a:p>
          <a:p>
            <a:pPr lvl="1">
              <a:lnSpc>
                <a:spcPct val="120000"/>
              </a:lnSpc>
            </a:pPr>
            <a:r>
              <a:rPr lang="en-US" altLang="zh-CN" sz="1600" dirty="0" smtClean="0"/>
              <a:t>Definition of CLI-RSSI:</a:t>
            </a:r>
            <a:endParaRPr lang="en-US" altLang="zh-CN" sz="1600" dirty="0"/>
          </a:p>
          <a:p>
            <a:pPr lvl="2">
              <a:lnSpc>
                <a:spcPct val="120000"/>
              </a:lnSpc>
            </a:pPr>
            <a:r>
              <a:rPr lang="en-US" altLang="zh-CN" sz="1600" dirty="0" smtClean="0"/>
              <a:t>The total received power observed only in certain OFDM symbols of measurement time resources, in the measurement bandwidth, over the configured resource elements for CLI measurement by the UE from all sources.</a:t>
            </a:r>
          </a:p>
          <a:p>
            <a:pPr lvl="1">
              <a:lnSpc>
                <a:spcPct val="120000"/>
              </a:lnSpc>
            </a:pPr>
            <a:r>
              <a:rPr lang="en-US" altLang="zh-CN" sz="1600" dirty="0" smtClean="0"/>
              <a:t>Detailed configuration</a:t>
            </a:r>
          </a:p>
          <a:p>
            <a:pPr lvl="2">
              <a:lnSpc>
                <a:spcPct val="120000"/>
              </a:lnSpc>
            </a:pPr>
            <a:r>
              <a:rPr lang="en-US" altLang="zh-CN" sz="1200" dirty="0" smtClean="0"/>
              <a:t>Measurement time-frequency resource</a:t>
            </a:r>
          </a:p>
          <a:p>
            <a:pPr lvl="2">
              <a:lnSpc>
                <a:spcPct val="120000"/>
              </a:lnSpc>
            </a:pPr>
            <a:r>
              <a:rPr lang="en-US" altLang="zh-CN" sz="1200" dirty="0" smtClean="0"/>
              <a:t>Trigger scheme.</a:t>
            </a:r>
          </a:p>
          <a:p>
            <a:pPr lvl="1">
              <a:lnSpc>
                <a:spcPct val="120000"/>
              </a:lnSpc>
            </a:pPr>
            <a:r>
              <a:rPr lang="en-US" altLang="zh-CN" sz="1600" dirty="0" smtClean="0"/>
              <a:t>Physical layer reporting is used to report UE-UE CLI measurement result</a:t>
            </a:r>
          </a:p>
          <a:p>
            <a:pPr lvl="2">
              <a:lnSpc>
                <a:spcPct val="120000"/>
              </a:lnSpc>
            </a:pPr>
            <a:r>
              <a:rPr lang="en-US" altLang="zh-CN" sz="1400" dirty="0" smtClean="0"/>
              <a:t>Mechanism to reduce reporting overhead is supported</a:t>
            </a:r>
          </a:p>
          <a:p>
            <a:pPr lvl="3">
              <a:lnSpc>
                <a:spcPct val="120000"/>
              </a:lnSpc>
            </a:pPr>
            <a:r>
              <a:rPr lang="en-US" altLang="zh-CN" sz="1100" dirty="0" smtClean="0"/>
              <a:t>FFS e.g. conditional reporting by a threshold, reporting the maximum few RSSI CLI </a:t>
            </a:r>
            <a:r>
              <a:rPr lang="en-US" altLang="zh-CN" sz="1100" dirty="0" smtClean="0"/>
              <a:t>measurement</a:t>
            </a:r>
          </a:p>
          <a:p>
            <a:pPr lvl="3">
              <a:lnSpc>
                <a:spcPct val="120000"/>
              </a:lnSpc>
            </a:pPr>
            <a:r>
              <a:rPr lang="en-US" altLang="zh-CN" sz="1100" dirty="0" smtClean="0"/>
              <a:t>FFS e.g.  </a:t>
            </a:r>
            <a:r>
              <a:rPr lang="en-US" altLang="zh-CN" sz="1100" dirty="0" smtClean="0"/>
              <a:t>for the continuous CSI measurement report per </a:t>
            </a:r>
            <a:r>
              <a:rPr lang="en-US" altLang="zh-CN" sz="1100" dirty="0" smtClean="0"/>
              <a:t>measurement</a:t>
            </a:r>
            <a:r>
              <a:rPr lang="en-US" altLang="zh-CN" sz="1100" dirty="0" smtClean="0"/>
              <a:t>, reporting the CSI measurement result with varying larger than another threshold</a:t>
            </a:r>
            <a:endParaRPr lang="zh-CN" altLang="zh-CN" sz="1100" dirty="0" smtClean="0"/>
          </a:p>
          <a:p>
            <a:pPr lvl="3">
              <a:lnSpc>
                <a:spcPct val="120000"/>
              </a:lnSpc>
            </a:pPr>
            <a:endParaRPr lang="en-US" altLang="zh-CN" sz="1800" dirty="0" smtClean="0"/>
          </a:p>
        </p:txBody>
      </p:sp>
    </p:spTree>
    <p:extLst>
      <p:ext uri="{BB962C8B-B14F-4D97-AF65-F5344CB8AC3E}">
        <p14:creationId xmlns:p14="http://schemas.microsoft.com/office/powerpoint/2010/main" xmlns="" val="28127603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21410</TotalTime>
  <Words>674</Words>
  <Application>Microsoft Office PowerPoint</Application>
  <PresentationFormat>全屏显示(16:9)</PresentationFormat>
  <Paragraphs>67</Paragraphs>
  <Slides>5</Slides>
  <Notes>2</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Theme</vt:lpstr>
      <vt:lpstr>WF on UE-UE CLI measurement</vt:lpstr>
      <vt:lpstr>Background</vt:lpstr>
      <vt:lpstr>Proposal</vt:lpstr>
      <vt:lpstr>Proposal</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guozhiheng</cp:lastModifiedBy>
  <cp:revision>1026</cp:revision>
  <dcterms:created xsi:type="dcterms:W3CDTF">2010-05-12T23:28:36Z</dcterms:created>
  <dcterms:modified xsi:type="dcterms:W3CDTF">2017-08-23T07:49:25Z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(3)lxWZ7Zd5aIrTAPSZfPx6p27td0wigavd059dTc5xiQuzNSuI6RK71i+rqA0LTfAw8YIpsv4d
bpsQKsS0lg5faiGAt6lPfVGmwfKZ1w+qiawtu9z2MrN1QO6E/gxDHjnRQVO0o1a6meI5/EmG
Jix6mUF8kQdAawc2Pk6/p7W1uL75T9dT11/t35XumPy2z4KdZ7c4/UNDYuTCkOzwgUkXV/1w
yOzbfhDMk1D5MeRZ4C</vt:lpwstr>
  </property>
  <property fmtid="{D5CDD505-2E9C-101B-9397-08002B2CF9AE}" pid="17" name="_2015_ms_pID_725343_00">
    <vt:lpwstr>_2015_ms_pID_725343</vt:lpwstr>
  </property>
  <property fmtid="{D5CDD505-2E9C-101B-9397-08002B2CF9AE}" pid="18" name="_2015_ms_pID_7253431">
    <vt:lpwstr>V5gW4ncvsvP8JNSNk35swOiRuHhAhXSHY7dQTQ6josUT6J6y0jp7ZM
x+y9dJycuN6/wjUH0hRQgtB6Vgf6+cxQoFclv9xIuMjCwBuCoYqOr9mpiYtPdgesaezKT9IN
4yuJ+zw/60juq5W23bmLyqMQy3cShl+0cg6epoYQZ7CG/82OhsX3JZAojBZmECqDdG9qUG0/
Rn8MSpefdKFoX41BiWT9GkaBw98fhAyZj237</vt:lpwstr>
  </property>
  <property fmtid="{D5CDD505-2E9C-101B-9397-08002B2CF9AE}" pid="19" name="_2015_ms_pID_7253431_00">
    <vt:lpwstr>_2015_ms_pID_7253431</vt:lpwstr>
  </property>
  <property fmtid="{D5CDD505-2E9C-101B-9397-08002B2CF9AE}" pid="20" name="_2015_ms_pID_7253432">
    <vt:lpwstr>4BYnINJYCK97M28L/Nk+dDLlxkM6sio/6ZkJ
qvZ8EMgAKEsLdVB3Zm+pLvENREQnCMjvjG3RMHvZUjiaBVMPhXo=</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1503472124</vt:lpwstr>
  </property>
</Properties>
</file>