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sldIdLst>
    <p:sldId id="271" r:id="rId6"/>
    <p:sldId id="276" r:id="rId7"/>
    <p:sldId id="278" r:id="rId8"/>
    <p:sldId id="27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BDAB3-EBF9-4998-ADF3-4FE4CD1A42F1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0CA30-CAED-4E59-B5DC-4A35AB7DF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066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0CA30-CAED-4E59-B5DC-4A35AB7DFA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88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0CA30-CAED-4E59-B5DC-4A35AB7DFA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system level evaluations 1024QAM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R1-1714741</a:t>
            </a:r>
            <a:endParaRPr lang="en-US" altLang="ja-JP" sz="2000" dirty="0" smtClean="0">
              <a:solidFill>
                <a:srgbClr val="FFFF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06719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TSG RAN WG1 Meeting #90</a:t>
            </a: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Prague</a:t>
            </a:r>
            <a:r>
              <a:rPr lang="en-US" sz="1800" b="1" dirty="0"/>
              <a:t>, P.R. Czech 21th – 25th August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</a:t>
            </a:r>
            <a:r>
              <a:rPr lang="en-US" altLang="ja-JP" sz="1800" b="1"/>
              <a:t>item </a:t>
            </a:r>
            <a:r>
              <a:rPr lang="en-US" altLang="ja-JP" sz="1800" b="1" smtClean="0"/>
              <a:t>5.2.5.1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</a:t>
            </a:r>
            <a:r>
              <a:rPr lang="en-US" sz="2000" dirty="0" smtClean="0"/>
              <a:t>hree out of four sources (e.g</a:t>
            </a:r>
            <a:r>
              <a:rPr lang="en-US" sz="2000" dirty="0"/>
              <a:t>. </a:t>
            </a:r>
            <a:r>
              <a:rPr lang="en-US" sz="2000" dirty="0" smtClean="0"/>
              <a:t>R1-1712091 - Huawei, R1-1712495 - Intel</a:t>
            </a:r>
            <a:r>
              <a:rPr lang="en-US" sz="2000" dirty="0"/>
              <a:t>, </a:t>
            </a:r>
            <a:r>
              <a:rPr lang="en-US" sz="2000" dirty="0" smtClean="0"/>
              <a:t>R1-1708793 - QC) shows the performance loss due to 1024QAM for some SNRs </a:t>
            </a:r>
            <a:r>
              <a:rPr lang="en-US" sz="2000" dirty="0"/>
              <a:t>i</a:t>
            </a:r>
            <a:r>
              <a:rPr lang="en-US" sz="2000" dirty="0" smtClean="0"/>
              <a:t>n </a:t>
            </a:r>
            <a:r>
              <a:rPr lang="en-US" sz="2000" dirty="0" smtClean="0"/>
              <a:t>the </a:t>
            </a:r>
            <a:r>
              <a:rPr lang="en-US" sz="2000" dirty="0" smtClean="0"/>
              <a:t>link-level </a:t>
            </a:r>
            <a:r>
              <a:rPr lang="en-US" sz="2000" dirty="0" smtClean="0"/>
              <a:t>evaluations</a:t>
            </a:r>
          </a:p>
          <a:p>
            <a:r>
              <a:rPr lang="en-US" sz="2000" dirty="0" smtClean="0"/>
              <a:t>In </a:t>
            </a:r>
            <a:r>
              <a:rPr lang="en-US" sz="2000" dirty="0"/>
              <a:t>LS </a:t>
            </a:r>
            <a:r>
              <a:rPr lang="en-US" sz="2000" dirty="0" smtClean="0"/>
              <a:t>R1-1708793, RAN4 indicates that lower </a:t>
            </a:r>
            <a:r>
              <a:rPr lang="en-US" sz="2000" dirty="0" err="1" smtClean="0"/>
              <a:t>Tx</a:t>
            </a:r>
            <a:r>
              <a:rPr lang="en-US" sz="2000" dirty="0" smtClean="0"/>
              <a:t> EVM can be achieved by using additional power </a:t>
            </a:r>
            <a:r>
              <a:rPr lang="en-US" sz="2000" dirty="0" err="1" smtClean="0"/>
              <a:t>backoff</a:t>
            </a:r>
            <a:r>
              <a:rPr lang="en-US" sz="2000" dirty="0" smtClean="0"/>
              <a:t> at the transmitter (“</a:t>
            </a:r>
            <a:r>
              <a:rPr lang="en-US" sz="2000" i="1" dirty="0"/>
              <a:t>Support of such TX EVM values could result in</a:t>
            </a:r>
            <a:r>
              <a:rPr lang="en-GB" sz="2000" i="1" dirty="0"/>
              <a:t> some power back-off and/or relaxed clipping at the cost of decreased coverage, increased price and size</a:t>
            </a:r>
            <a:r>
              <a:rPr lang="en-GB" sz="2000" i="1" dirty="0" smtClean="0"/>
              <a:t>.</a:t>
            </a:r>
            <a:r>
              <a:rPr lang="en-US" sz="2000" dirty="0" smtClean="0"/>
              <a:t>”) that was not accounted in the current studies </a:t>
            </a:r>
            <a:r>
              <a:rPr lang="en-US" sz="2000" dirty="0" smtClean="0"/>
              <a:t>of 1024QAM </a:t>
            </a:r>
            <a:endParaRPr lang="en-US" sz="2000" dirty="0" smtClean="0"/>
          </a:p>
          <a:p>
            <a:r>
              <a:rPr lang="en-US" sz="2000" dirty="0" smtClean="0"/>
              <a:t>In the previous studies on the higher order modulation </a:t>
            </a:r>
            <a:r>
              <a:rPr lang="en-US" sz="2000" dirty="0" smtClean="0"/>
              <a:t>the </a:t>
            </a:r>
            <a:r>
              <a:rPr lang="en-US" sz="2000" dirty="0" smtClean="0"/>
              <a:t>performance benefits of higher order modulation depends on the CRS interference presence and achievable SINR on the system level</a:t>
            </a:r>
          </a:p>
          <a:p>
            <a:pPr marL="0" indent="0">
              <a:buNone/>
            </a:pP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84801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1024QAM feasibility study shall include system level evaluation that takes into account practical impairments (</a:t>
            </a:r>
            <a:r>
              <a:rPr lang="en-US" sz="2000" dirty="0" err="1" smtClean="0"/>
              <a:t>Tx</a:t>
            </a:r>
            <a:r>
              <a:rPr lang="en-US" sz="2000" dirty="0" smtClean="0"/>
              <a:t>/Rx EVMs, additional power </a:t>
            </a:r>
            <a:r>
              <a:rPr lang="en-US" sz="2000" dirty="0" err="1" smtClean="0"/>
              <a:t>backoff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r>
              <a:rPr lang="en-US" sz="2000" dirty="0" smtClean="0"/>
              <a:t>) and realistic interference modelling from other TPs (e.g. CRS interference)</a:t>
            </a:r>
          </a:p>
          <a:p>
            <a:r>
              <a:rPr lang="en-US" sz="2000" dirty="0" smtClean="0"/>
              <a:t>The proposed SLS assumptions for 1024QAM evaluations are provided (see next slide)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6192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222442"/>
              </p:ext>
            </p:extLst>
          </p:nvPr>
        </p:nvGraphicFramePr>
        <p:xfrm>
          <a:off x="63690" y="304800"/>
          <a:ext cx="9067800" cy="6174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/>
                <a:gridCol w="1272540"/>
                <a:gridCol w="2169159"/>
                <a:gridCol w="2578101"/>
              </a:tblGrid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Parameters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Type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Indoor hotspot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Layout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Indoor TPs: 2BSs </a:t>
                      </a:r>
                      <a:r>
                        <a:rPr lang="en-GB" sz="1800" dirty="0">
                          <a:effectLst/>
                          <a:latin typeface="+mn-lt"/>
                        </a:rPr>
                        <a:t>per 120m x 50m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Tx</a:t>
                      </a: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/Rx EVM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According to </a:t>
                      </a:r>
                      <a:r>
                        <a:rPr lang="en-US" sz="1800" dirty="0" smtClean="0"/>
                        <a:t>R1-1708793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Minimum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distances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Same as in TR 36.872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Carrier frequency 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3.5GHz 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422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System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bandwidth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10MHz (50RBs)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146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Channel model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Indoor Hotspot (see TR 36.872) 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BS </a:t>
                      </a:r>
                      <a:r>
                        <a:rPr lang="en-GB" sz="1800" dirty="0" err="1">
                          <a:effectLst/>
                          <a:latin typeface="+mn-lt"/>
                        </a:rPr>
                        <a:t>Tx</a:t>
                      </a:r>
                      <a:r>
                        <a:rPr lang="en-GB" sz="1800" dirty="0">
                          <a:effectLst/>
                          <a:latin typeface="+mn-lt"/>
                        </a:rPr>
                        <a:t> power 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24dBm (Power </a:t>
                      </a:r>
                      <a:r>
                        <a:rPr lang="en-GB" sz="1800" dirty="0" err="1" smtClean="0">
                          <a:effectLst/>
                          <a:latin typeface="+mn-lt"/>
                        </a:rPr>
                        <a:t>backoff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 is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applied for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1024QAM)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33894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BS antenna pattern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2D omni with 5dBi gain (TR 36.872)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BS antenna height 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3m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UE antenna height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1.5m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UE antenna gain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See TR 36.872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UE receiver noise figure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9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dB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Traffic model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Non full buffer FTP traffic model 1, S = 0.5Mbytes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Traffic load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(target RU)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&lt;5%, 20%, 40%, 60%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n-lt"/>
                        </a:rPr>
                        <a:t>UE receiver</a:t>
                      </a:r>
                      <a:endParaRPr lang="en-US" sz="18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MMSE-IRC as the baseline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receiver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UE </a:t>
                      </a:r>
                      <a:r>
                        <a:rPr lang="en-GB" sz="1800" dirty="0">
                          <a:effectLst/>
                          <a:latin typeface="+mn-lt"/>
                        </a:rPr>
                        <a:t>antennas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2Tx, 4Tx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Feedback assumption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PUSCH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3-1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59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Number of CSI-RS </a:t>
                      </a:r>
                      <a:r>
                        <a:rPr lang="en-GB" sz="1800" dirty="0" smtClean="0">
                          <a:effectLst/>
                          <a:latin typeface="+mn-lt"/>
                        </a:rPr>
                        <a:t>ports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  <a:latin typeface="+mn-lt"/>
                        </a:rPr>
                        <a:t>2, 4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59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Interference</a:t>
                      </a:r>
                      <a:r>
                        <a:rPr lang="en-US" sz="1800" baseline="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 modeling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Yes (including interference from</a:t>
                      </a:r>
                      <a:r>
                        <a:rPr lang="en-US" sz="1800" baseline="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 CRS</a:t>
                      </a:r>
                      <a:r>
                        <a:rPr lang="en-US" sz="18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)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1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Channel estimation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grid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</a:rPr>
                        <a:t>Realistic</a:t>
                      </a:r>
                      <a:endParaRPr lang="en-US" sz="18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31440" marR="314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231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schemas.openxmlformats.org/package/2006/metadata/core-properties"/>
    <ds:schemaRef ds:uri="http://purl.org/dc/terms/"/>
    <ds:schemaRef ds:uri="c06861ca-3f08-4d07-bff7-bb15bac121f4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6312</TotalTime>
  <Words>360</Words>
  <Application>Microsoft Office PowerPoint</Application>
  <PresentationFormat>On-screen Show (4:3)</PresentationFormat>
  <Paragraphs>59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맑은 고딕</vt:lpstr>
      <vt:lpstr>SimSun</vt:lpstr>
      <vt:lpstr>Arial</vt:lpstr>
      <vt:lpstr>Calibri</vt:lpstr>
      <vt:lpstr>Office Theme</vt:lpstr>
      <vt:lpstr>WF on system level evaluations 1024QAM</vt:lpstr>
      <vt:lpstr>General observations</vt:lpstr>
      <vt:lpstr>Proposal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248</cp:revision>
  <dcterms:created xsi:type="dcterms:W3CDTF">2006-08-16T00:00:00Z</dcterms:created>
  <dcterms:modified xsi:type="dcterms:W3CDTF">2017-08-22T06:47:21Z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abc462dc-e88f-4da8-86fb-97a8bf916feb</vt:lpwstr>
  </property>
  <property fmtid="{D5CDD505-2E9C-101B-9397-08002B2CF9AE}" pid="6" name="CTP_TimeStamp">
    <vt:lpwstr>2017-08-22 06:47:19Z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