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handoutMasterIdLst>
    <p:handoutMasterId r:id="rId6"/>
  </p:handoutMasterIdLst>
  <p:sldIdLst>
    <p:sldId id="614" r:id="rId2"/>
    <p:sldId id="616" r:id="rId3"/>
    <p:sldId id="618" r:id="rId4"/>
  </p:sldIdLst>
  <p:sldSz cx="9144000" cy="6858000" type="screen4x3"/>
  <p:notesSz cx="6797675" cy="9926638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319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6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Hanbyul Seo" initials="HB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00"/>
    <a:srgbClr val="008000"/>
    <a:srgbClr val="0000FF"/>
    <a:srgbClr val="003300"/>
    <a:srgbClr val="CC00CC"/>
    <a:srgbClr val="CC3300"/>
    <a:srgbClr val="FFCC00"/>
    <a:srgbClr val="00CC00"/>
    <a:srgbClr val="FF9900"/>
    <a:srgbClr val="CCE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641" autoAdjust="0"/>
    <p:restoredTop sz="98189" autoAdjust="0"/>
  </p:normalViewPr>
  <p:slideViewPr>
    <p:cSldViewPr showGuides="1">
      <p:cViewPr varScale="1">
        <p:scale>
          <a:sx n="116" d="100"/>
          <a:sy n="116" d="100"/>
        </p:scale>
        <p:origin x="1578" y="132"/>
      </p:cViewPr>
      <p:guideLst>
        <p:guide orient="horz" pos="4319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howGuides="1">
      <p:cViewPr varScale="1">
        <p:scale>
          <a:sx n="76" d="100"/>
          <a:sy n="76" d="100"/>
        </p:scale>
        <p:origin x="-3330" y="-90"/>
      </p:cViewPr>
      <p:guideLst>
        <p:guide orient="horz" pos="3126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commentAuthors" Target="commentAuthor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11" Type="http://schemas.openxmlformats.org/officeDocument/2006/relationships/tableStyles" Target="tableStyles.xml"/><Relationship Id="rId5" Type="http://schemas.openxmlformats.org/officeDocument/2006/relationships/notesMaster" Target="notesMasters/notesMaster1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6400" cy="49688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49689" y="1"/>
            <a:ext cx="2946400" cy="49688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0EB4C79-4D99-4CD6-A915-6D10C85E0EEB}" type="datetimeFigureOut">
              <a:rPr lang="ko-KR" altLang="en-US" smtClean="0"/>
              <a:pPr/>
              <a:t>2017-08-22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9428164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49689" y="9428164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642BE9F-D60D-4BC8-B19D-227839A0928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602362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50444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01964D8-98A7-42EA-8952-1A2C76F9624E}" type="datetimeFigureOut">
              <a:rPr lang="ko-KR" altLang="en-US" smtClean="0"/>
              <a:pPr/>
              <a:t>2017-08-22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79768" y="4715154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1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50444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3E0FD0-4B71-4284-804F-B4DBF084AE9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016578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zh-CN" altLang="en-US" smtClean="0"/>
          </a:p>
        </p:txBody>
      </p:sp>
      <p:sp>
        <p:nvSpPr>
          <p:cNvPr id="512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C3D55A88-8938-4F57-9BDE-E04D387AE339}" type="slidenum">
              <a:rPr lang="zh-CN" altLang="en-US" smtClean="0">
                <a:latin typeface="Calibri" pitchFamily="34" charset="0"/>
              </a:rPr>
              <a:pPr/>
              <a:t>1</a:t>
            </a:fld>
            <a:endParaRPr lang="en-US" altLang="zh-CN" smtClean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86017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제목 1"/>
          <p:cNvSpPr>
            <a:spLocks noGrp="1"/>
          </p:cNvSpPr>
          <p:nvPr>
            <p:ph type="ctrTitle"/>
          </p:nvPr>
        </p:nvSpPr>
        <p:spPr>
          <a:xfrm>
            <a:off x="686027" y="2492897"/>
            <a:ext cx="7771947" cy="1469571"/>
          </a:xfrm>
          <a:prstGeom prst="rect">
            <a:avLst/>
          </a:prstGeom>
        </p:spPr>
        <p:txBody>
          <a:bodyPr lIns="68415" tIns="34208" rIns="68415" bIns="34208"/>
          <a:lstStyle>
            <a:lvl1pPr>
              <a:defRPr sz="4400" b="1">
                <a:latin typeface="돋움" pitchFamily="50" charset="-127"/>
                <a:ea typeface="돋움" pitchFamily="50" charset="-127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11" name="부제목 2"/>
          <p:cNvSpPr>
            <a:spLocks noGrp="1"/>
          </p:cNvSpPr>
          <p:nvPr>
            <p:ph type="subTitle" idx="1"/>
          </p:nvPr>
        </p:nvSpPr>
        <p:spPr>
          <a:xfrm>
            <a:off x="1372054" y="4429132"/>
            <a:ext cx="6399893" cy="1209896"/>
          </a:xfrm>
          <a:prstGeom prst="rect">
            <a:avLst/>
          </a:prstGeom>
        </p:spPr>
        <p:txBody>
          <a:bodyPr lIns="68415" tIns="34208" rIns="68415" bIns="34208"/>
          <a:lstStyle>
            <a:lvl1pPr marL="0" indent="0" algn="ctr">
              <a:buNone/>
              <a:defRPr b="1">
                <a:latin typeface="돋움" pitchFamily="50" charset="-127"/>
                <a:ea typeface="돋움" pitchFamily="50" charset="-127"/>
              </a:defRPr>
            </a:lvl1pPr>
            <a:lvl2pPr marL="342077" indent="0" algn="ctr">
              <a:buNone/>
              <a:defRPr/>
            </a:lvl2pPr>
            <a:lvl3pPr marL="684154" indent="0" algn="ctr">
              <a:buNone/>
              <a:defRPr/>
            </a:lvl3pPr>
            <a:lvl4pPr marL="1026231" indent="0" algn="ctr">
              <a:buNone/>
              <a:defRPr/>
            </a:lvl4pPr>
            <a:lvl5pPr marL="1368308" indent="0" algn="ctr">
              <a:buNone/>
              <a:defRPr/>
            </a:lvl5pPr>
            <a:lvl6pPr marL="1710385" indent="0" algn="ctr">
              <a:buNone/>
              <a:defRPr/>
            </a:lvl6pPr>
            <a:lvl7pPr marL="2052462" indent="0" algn="ctr">
              <a:buNone/>
              <a:defRPr/>
            </a:lvl7pPr>
            <a:lvl8pPr marL="2394539" indent="0" algn="ctr">
              <a:buNone/>
              <a:defRPr/>
            </a:lvl8pPr>
            <a:lvl9pPr marL="2736616" indent="0" algn="ctr">
              <a:buNone/>
              <a:defRPr/>
            </a:lvl9pPr>
          </a:lstStyle>
          <a:p>
            <a:r>
              <a:rPr lang="ko-KR" altLang="en-US" dirty="0" smtClean="0"/>
              <a:t>마스터 부제목 스타일 편집</a:t>
            </a:r>
            <a:endParaRPr lang="ko-KR" altLang="en-US" dirty="0"/>
          </a:p>
        </p:txBody>
      </p:sp>
      <p:sp>
        <p:nvSpPr>
          <p:cNvPr id="12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>
                <a:latin typeface="돋움" pitchFamily="50" charset="-127"/>
                <a:ea typeface="돋움" pitchFamily="50" charset="-127"/>
              </a:defRPr>
            </a:lvl1pPr>
          </a:lstStyle>
          <a:p>
            <a:endParaRPr lang="ko-KR" altLang="en-US"/>
          </a:p>
        </p:txBody>
      </p:sp>
      <p:sp>
        <p:nvSpPr>
          <p:cNvPr id="13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>
                <a:latin typeface="돋움" pitchFamily="50" charset="-127"/>
                <a:ea typeface="돋움" pitchFamily="50" charset="-127"/>
              </a:defRPr>
            </a:lvl1pPr>
          </a:lstStyle>
          <a:p>
            <a:endParaRPr lang="ko-KR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8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9" name="직사각형 8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10" name="직사각형 9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5" name="그룹 14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6" name="그림 15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7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8" name="TextBox 17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8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9" name="직사각형 8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10" name="직사각형 9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5" name="그룹 14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6" name="그림 15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7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8" name="TextBox 17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7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8" name="직사각형 7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9" name="직사각형 8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4" name="그룹 13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5" name="그림 14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6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7" name="TextBox 16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7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8" name="직사각형 7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9" name="직사각형 8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4" name="그룹 13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5" name="그림 14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6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7" name="TextBox 16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제목 1"/>
          <p:cNvSpPr>
            <a:spLocks noGrp="1"/>
          </p:cNvSpPr>
          <p:nvPr>
            <p:ph type="title"/>
          </p:nvPr>
        </p:nvSpPr>
        <p:spPr>
          <a:xfrm>
            <a:off x="456974" y="60098"/>
            <a:ext cx="8230053" cy="511383"/>
          </a:xfrm>
          <a:prstGeom prst="rect">
            <a:avLst/>
          </a:prstGeom>
        </p:spPr>
        <p:txBody>
          <a:bodyPr lIns="68415" tIns="34208" rIns="68415" bIns="34208"/>
          <a:lstStyle>
            <a:lvl1pPr>
              <a:defRPr sz="2400" b="1" baseline="0">
                <a:latin typeface="맑은 고딕" pitchFamily="50" charset="-127"/>
                <a:ea typeface="맑은 고딕" pitchFamily="50" charset="-127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17" name="내용 개체 틀 2"/>
          <p:cNvSpPr>
            <a:spLocks noGrp="1"/>
          </p:cNvSpPr>
          <p:nvPr>
            <p:ph idx="1"/>
          </p:nvPr>
        </p:nvSpPr>
        <p:spPr>
          <a:xfrm>
            <a:off x="456974" y="908050"/>
            <a:ext cx="8230053" cy="5401270"/>
          </a:xfrm>
          <a:prstGeom prst="rect">
            <a:avLst/>
          </a:prstGeom>
        </p:spPr>
        <p:txBody>
          <a:bodyPr lIns="68415" tIns="34208" rIns="68415" bIns="34208"/>
          <a:lstStyle>
            <a:lvl1pPr>
              <a:buFont typeface="Wingdings" pitchFamily="2" charset="2"/>
              <a:buChar char="Ø"/>
              <a:defRPr sz="1800" baseline="0">
                <a:latin typeface="맑은 고딕" pitchFamily="50" charset="-127"/>
                <a:ea typeface="맑은 고딕" pitchFamily="50" charset="-127"/>
              </a:defRPr>
            </a:lvl1pPr>
            <a:lvl2pPr>
              <a:defRPr sz="1800" baseline="0">
                <a:latin typeface="맑은 고딕" pitchFamily="50" charset="-127"/>
                <a:ea typeface="맑은 고딕" pitchFamily="50" charset="-127"/>
              </a:defRPr>
            </a:lvl2pPr>
            <a:lvl3pPr>
              <a:buFont typeface="Wingdings" pitchFamily="2" charset="2"/>
              <a:buChar char="§"/>
              <a:defRPr sz="1800" baseline="0">
                <a:latin typeface="맑은 고딕" pitchFamily="50" charset="-127"/>
                <a:ea typeface="맑은 고딕" pitchFamily="50" charset="-127"/>
              </a:defRPr>
            </a:lvl3pPr>
            <a:lvl4pPr>
              <a:buFont typeface="Arial" pitchFamily="34" charset="0"/>
              <a:buChar char="•"/>
              <a:defRPr sz="1800" baseline="0">
                <a:latin typeface="맑은 고딕" pitchFamily="50" charset="-127"/>
                <a:ea typeface="맑은 고딕" pitchFamily="50" charset="-127"/>
              </a:defRPr>
            </a:lvl4pPr>
            <a:lvl5pPr>
              <a:defRPr sz="1800" baseline="0">
                <a:latin typeface="맑은 고딕" pitchFamily="50" charset="-127"/>
                <a:ea typeface="맑은 고딕" pitchFamily="50" charset="-127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  <p:sp>
        <p:nvSpPr>
          <p:cNvPr id="18" name="Line 14"/>
          <p:cNvSpPr>
            <a:spLocks noChangeShapeType="1"/>
          </p:cNvSpPr>
          <p:nvPr userDrawn="1"/>
        </p:nvSpPr>
        <p:spPr bwMode="auto">
          <a:xfrm>
            <a:off x="0" y="534988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28" name="슬라이드 번호 개체 틀 3"/>
          <p:cNvSpPr>
            <a:spLocks noGrp="1"/>
          </p:cNvSpPr>
          <p:nvPr>
            <p:ph type="sldNum" sz="quarter" idx="12"/>
          </p:nvPr>
        </p:nvSpPr>
        <p:spPr>
          <a:xfrm>
            <a:off x="3501903" y="6500834"/>
            <a:ext cx="2133600" cy="238082"/>
          </a:xfrm>
        </p:spPr>
        <p:txBody>
          <a:bodyPr/>
          <a:lstStyle>
            <a:lvl1pPr algn="ctr">
              <a:defRPr sz="1200" b="1"/>
            </a:lvl1pPr>
          </a:lstStyle>
          <a:p>
            <a:fld id="{E667E36C-1A9B-4CB3-A131-4C3E309ED61B}" type="slidenum">
              <a:rPr lang="ko-KR" altLang="en-US" smtClean="0"/>
              <a:pPr/>
              <a:t>‹#›</a:t>
            </a:fld>
            <a:endParaRPr lang="en-US" altLang="ko-KR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7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8" name="직사각형 7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9" name="직사각형 8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5" name="그룹 14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2" name="그림 11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3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4" name="TextBox 13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7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8" name="직사각형 7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9" name="직사각형 8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4" name="그룹 13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5" name="그림 14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6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7" name="TextBox 16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8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9" name="직사각형 8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10" name="직사각형 9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5" name="그룹 14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6" name="그림 15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7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8" name="TextBox 17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10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1" name="직사각형 10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12" name="직사각형 11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7" name="그룹 16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8" name="그림 17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9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20" name="TextBox 19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6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7" name="직사각형 6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8" name="직사각형 7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9" name="그룹 8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0" name="그림 9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1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2" name="TextBox 11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5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6" name="직사각형 5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7" name="직사각형 6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2" name="그룹 11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3" name="그림 12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4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5" name="TextBox 14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50" r:id="rId3"/>
    <p:sldLayoutId id="2147483649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</p:sldLayoutIdLst>
  <p:hf hdr="0" ftr="0" dt="0"/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685800" y="2435225"/>
            <a:ext cx="7772400" cy="1470025"/>
          </a:xfrm>
        </p:spPr>
        <p:txBody>
          <a:bodyPr>
            <a:normAutofit/>
          </a:bodyPr>
          <a:lstStyle/>
          <a:p>
            <a:r>
              <a:rPr lang="en-US" altLang="ko-KR" sz="4000" dirty="0" smtClean="0">
                <a:latin typeface="Calibri" panose="020F0502020204030204" pitchFamily="34" charset="0"/>
                <a:ea typeface="굴림" charset="-127"/>
              </a:rPr>
              <a:t>WF </a:t>
            </a:r>
            <a:r>
              <a:rPr lang="en-US" altLang="ko-KR" sz="4000" dirty="0">
                <a:latin typeface="Calibri" panose="020F0502020204030204" pitchFamily="34" charset="0"/>
                <a:ea typeface="굴림" charset="-127"/>
              </a:rPr>
              <a:t>on PC5 carrier aggregation for Mode 4</a:t>
            </a:r>
            <a:endParaRPr lang="en-US" altLang="zh-CN" sz="4000" dirty="0" smtClean="0">
              <a:latin typeface="Calibri" panose="020F0502020204030204" pitchFamily="34" charset="0"/>
              <a:cs typeface="Times New Roman" pitchFamily="18" charset="0"/>
            </a:endParaRP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914400" y="4267200"/>
            <a:ext cx="7467600" cy="1981200"/>
          </a:xfrm>
        </p:spPr>
        <p:txBody>
          <a:bodyPr/>
          <a:lstStyle/>
          <a:p>
            <a:pPr latinLnBrk="0"/>
            <a:r>
              <a:rPr lang="en-US" altLang="zh-CN" sz="2800" dirty="0" smtClean="0">
                <a:solidFill>
                  <a:schemeClr val="tx1"/>
                </a:solidFill>
                <a:latin typeface="Calibri" panose="020F0502020204030204" pitchFamily="34" charset="0"/>
                <a:cs typeface="Times New Roman" pitchFamily="18" charset="0"/>
              </a:rPr>
              <a:t>LG Electronics, ZTE, Qualcomm, NTT DOCOMO</a:t>
            </a:r>
            <a:endParaRPr lang="en-US" altLang="zh-CN" sz="2800" dirty="0">
              <a:solidFill>
                <a:srgbClr val="A6A6A6"/>
              </a:solidFill>
              <a:latin typeface="Calibri" panose="020F0502020204030204" pitchFamily="34" charset="0"/>
              <a:cs typeface="Times New Roman" pitchFamily="18" charset="0"/>
            </a:endParaRP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79266"/>
            <a:ext cx="9144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altLang="ko-KR" b="1" dirty="0">
                <a:latin typeface="Calibri" pitchFamily="34" charset="0"/>
              </a:rPr>
              <a:t>3GPP TSG RAN WG1 Meeting #90</a:t>
            </a:r>
            <a:r>
              <a:rPr lang="en-GB" altLang="ko-KR" b="1" dirty="0">
                <a:latin typeface="Calibri" pitchFamily="34" charset="0"/>
                <a:cs typeface="Times New Roman" pitchFamily="18" charset="0"/>
              </a:rPr>
              <a:t>				</a:t>
            </a:r>
            <a:r>
              <a:rPr lang="en-GB" altLang="ko-KR" b="1">
                <a:latin typeface="Calibri" pitchFamily="34" charset="0"/>
                <a:cs typeface="Times New Roman" pitchFamily="18" charset="0"/>
              </a:rPr>
              <a:t>                     </a:t>
            </a:r>
            <a:r>
              <a:rPr lang="en-GB" altLang="ko-KR" b="1" smtClean="0">
                <a:latin typeface="Calibri" pitchFamily="34" charset="0"/>
                <a:cs typeface="Times New Roman" pitchFamily="18" charset="0"/>
              </a:rPr>
              <a:t>R1-1714738</a:t>
            </a:r>
            <a:endParaRPr lang="en-US" altLang="ko-KR" b="1" dirty="0">
              <a:latin typeface="Calibri" pitchFamily="34" charset="0"/>
              <a:cs typeface="Times New Roman" pitchFamily="18" charset="0"/>
            </a:endParaRPr>
          </a:p>
          <a:p>
            <a:r>
              <a:rPr lang="en-GB" altLang="ko-KR" b="1" dirty="0">
                <a:latin typeface="Calibri" panose="020F0502020204030204" pitchFamily="34" charset="0"/>
                <a:cs typeface="Calibri" panose="020F0502020204030204" pitchFamily="34" charset="0"/>
              </a:rPr>
              <a:t>Prague, Czech Republic, 21</a:t>
            </a:r>
            <a:r>
              <a:rPr lang="en-GB" altLang="ko-KR" b="1" baseline="30000" dirty="0">
                <a:latin typeface="Calibri" panose="020F0502020204030204" pitchFamily="34" charset="0"/>
                <a:cs typeface="Calibri" panose="020F0502020204030204" pitchFamily="34" charset="0"/>
              </a:rPr>
              <a:t>st</a:t>
            </a:r>
            <a:r>
              <a:rPr lang="en-GB" altLang="ko-KR" b="1" dirty="0">
                <a:latin typeface="Calibri" panose="020F0502020204030204" pitchFamily="34" charset="0"/>
                <a:cs typeface="Calibri" panose="020F0502020204030204" pitchFamily="34" charset="0"/>
              </a:rPr>
              <a:t> – 25</a:t>
            </a:r>
            <a:r>
              <a:rPr lang="en-GB" altLang="ko-KR" b="1" baseline="30000" dirty="0">
                <a:latin typeface="Calibri" panose="020F0502020204030204" pitchFamily="34" charset="0"/>
                <a:cs typeface="Calibri" panose="020F0502020204030204" pitchFamily="34" charset="0"/>
              </a:rPr>
              <a:t>th</a:t>
            </a:r>
            <a:r>
              <a:rPr lang="en-GB" altLang="ko-KR" b="1" dirty="0">
                <a:latin typeface="Calibri" panose="020F0502020204030204" pitchFamily="34" charset="0"/>
                <a:cs typeface="Calibri" panose="020F0502020204030204" pitchFamily="34" charset="0"/>
              </a:rPr>
              <a:t> Aug 2017</a:t>
            </a:r>
            <a:endParaRPr lang="ko-KR" altLang="ko-KR" b="1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053" name="TextBox 4"/>
          <p:cNvSpPr txBox="1">
            <a:spLocks noChangeArrowheads="1"/>
          </p:cNvSpPr>
          <p:nvPr/>
        </p:nvSpPr>
        <p:spPr bwMode="auto">
          <a:xfrm>
            <a:off x="381000" y="1600200"/>
            <a:ext cx="230582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ko-KR" dirty="0">
                <a:latin typeface="Calibri" panose="020F0502020204030204" pitchFamily="34" charset="0"/>
              </a:rPr>
              <a:t>Agenda item: </a:t>
            </a:r>
            <a:r>
              <a:rPr lang="en-US" altLang="ko-KR" dirty="0" smtClean="0">
                <a:latin typeface="Calibri" pitchFamily="34" charset="0"/>
              </a:rPr>
              <a:t>5.2.3.1.2</a:t>
            </a:r>
            <a:endParaRPr lang="en-US" altLang="ko-KR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2693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sz="2800" dirty="0" smtClean="0">
                <a:latin typeface="Calibri" panose="020F0502020204030204" pitchFamily="34" charset="0"/>
              </a:rPr>
              <a:t>Background</a:t>
            </a:r>
            <a:endParaRPr lang="ko-KR" altLang="en-US" sz="2800" dirty="0">
              <a:latin typeface="Calibri" panose="020F0502020204030204" pitchFamily="34" charset="0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6974" y="908050"/>
            <a:ext cx="8230053" cy="5689302"/>
          </a:xfrm>
        </p:spPr>
        <p:txBody>
          <a:bodyPr>
            <a:noAutofit/>
          </a:bodyPr>
          <a:lstStyle/>
          <a:p>
            <a:pPr algn="just">
              <a:buFont typeface="Wingdings" panose="05000000000000000000" pitchFamily="2" charset="2"/>
              <a:buChar char="l"/>
            </a:pPr>
            <a:r>
              <a:rPr lang="en-US" altLang="ko-KR" sz="20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In RAN1#89, the following agreements were made with regard to PC5 carrier aggregation:</a:t>
            </a:r>
          </a:p>
          <a:p>
            <a:pPr lvl="1" algn="just"/>
            <a:r>
              <a:rPr lang="en-GB" altLang="ko-KR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For </a:t>
            </a:r>
            <a:r>
              <a:rPr lang="en-GB" altLang="ko-KR" dirty="0">
                <a:latin typeface="Calibri" panose="020F0502020204030204" pitchFamily="34" charset="0"/>
                <a:cs typeface="Times New Roman" panose="02020603050405020304" pitchFamily="18" charset="0"/>
              </a:rPr>
              <a:t>RAN1, 3 use cases are considered for CA (Note that all use cases may not necessarily be supported):</a:t>
            </a:r>
            <a:endParaRPr lang="ko-KR" altLang="ko-KR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lvl="2" algn="just">
              <a:buFont typeface="Wingdings" panose="05000000000000000000" pitchFamily="2" charset="2"/>
              <a:buChar char="ü"/>
            </a:pPr>
            <a:r>
              <a:rPr lang="en-GB" altLang="ko-KR" sz="1600" dirty="0">
                <a:latin typeface="Calibri" panose="020F0502020204030204" pitchFamily="34" charset="0"/>
                <a:cs typeface="Times New Roman" panose="02020603050405020304" pitchFamily="18" charset="0"/>
              </a:rPr>
              <a:t>Parallel transmission of MAC PDUs (‘parallel’ means at the same or different transmission time, but on different carriers). The MAC PDU payloads are different. </a:t>
            </a:r>
            <a:endParaRPr lang="ko-KR" altLang="ko-KR" sz="160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lvl="2" algn="just">
              <a:buFont typeface="Wingdings" panose="05000000000000000000" pitchFamily="2" charset="2"/>
              <a:buChar char="ü"/>
            </a:pPr>
            <a:r>
              <a:rPr lang="en-GB" altLang="ko-KR" sz="1600" dirty="0">
                <a:latin typeface="Calibri" panose="020F0502020204030204" pitchFamily="34" charset="0"/>
                <a:cs typeface="Times New Roman" panose="02020603050405020304" pitchFamily="18" charset="0"/>
              </a:rPr>
              <a:t>Parallel transmission of replicated copies of the same packet (‘parallel’ means at the same or different transmission time, but on different carriers)</a:t>
            </a:r>
            <a:endParaRPr lang="ko-KR" altLang="ko-KR" sz="160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lvl="3" algn="just"/>
            <a:r>
              <a:rPr lang="en-GB" altLang="ko-KR" sz="1600" dirty="0">
                <a:latin typeface="Calibri" panose="020F0502020204030204" pitchFamily="34" charset="0"/>
                <a:cs typeface="Times New Roman" panose="02020603050405020304" pitchFamily="18" charset="0"/>
              </a:rPr>
              <a:t>FFS at which layer replication is done</a:t>
            </a:r>
            <a:endParaRPr lang="ko-KR" altLang="ko-KR" sz="160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lvl="2" algn="just">
              <a:buFont typeface="Wingdings" pitchFamily="2" charset="2"/>
              <a:buChar char="ü"/>
            </a:pPr>
            <a:r>
              <a:rPr lang="en-GB" altLang="ko-KR" sz="1600" dirty="0">
                <a:latin typeface="Calibri" panose="020F0502020204030204" pitchFamily="34" charset="0"/>
                <a:cs typeface="Times New Roman" panose="02020603050405020304" pitchFamily="18" charset="0"/>
              </a:rPr>
              <a:t>Capacity improvements from the receiver perspective</a:t>
            </a:r>
            <a:endParaRPr lang="ko-KR" altLang="ko-KR" sz="160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lvl="3" algn="just"/>
            <a:r>
              <a:rPr lang="en-GB" altLang="ko-KR" sz="1600" dirty="0">
                <a:latin typeface="Calibri" panose="020F0502020204030204" pitchFamily="34" charset="0"/>
                <a:cs typeface="Times New Roman" panose="02020603050405020304" pitchFamily="18" charset="0"/>
              </a:rPr>
              <a:t>Note: From the receiver’s perspective, simultaneous reception over multiple carriers is assumed. From a transmitter’s perspective, transmission occurs over a subset of the available carriers</a:t>
            </a:r>
            <a:endParaRPr lang="ko-KR" altLang="ko-KR" sz="160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lvl="3" algn="just"/>
            <a:r>
              <a:rPr lang="en-GB" altLang="ko-KR" sz="1600" dirty="0">
                <a:latin typeface="Calibri" panose="020F0502020204030204" pitchFamily="34" charset="0"/>
                <a:cs typeface="Times New Roman" panose="02020603050405020304" pitchFamily="18" charset="0"/>
              </a:rPr>
              <a:t>For example, capacity could be increased a UE transmits on a single carrier (which can be different for each UE), but receives over all </a:t>
            </a:r>
            <a:r>
              <a:rPr lang="en-GB" altLang="ko-KR" sz="16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carriers</a:t>
            </a:r>
          </a:p>
          <a:p>
            <a:pPr lvl="1" algn="just"/>
            <a:r>
              <a:rPr lang="en-US" altLang="ko-KR" dirty="0">
                <a:latin typeface="Calibri" panose="020F0502020204030204" pitchFamily="34" charset="0"/>
                <a:cs typeface="Times New Roman" panose="02020603050405020304" pitchFamily="18" charset="0"/>
              </a:rPr>
              <a:t>In rel. 15 V2X WI, PSCCH and its associated PSSCH are transmitted in same carrier. </a:t>
            </a:r>
            <a:endParaRPr lang="ko-KR" altLang="ko-KR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lvl="1" algn="just"/>
            <a:r>
              <a:rPr lang="en-US" altLang="ko-KR" dirty="0">
                <a:latin typeface="Calibri" panose="020F0502020204030204" pitchFamily="34" charset="0"/>
                <a:cs typeface="Times New Roman" panose="02020603050405020304" pitchFamily="18" charset="0"/>
              </a:rPr>
              <a:t>This does not preclude the PSCCH to contain information about other carriers, as long as within the scope of the WID.</a:t>
            </a:r>
            <a:endParaRPr lang="ko-KR" altLang="ko-KR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lvl="3" algn="just"/>
            <a:endParaRPr lang="ko-KR" altLang="ko-KR" sz="1600" dirty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1575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sz="2800" dirty="0" smtClean="0">
                <a:latin typeface="Calibri" panose="020F0502020204030204" pitchFamily="34" charset="0"/>
              </a:rPr>
              <a:t>Proposals</a:t>
            </a:r>
            <a:endParaRPr lang="ko-KR" altLang="en-US" sz="2800" dirty="0">
              <a:latin typeface="Calibri" panose="020F0502020204030204" pitchFamily="34" charset="0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6974" y="908050"/>
            <a:ext cx="8230053" cy="5689302"/>
          </a:xfrm>
        </p:spPr>
        <p:txBody>
          <a:bodyPr>
            <a:noAutofit/>
          </a:bodyPr>
          <a:lstStyle/>
          <a:p>
            <a:pPr marL="342900" lvl="1" indent="-342900" algn="just">
              <a:buFont typeface="Wingdings" pitchFamily="2" charset="2"/>
              <a:buChar char="l"/>
            </a:pPr>
            <a:r>
              <a:rPr lang="en-US" altLang="ko-KR" sz="20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At </a:t>
            </a:r>
            <a:r>
              <a:rPr lang="en-US" altLang="ko-KR" sz="2000" dirty="0">
                <a:latin typeface="Calibri" panose="020F0502020204030204" pitchFamily="34" charset="0"/>
                <a:cs typeface="Times New Roman" panose="02020603050405020304" pitchFamily="18" charset="0"/>
              </a:rPr>
              <a:t>least Rel-14 per-carrier </a:t>
            </a:r>
            <a:r>
              <a:rPr lang="en-US" altLang="ko-KR" sz="20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independent sensing procedure and </a:t>
            </a:r>
            <a:r>
              <a:rPr lang="en-US" altLang="ko-KR" sz="2000" dirty="0">
                <a:latin typeface="Calibri" panose="020F0502020204030204" pitchFamily="34" charset="0"/>
                <a:cs typeface="Times New Roman" panose="02020603050405020304" pitchFamily="18" charset="0"/>
              </a:rPr>
              <a:t>resource </a:t>
            </a:r>
            <a:r>
              <a:rPr lang="en-US" altLang="ko-KR" sz="20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(re)selection </a:t>
            </a:r>
            <a:r>
              <a:rPr lang="en-US" altLang="ko-KR" sz="2000" dirty="0">
                <a:latin typeface="Calibri" panose="020F0502020204030204" pitchFamily="34" charset="0"/>
                <a:cs typeface="Times New Roman" panose="02020603050405020304" pitchFamily="18" charset="0"/>
              </a:rPr>
              <a:t>is supported.</a:t>
            </a:r>
            <a:endParaRPr lang="ko-KR" altLang="ko-KR" sz="200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lvl="1" algn="just"/>
            <a:r>
              <a:rPr lang="en-US" altLang="ko-KR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FFS </a:t>
            </a:r>
            <a:r>
              <a:rPr lang="en-US" altLang="ko-KR" dirty="0">
                <a:latin typeface="Calibri" panose="020F0502020204030204" pitchFamily="34" charset="0"/>
                <a:cs typeface="Times New Roman" panose="02020603050405020304" pitchFamily="18" charset="0"/>
              </a:rPr>
              <a:t>whether other solution is needed. </a:t>
            </a:r>
            <a:endParaRPr lang="ko-KR" altLang="ko-KR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lvl="2" algn="just">
              <a:buFont typeface="Wingdings" pitchFamily="2" charset="2"/>
              <a:buChar char="ü"/>
            </a:pPr>
            <a:r>
              <a:rPr lang="en-US" altLang="ko-KR" sz="16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In </a:t>
            </a:r>
            <a:r>
              <a:rPr lang="en-US" altLang="ko-KR" sz="1600" dirty="0">
                <a:latin typeface="Calibri" panose="020F0502020204030204" pitchFamily="34" charset="0"/>
                <a:cs typeface="Times New Roman" panose="02020603050405020304" pitchFamily="18" charset="0"/>
              </a:rPr>
              <a:t>the event of supporting any other solutions, they should keep the Rel-14 PHY procedure of determining the subset </a:t>
            </a:r>
            <a:r>
              <a:rPr lang="en-US" altLang="ko-KR" sz="16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of </a:t>
            </a:r>
            <a:r>
              <a:rPr lang="en-US" altLang="ko-KR" sz="1600" dirty="0">
                <a:latin typeface="Calibri" panose="020F0502020204030204" pitchFamily="34" charset="0"/>
                <a:cs typeface="Times New Roman" panose="02020603050405020304" pitchFamily="18" charset="0"/>
              </a:rPr>
              <a:t>resources </a:t>
            </a:r>
            <a:r>
              <a:rPr lang="en-US" altLang="ko-KR" sz="16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for resource (re)selection.</a:t>
            </a:r>
            <a:endParaRPr lang="ko-KR" altLang="ko-KR" sz="1600" smtClean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lvl="1" algn="just"/>
            <a:endParaRPr lang="ko-KR" altLang="ko-KR" dirty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buFont typeface="Wingdings" panose="05000000000000000000" pitchFamily="2" charset="2"/>
              <a:buChar char="ü"/>
            </a:pPr>
            <a:endParaRPr lang="ko-KR" altLang="ko-KR" sz="1600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0022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/>
        </a:solidFill>
        <a:ln>
          <a:solidFill>
            <a:schemeClr val="bg1"/>
          </a:solidFill>
        </a:ln>
        <a:effectLst>
          <a:outerShdw blurRad="63500" sx="102000" sy="102000" algn="ctr" rotWithShape="0">
            <a:prstClr val="black">
              <a:alpha val="4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23513</TotalTime>
  <Words>282</Words>
  <Application>Microsoft Office PowerPoint</Application>
  <PresentationFormat>화면 슬라이드 쇼(4:3)</PresentationFormat>
  <Paragraphs>21</Paragraphs>
  <Slides>3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9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13" baseType="lpstr">
      <vt:lpstr>宋体</vt:lpstr>
      <vt:lpstr>굴림</vt:lpstr>
      <vt:lpstr>돋움</vt:lpstr>
      <vt:lpstr>맑은 고딕</vt:lpstr>
      <vt:lpstr>Arial</vt:lpstr>
      <vt:lpstr>Calibri</vt:lpstr>
      <vt:lpstr>Palatino Linotype</vt:lpstr>
      <vt:lpstr>Times New Roman</vt:lpstr>
      <vt:lpstr>Wingdings</vt:lpstr>
      <vt:lpstr>Office 테마</vt:lpstr>
      <vt:lpstr>WF on PC5 carrier aggregation for Mode 4</vt:lpstr>
      <vt:lpstr>Background</vt:lpstr>
      <vt:lpstr>Proposals</vt:lpstr>
    </vt:vector>
  </TitlesOfParts>
  <Company>NEX Edition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채혁진/선임연구원/차세대표준(연)ACS팀(hyukjin.chae@lge.com)</dc:creator>
  <cp:lastModifiedBy>Seungmin Lee</cp:lastModifiedBy>
  <cp:revision>1898</cp:revision>
  <dcterms:created xsi:type="dcterms:W3CDTF">2011-09-26T04:10:00Z</dcterms:created>
  <dcterms:modified xsi:type="dcterms:W3CDTF">2017-08-22T09:26:37Z</dcterms:modified>
</cp:coreProperties>
</file>