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4" d="100"/>
          <a:sy n="74" d="100"/>
        </p:scale>
        <p:origin x="8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332890" cy="2387600"/>
          </a:xfrm>
        </p:spPr>
        <p:txBody>
          <a:bodyPr>
            <a:normAutofit/>
          </a:bodyPr>
          <a:lstStyle/>
          <a:p>
            <a:r>
              <a:rPr lang="en-US" dirty="0" smtClean="0"/>
              <a:t>Way </a:t>
            </a:r>
            <a:r>
              <a:rPr lang="en-US" dirty="0"/>
              <a:t>forward on </a:t>
            </a:r>
            <a:r>
              <a:rPr lang="en-US" dirty="0" smtClean="0"/>
              <a:t>special </a:t>
            </a:r>
            <a:r>
              <a:rPr lang="en-US" dirty="0" err="1" smtClean="0"/>
              <a:t>subframe</a:t>
            </a:r>
            <a:r>
              <a:rPr lang="en-US" dirty="0" smtClean="0"/>
              <a:t> in TDD </a:t>
            </a:r>
            <a:r>
              <a:rPr lang="en-US" dirty="0"/>
              <a:t>NB-</a:t>
            </a:r>
            <a:r>
              <a:rPr lang="en-US" dirty="0" err="1"/>
              <a:t>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r>
              <a:rPr lang="en-US" dirty="0" smtClean="0"/>
              <a:t>, [….]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 smtClean="0"/>
              <a:t>R1-1714727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9976" y="42196"/>
            <a:ext cx="554006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#90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Prague, Czech Republic, August 21-25, 2017</a:t>
            </a:r>
          </a:p>
          <a:p>
            <a:pPr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5.2.7.6.3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838200" y="1612311"/>
            <a:ext cx="9748234" cy="2875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RAN#76, the WID on further NB-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enhancements was updated. One of the objectives is shown as follows:</a:t>
            </a:r>
          </a:p>
          <a:p>
            <a:pPr lvl="1"/>
            <a:r>
              <a:rPr lang="en-US" altLang="zh-CN" sz="20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 for TDD [RAN1, RAN2, RAN4</a:t>
            </a:r>
            <a:r>
              <a:rPr lang="en-US" altLang="zh-CN" sz="20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fontAlgn="base" hangingPunct="0"/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Specify TDD support for in-band, guard-band, and standalone operation modes of NB-</a:t>
            </a:r>
            <a:r>
              <a:rPr lang="en-US" altLang="zh-CN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The design shall assume no UL compensation gaps are needed by UE, and strive towards a common design among the deployment modes. </a:t>
            </a:r>
          </a:p>
          <a:p>
            <a:pPr lvl="3" fontAlgn="base" hangingPunct="0"/>
            <a:r>
              <a:rPr lang="en-US" altLang="zh-CN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Relaxations 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MCL and/or latency and/or capacity targets to be considered by RAN1.</a:t>
            </a:r>
          </a:p>
          <a:p>
            <a:pPr lvl="3" fontAlgn="base" hangingPunct="0"/>
            <a:r>
              <a:rPr lang="en-US" altLang="zh-CN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Baseline 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to support the same features as Rel-13 NB-</a:t>
            </a:r>
            <a:r>
              <a:rPr lang="en-US" altLang="zh-CN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additionally considering small-cells scenarios</a:t>
            </a:r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9211"/>
            <a:ext cx="10515600" cy="5502657"/>
          </a:xfrm>
        </p:spPr>
        <p:txBody>
          <a:bodyPr>
            <a:noAutofit/>
          </a:bodyPr>
          <a:lstStyle/>
          <a:p>
            <a:pPr marL="228600" lvl="1">
              <a:spcBef>
                <a:spcPts val="1000"/>
              </a:spcBef>
            </a:pPr>
            <a:r>
              <a:rPr lang="en-GB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 special subframe configuration in TDD NB-</a:t>
            </a:r>
            <a:r>
              <a:rPr lang="en-GB" altLang="zh-CN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GB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lvl="2">
              <a:spcBef>
                <a:spcPts val="1000"/>
              </a:spcBef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Strive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support as many LTE special 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subframe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configurations as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possible</a:t>
            </a:r>
          </a:p>
          <a:p>
            <a:pPr marL="228600" lvl="1">
              <a:spcBef>
                <a:spcPts val="1000"/>
              </a:spcBef>
            </a:pPr>
            <a:r>
              <a:rPr lang="en-US" altLang="zh-CN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DwPTS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used for at least NPDSCH transmission. </a:t>
            </a:r>
          </a:p>
          <a:p>
            <a:pPr marL="685800" lvl="2">
              <a:spcBef>
                <a:spcPts val="1000"/>
              </a:spcBef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resource mapping details, i.e. puncturing or rate matching</a:t>
            </a:r>
          </a:p>
          <a:p>
            <a:pPr marL="685800" lvl="2">
              <a:spcBef>
                <a:spcPts val="1000"/>
              </a:spcBef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other DL physical channels and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signals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1">
              <a:spcBef>
                <a:spcPts val="1000"/>
              </a:spcBef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FFS possible use(s) of </a:t>
            </a:r>
            <a:r>
              <a:rPr lang="en-US" altLang="zh-C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UpPTS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NPRACH,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NPUSCH</a:t>
            </a:r>
            <a:endParaRPr lang="zh-CN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1029</TotalTime>
  <Words>192</Words>
  <Application>Microsoft Office PowerPoint</Application>
  <PresentationFormat>宽屏</PresentationFormat>
  <Paragraphs>19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 Unicode MS</vt:lpstr>
      <vt:lpstr>宋体</vt:lpstr>
      <vt:lpstr>Arial</vt:lpstr>
      <vt:lpstr>Calibri</vt:lpstr>
      <vt:lpstr>Calibri Light</vt:lpstr>
      <vt:lpstr>Times New Roman</vt:lpstr>
      <vt:lpstr>Office Theme</vt:lpstr>
      <vt:lpstr>Way forward on special subframe in TDD NB-IoT</vt:lpstr>
      <vt:lpstr>Background</vt:lpstr>
      <vt:lpstr>Proposals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lijun (CS)</cp:lastModifiedBy>
  <cp:revision>115</cp:revision>
  <dcterms:created xsi:type="dcterms:W3CDTF">2016-03-23T22:01:47Z</dcterms:created>
  <dcterms:modified xsi:type="dcterms:W3CDTF">2017-08-22T07:03:41Z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(3)p9Ii3EIJ3UaCxUHX2kxt25wplYsydmwCK5wG1Nx1rm5Jowl2CilWLWm7ua3lHWzO6p/W4N0x
sWfvpLT7lSiyG20xgXH43CubWaGykuFl6iarHDDmri/cWRt6mTe5xvVpL9Mt/cf1z08Hs4/d
7SNByLkQC0tR/O5RmkQ0BETJx9ZmHkdNK+PdGZuoHMXfPF5dDY5iEsrjnIM2uRa9my0AKw+i
aTMTQexjedsZYekNz/</vt:lpwstr>
  </property>
  <property fmtid="{D5CDD505-2E9C-101B-9397-08002B2CF9AE}" pid="3" name="_2015_ms_pID_7253431">
    <vt:lpwstr>KH6yckxNC1BGNBm9oo9BVxw9kEWzsUPkOk6MwxBundD3SNXK1LFdky
pmv2OP3OIMQvSnzpMFm+/tWOaaHxTraCN3PoUKs9TU7v83pnb+Aw0aiu0UuFCZ/e2XsxTCBw
wQIWX3hfO2t+wgNSo2Bkyv1M2O0dPjRaeQFKgUR7ztzL1rQFVnT5K/5voW9IHrKJdOSYtVkg
Km1H8ElaHW33901UyGxAsz6wJaZfTJwLmt1c</vt:lpwstr>
  </property>
  <property fmtid="{D5CDD505-2E9C-101B-9397-08002B2CF9AE}" pid="4" name="_2015_ms_pID_7253432">
    <vt:lpwstr>Nw5BmdEbjEhU1nCNAuHQrtf0at0f7dHNkmJB
iXNFc0EKRAzP1XNpO5MPUHilfn+oIw==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1503382027</vt:lpwstr>
  </property>
</Properties>
</file>