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7"/>
  </p:notesMasterIdLst>
  <p:sldIdLst>
    <p:sldId id="256" r:id="rId2"/>
    <p:sldId id="311" r:id="rId3"/>
    <p:sldId id="313" r:id="rId4"/>
    <p:sldId id="312" r:id="rId5"/>
    <p:sldId id="310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96" autoAdjust="0"/>
    <p:restoredTop sz="94660" autoAdjust="0"/>
  </p:normalViewPr>
  <p:slideViewPr>
    <p:cSldViewPr>
      <p:cViewPr varScale="1">
        <p:scale>
          <a:sx n="116" d="100"/>
          <a:sy n="116" d="100"/>
        </p:scale>
        <p:origin x="193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9E594D3-6DAA-4BC4-BA17-0020D35594E6}" type="datetimeFigureOut">
              <a:rPr lang="zh-CN" altLang="en-US"/>
              <a:pPr>
                <a:defRPr/>
              </a:pPr>
              <a:t>2017/5/19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CFEE685-9B68-4303-BEDE-7083BD59ABA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325560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2937586-80DA-460C-BBCB-F1C813DAC2B4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53424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1BE129-A71C-4106-8881-8B376D787B7D}" type="datetimeFigureOut">
              <a:rPr lang="zh-CN" altLang="en-US"/>
              <a:pPr>
                <a:defRPr/>
              </a:pPr>
              <a:t>2017/5/19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8620A-9346-4A15-89DF-1AA7E2A4700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671611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D2908-B09F-432B-8F6A-CD164AD59F5E}" type="datetimeFigureOut">
              <a:rPr lang="zh-CN" altLang="en-US"/>
              <a:pPr>
                <a:defRPr/>
              </a:pPr>
              <a:t>2017/5/19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C99CA-2D30-4074-A62E-57D070255A2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23221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21154-8136-4B71-8B77-3B6B6F20F439}" type="datetimeFigureOut">
              <a:rPr lang="zh-CN" altLang="en-US"/>
              <a:pPr>
                <a:defRPr/>
              </a:pPr>
              <a:t>2017/5/19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D03185-2B7C-4E2F-B72E-B5D21F883FF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94082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BB226-5A94-4716-A738-71B6AE1D9C9C}" type="datetimeFigureOut">
              <a:rPr lang="zh-CN" altLang="en-US"/>
              <a:pPr>
                <a:defRPr/>
              </a:pPr>
              <a:t>2017/5/19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440998-7D8E-4BE0-AF38-065AF0DC44B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62893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15200A-0B29-4EA1-9998-57D2EAF8707A}" type="datetimeFigureOut">
              <a:rPr lang="zh-CN" altLang="en-US"/>
              <a:pPr>
                <a:defRPr/>
              </a:pPr>
              <a:t>2017/5/19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7A8012-B8EA-4A1B-BD4C-CE82A47FD8F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92052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2C2B5-CBE5-49AD-8D37-EA96C8CADF1B}" type="datetimeFigureOut">
              <a:rPr lang="zh-CN" altLang="en-US"/>
              <a:pPr>
                <a:defRPr/>
              </a:pPr>
              <a:t>2017/5/19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95088D-40B6-4DB2-A479-91E16BF4A32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70887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CA212-7C8C-4A20-8273-84F8321520AB}" type="datetimeFigureOut">
              <a:rPr lang="zh-CN" altLang="en-US"/>
              <a:pPr>
                <a:defRPr/>
              </a:pPr>
              <a:t>2017/5/19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3A2C3-A7FA-4C53-BA7F-069B213E6B1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38366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EC98F3-292D-478A-98FA-8A9CDA5BCF36}" type="datetimeFigureOut">
              <a:rPr lang="zh-CN" altLang="en-US"/>
              <a:pPr>
                <a:defRPr/>
              </a:pPr>
              <a:t>2017/5/19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D4D69F-C09A-4992-963D-7B37A72C44E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29740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7F89A-13BA-4332-8F9D-F5DB4AD19BCD}" type="datetimeFigureOut">
              <a:rPr lang="zh-CN" altLang="en-US"/>
              <a:pPr>
                <a:defRPr/>
              </a:pPr>
              <a:t>2017/5/19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00275-70DB-403A-B26D-BE1CAD749E5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99589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FDDD98-EFBD-4F46-9752-15AA4FF63439}" type="datetimeFigureOut">
              <a:rPr lang="zh-CN" altLang="en-US"/>
              <a:pPr>
                <a:defRPr/>
              </a:pPr>
              <a:t>2017/5/19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1B050-60C8-4196-B5EC-1A4A4DA3CBE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160954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22CAF-6820-45BC-B1BE-0116484E4749}" type="datetimeFigureOut">
              <a:rPr lang="zh-CN" altLang="en-US"/>
              <a:pPr>
                <a:defRPr/>
              </a:pPr>
              <a:t>2017/5/19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E4B1A5-97EF-4A4A-9571-EDB453B8698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99378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9B73ACD-5AC7-4E1F-8D01-BE4C4ED7B44B}" type="datetimeFigureOut">
              <a:rPr lang="zh-CN" altLang="en-US"/>
              <a:pPr>
                <a:defRPr/>
              </a:pPr>
              <a:t>2017/5/19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845643A-6005-4E72-890B-18901215C07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381000" y="1958975"/>
            <a:ext cx="8382000" cy="1470025"/>
          </a:xfrm>
        </p:spPr>
        <p:txBody>
          <a:bodyPr/>
          <a:lstStyle/>
          <a:p>
            <a:pPr eaLnBrk="1" hangingPunct="1"/>
            <a:r>
              <a:rPr lang="en-US" altLang="ko-KR" sz="3600" dirty="0">
                <a:ea typeface="굴림" panose="020B0600000101010101" pitchFamily="34" charset="-127"/>
              </a:rPr>
              <a:t>WF on evaluation assumption on UL transmission without UL grant in a DCI</a:t>
            </a:r>
            <a:endParaRPr lang="en-US" altLang="zh-CN" sz="3600" dirty="0">
              <a:cs typeface="Times New Roman" panose="02020603050405020304" pitchFamily="18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chemeClr val="tx1"/>
                </a:solidFill>
                <a:cs typeface="Times New Roman" panose="02020603050405020304" pitchFamily="18" charset="0"/>
              </a:rPr>
              <a:t>LG Electronics, NICT</a:t>
            </a:r>
            <a:r>
              <a:rPr lang="en-US" altLang="zh-CN" sz="2800">
                <a:solidFill>
                  <a:schemeClr val="tx1"/>
                </a:solidFill>
                <a:cs typeface="Times New Roman" panose="02020603050405020304" pitchFamily="18" charset="0"/>
              </a:rPr>
              <a:t>, </a:t>
            </a:r>
            <a:r>
              <a:rPr lang="en-US" altLang="zh-CN" sz="2800" smtClean="0">
                <a:solidFill>
                  <a:schemeClr val="tx1"/>
                </a:solidFill>
                <a:cs typeface="Times New Roman" panose="02020603050405020304" pitchFamily="18" charset="0"/>
              </a:rPr>
              <a:t>…  </a:t>
            </a:r>
            <a:endParaRPr lang="en-US" altLang="zh-CN" sz="28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3076" name="직사각형 5"/>
          <p:cNvSpPr>
            <a:spLocks noChangeArrowheads="1"/>
          </p:cNvSpPr>
          <p:nvPr/>
        </p:nvSpPr>
        <p:spPr bwMode="auto">
          <a:xfrm>
            <a:off x="7672388" y="152400"/>
            <a:ext cx="13740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 dirty="0">
                <a:cs typeface="Times New Roman" panose="02020603050405020304" pitchFamily="18" charset="0"/>
              </a:rPr>
              <a:t> 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R1-1709824</a:t>
            </a:r>
            <a:endParaRPr lang="ko-KR" altLang="en-US" sz="18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Rectangle 4"/>
          <p:cNvSpPr>
            <a:spLocks noChangeArrowheads="1"/>
          </p:cNvSpPr>
          <p:nvPr/>
        </p:nvSpPr>
        <p:spPr bwMode="auto">
          <a:xfrm>
            <a:off x="0" y="152400"/>
            <a:ext cx="4876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>
                <a:cs typeface="Times New Roman" panose="02020603050405020304" pitchFamily="18" charset="0"/>
              </a:rPr>
              <a:t>3GPP TSG RAN WG1 Meeting #89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>
                <a:cs typeface="Times New Roman" panose="02020603050405020304" pitchFamily="18" charset="0"/>
              </a:rPr>
              <a:t>Hangzhou, P.R. China 15th – 19th May 2017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>
                <a:cs typeface="Times New Roman" panose="02020603050405020304" pitchFamily="18" charset="0"/>
              </a:rPr>
              <a:t>Agenda Item: 7.1.3.3.2</a:t>
            </a:r>
          </a:p>
          <a:p>
            <a:pPr>
              <a:spcBef>
                <a:spcPct val="0"/>
              </a:spcBef>
              <a:buFontTx/>
              <a:buNone/>
            </a:pPr>
            <a:endParaRPr lang="tr-TR" altLang="ko-KR" sz="180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/>
          <a:lstStyle/>
          <a:p>
            <a:r>
              <a:rPr lang="en-US" altLang="ko-KR" dirty="0"/>
              <a:t>Background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/>
          <a:lstStyle/>
          <a:p>
            <a:r>
              <a:rPr lang="en-US" altLang="ko-KR" sz="1600" dirty="0"/>
              <a:t>From TR 38.802, we can use </a:t>
            </a:r>
            <a:r>
              <a:rPr lang="en-US" altLang="ko-KR" sz="1600" dirty="0" smtClean="0"/>
              <a:t>following </a:t>
            </a:r>
            <a:r>
              <a:rPr lang="en-US" altLang="ko-KR" sz="1600" dirty="0"/>
              <a:t>values or assumptions for evaluation for UL transmission without grant in a DCI</a:t>
            </a:r>
          </a:p>
          <a:p>
            <a:pPr lvl="1"/>
            <a:r>
              <a:rPr lang="en-GB" altLang="ko-KR" sz="1400" dirty="0"/>
              <a:t>Table 9.1.2-2: Link-level evaluation assumptions </a:t>
            </a:r>
            <a:br>
              <a:rPr lang="en-GB" altLang="ko-KR" sz="1400" dirty="0"/>
            </a:br>
            <a:r>
              <a:rPr lang="en-GB" altLang="ko-KR" sz="1400" dirty="0"/>
              <a:t>in </a:t>
            </a:r>
            <a:r>
              <a:rPr lang="en-US" altLang="ko-KR" sz="1400" dirty="0"/>
              <a:t>TR 38.802 9.1.2 Performance evaluation of multiple access </a:t>
            </a:r>
            <a:r>
              <a:rPr lang="en-US" altLang="ko-KR" sz="1400" b="1" dirty="0"/>
              <a:t/>
            </a:r>
            <a:br>
              <a:rPr lang="en-US" altLang="ko-KR" sz="1400" b="1" dirty="0"/>
            </a:br>
            <a:endParaRPr lang="ko-KR" altLang="ko-KR" sz="1400" b="1" dirty="0"/>
          </a:p>
          <a:p>
            <a:pPr lvl="1"/>
            <a:endParaRPr lang="en-US" altLang="ko-KR" sz="1400" dirty="0"/>
          </a:p>
          <a:p>
            <a:pPr lvl="1"/>
            <a:endParaRPr lang="en-US" altLang="ko-KR" sz="1400" dirty="0"/>
          </a:p>
          <a:p>
            <a:endParaRPr lang="ko-KR" altLang="en-US" sz="1600" dirty="0"/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942529"/>
              </p:ext>
            </p:extLst>
          </p:nvPr>
        </p:nvGraphicFramePr>
        <p:xfrm>
          <a:off x="571500" y="1881692"/>
          <a:ext cx="8001000" cy="48857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835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2716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49033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378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Parameters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Values or assumptions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Further specified values reported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23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Carrier Frequency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 GHz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503" marR="52503" marT="7292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075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Waveform 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OFDM /SC-FDMA</a:t>
                      </a:r>
                      <a:endParaRPr lang="ko-KR" sz="10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Other waveform is not precluded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OFDMA with equal bandwidth and distributed subcarrier allocation or OFDMA with orthogonal Walsh code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23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Numerology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Same as Release 13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503" marR="52503" marT="7292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487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System Bandwidth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 MHz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Allocated bandwidth reported: 4RB, 6RB, 12RB</a:t>
                      </a:r>
                      <a:endParaRPr lang="ko-KR" sz="10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The same for non-orthogonal MA and OFDMA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612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Target spectral efficiency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Proponents report per UE spectral efficiency and the number of UEs multiplexed if multi-UEs LLS is assumed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The same target per UE spectral efficiency for non-orthogonal MA and OFDMA</a:t>
                      </a:r>
                      <a:endParaRPr lang="ko-KR" sz="10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Without short-term (per TTI) MCS adaptation</a:t>
                      </a:r>
                      <a:endParaRPr lang="ko-KR" sz="10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Detail of reported target SE per user and the number of users are listed in Table 3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686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BS antenna configuration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2/4 Rx  as baseline</a:t>
                      </a:r>
                      <a:endParaRPr lang="ko-KR" sz="10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8Rx optional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See Table 3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523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UE antenna configuration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1Tx 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503" marR="52503" marT="7292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523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Transmission mode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TM1 (refer to TS36.213)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503" marR="52503" marT="7292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076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SNR distribution of Multiple UEs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Proponents report if single-user or multi-user LLS is used, and what SNR distribution is assumed.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Either equal long-term SNR and/or unequal long-term SNR has been considered</a:t>
                      </a:r>
                      <a:endParaRPr lang="ko-KR" sz="10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Detail of assumptions listed in Table 3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4076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Propagation channel &amp; UE velocity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TDL for in TR38.900 as mandatory</a:t>
                      </a:r>
                      <a:endParaRPr lang="ko-KR" sz="10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EPA, EVA, ETU as optional </a:t>
                      </a:r>
                      <a:endParaRPr lang="ko-KR" sz="10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3km/h, 30km/h, 120km/h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See Table 3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073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Max number of HARQ transmission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1, 4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075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Channel estimation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Either ideal and/or realistic channel estimation has been considered</a:t>
                      </a:r>
                      <a:endParaRPr lang="ko-KR" sz="10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Detail of assumptions listed in Table 3 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4076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MA signature allocation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Either fixed and/or random MA signature (e.g., codebook, sequence, interleaver, etc.) allocation has been considered</a:t>
                      </a:r>
                      <a:endParaRPr lang="ko-KR" sz="10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Detail of assumptions listed in Table 3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4076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Timing/frequency offset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Frequency offset not considered</a:t>
                      </a:r>
                      <a:endParaRPr lang="ko-KR" sz="10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Timing offset of either within CP and/or beyond CP has been considered</a:t>
                      </a:r>
                      <a:endParaRPr lang="ko-KR" sz="10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Detail of assumptions listed in Table 3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686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SNR definition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SNR is either defined at the transmitter per layer or at the receiver as the sum per RE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52503" marR="52503" marT="7292" marB="0" anchor="ctr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6359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/>
          <a:lstStyle/>
          <a:p>
            <a:r>
              <a:rPr lang="en-US" altLang="ko-KR" dirty="0"/>
              <a:t>Background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/>
          <a:lstStyle/>
          <a:p>
            <a:r>
              <a:rPr lang="en-US" altLang="ko-KR" sz="1600" dirty="0"/>
              <a:t>From TR 38.802, we can use </a:t>
            </a:r>
            <a:r>
              <a:rPr lang="en-US" altLang="ko-KR" sz="1600" dirty="0" smtClean="0"/>
              <a:t>following </a:t>
            </a:r>
            <a:r>
              <a:rPr lang="en-US" altLang="ko-KR" sz="1600" dirty="0"/>
              <a:t>values or assumptions for evaluation for UL transmission without grant in a DCI</a:t>
            </a:r>
          </a:p>
          <a:p>
            <a:pPr lvl="1"/>
            <a:r>
              <a:rPr lang="en-US" altLang="ko-KR" sz="1400" dirty="0"/>
              <a:t>Table A.1.4-1: Simulation assumptions for URLLC </a:t>
            </a:r>
            <a:br>
              <a:rPr lang="en-US" altLang="ko-KR" sz="1400" dirty="0"/>
            </a:br>
            <a:r>
              <a:rPr lang="en-US" altLang="ko-KR" sz="1400" dirty="0"/>
              <a:t>in TR 38.802 A.1.4 Simulation assumption related to URLLC evaluation</a:t>
            </a:r>
          </a:p>
          <a:p>
            <a:endParaRPr lang="ko-KR" altLang="en-US" sz="1600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262372"/>
              </p:ext>
            </p:extLst>
          </p:nvPr>
        </p:nvGraphicFramePr>
        <p:xfrm>
          <a:off x="1524000" y="1905000"/>
          <a:ext cx="6477000" cy="4724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474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295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674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Attributes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Values or assumptions</a:t>
                      </a:r>
                      <a:endParaRPr lang="ko-KR" sz="105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74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Carrier Frequency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700MHz and 4 GHz (FDD and TDD)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370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Modulation and coding rate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QPSK, 16QAM, 64QAM</a:t>
                      </a:r>
                      <a:endParaRPr lang="ko-KR" sz="105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1/12, 1/6, 1/3</a:t>
                      </a:r>
                      <a:endParaRPr lang="ko-KR" sz="105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Other MCS not precluded</a:t>
                      </a:r>
                      <a:endParaRPr lang="ko-KR" sz="105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Comparison should be made for the same spectrum efficiency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74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User bandwidth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Companies report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804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Latency bound 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1ms </a:t>
                      </a:r>
                      <a:endParaRPr lang="ko-KR" sz="105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Other values are not precluded</a:t>
                      </a:r>
                      <a:endParaRPr lang="ko-KR" sz="105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Companies report delay assumptions according to Table 1 in R1-166485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239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SINR range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-5dB to 20dB</a:t>
                      </a:r>
                      <a:endParaRPr lang="ko-KR" sz="105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Larger range is not precluded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674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Sub-carrier spacing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Companies report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674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TTI length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Companies report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674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OFDM symbols per TTI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Companies report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239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Channel model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TDL/CDL in TR38.900; user speed = 3km/h, 15km/h (other user speed is not precluded)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239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BS antenna configuration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2/4/8 Tx/Rx ports as start point</a:t>
                      </a:r>
                      <a:endParaRPr lang="ko-KR" sz="105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Other values (i.e., up to 256)  are not precluded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239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UE antenna elements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2/4 Tx/Rx ports as start point</a:t>
                      </a:r>
                      <a:endParaRPr lang="ko-KR" sz="105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Other values (i.e., up to 8) are not precluded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239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Packet arrive rate</a:t>
                      </a:r>
                      <a:endParaRPr lang="ko-KR" sz="105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Option 1: periodically</a:t>
                      </a:r>
                      <a:endParaRPr lang="ko-KR" sz="105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Option 2: Poisson arrival with arrival rate l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3239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PHY Packet size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32 byte, 50 byte, 200 byte </a:t>
                      </a:r>
                      <a:endParaRPr lang="ko-KR" sz="105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Other values are not precluded.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3239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ACK Feedback assumption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Ideal as start point</a:t>
                      </a:r>
                      <a:endParaRPr lang="ko-KR" sz="105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NOTE: It is also possible that no ACK feedback is needed, 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1674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Channel estimation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Ideal as start point; Realistic is not precluded when RS design is ready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1674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CQI feedback assumption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Companies report the feedback scheme if any</a:t>
                      </a:r>
                      <a:endParaRPr lang="ko-KR" sz="105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11103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/>
          <a:lstStyle/>
          <a:p>
            <a:r>
              <a:rPr lang="en-US" altLang="ko-KR" dirty="0"/>
              <a:t>Background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/>
          <a:lstStyle/>
          <a:p>
            <a:r>
              <a:rPr lang="en-US" altLang="ko-KR" sz="2000" dirty="0"/>
              <a:t>From contributions in RAN1#89, R1-1707053, R1-1707655, </a:t>
            </a:r>
            <a:r>
              <a:rPr lang="en-US" altLang="ko-KR" sz="2000" dirty="0" smtClean="0"/>
              <a:t>There </a:t>
            </a:r>
            <a:r>
              <a:rPr lang="en-US" altLang="ko-KR" sz="2000" dirty="0"/>
              <a:t>are still some parameters which can effect on performance of UL transmission without grant in a DCI</a:t>
            </a:r>
          </a:p>
          <a:p>
            <a:endParaRPr lang="ko-K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6948167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en-US" altLang="zh-CN" dirty="0"/>
              <a:t>Proposal</a:t>
            </a:r>
            <a:endParaRPr lang="ko-KR" altLang="en-US" dirty="0"/>
          </a:p>
        </p:txBody>
      </p:sp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638800"/>
          </a:xfrm>
        </p:spPr>
        <p:txBody>
          <a:bodyPr>
            <a:normAutofit fontScale="77500" lnSpcReduction="20000"/>
          </a:bodyPr>
          <a:lstStyle/>
          <a:p>
            <a:r>
              <a:rPr lang="en-US" altLang="ko-KR" dirty="0"/>
              <a:t>For evaluation on UE detection performance for UL transmission without grant in a DCI,</a:t>
            </a:r>
          </a:p>
          <a:p>
            <a:pPr lvl="1"/>
            <a:r>
              <a:rPr lang="en-US" altLang="ko-KR" dirty="0"/>
              <a:t>assumptions given by the table below can be used additionally</a:t>
            </a:r>
          </a:p>
          <a:p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2"/>
            <a:r>
              <a:rPr lang="en-US" altLang="ko-KR" dirty="0"/>
              <a:t>Other parameters </a:t>
            </a:r>
            <a:r>
              <a:rPr lang="en-US" altLang="ko-KR" dirty="0" smtClean="0"/>
              <a:t>are </a:t>
            </a:r>
            <a:r>
              <a:rPr lang="en-US" altLang="ko-KR" dirty="0"/>
              <a:t>not precluded </a:t>
            </a:r>
          </a:p>
          <a:p>
            <a:pPr lvl="1"/>
            <a:r>
              <a:rPr lang="en-US" altLang="ko-KR" dirty="0"/>
              <a:t>following KPIs can be used for measuring performance</a:t>
            </a:r>
          </a:p>
          <a:p>
            <a:pPr lvl="2"/>
            <a:r>
              <a:rPr lang="en-US" altLang="ko-KR" dirty="0"/>
              <a:t>False alarm rate: The probability that the gNB detects a UE when the UE does not perform UL transmission without grant in a DCI</a:t>
            </a:r>
          </a:p>
          <a:p>
            <a:pPr lvl="2"/>
            <a:r>
              <a:rPr lang="en-US" altLang="ko-KR" dirty="0"/>
              <a:t>Miss detection rate: The probability that the gNB does not detect a UE when the UE performs UL transmission without grant in a DCI</a:t>
            </a:r>
          </a:p>
          <a:p>
            <a:pPr lvl="2"/>
            <a:r>
              <a:rPr lang="en-US" altLang="ko-KR" dirty="0"/>
              <a:t>Multiplexing capacity: How many the number of UE can share same resource</a:t>
            </a:r>
          </a:p>
          <a:p>
            <a:endParaRPr lang="en-US" altLang="ko-KR" dirty="0"/>
          </a:p>
          <a:p>
            <a:pPr lvl="1"/>
            <a:endParaRPr lang="en-US" altLang="ko-KR" dirty="0"/>
          </a:p>
          <a:p>
            <a:endParaRPr lang="ko-KR" altLang="en-US" dirty="0"/>
          </a:p>
        </p:txBody>
      </p:sp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5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6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7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8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9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0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1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2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4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5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6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7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8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9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0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1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2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3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4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5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27" name="표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0566144"/>
              </p:ext>
            </p:extLst>
          </p:nvPr>
        </p:nvGraphicFramePr>
        <p:xfrm>
          <a:off x="647699" y="2209800"/>
          <a:ext cx="7848602" cy="1830690"/>
        </p:xfrm>
        <a:graphic>
          <a:graphicData uri="http://schemas.openxmlformats.org/drawingml/2006/table">
            <a:tbl>
              <a:tblPr firstRow="1">
                <a:tableStyleId>{616DA210-FB5B-4158-B5E0-FEB733F419BA}</a:tableStyleId>
              </a:tblPr>
              <a:tblGrid>
                <a:gridCol w="392430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243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2858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Parameters</a:t>
                      </a:r>
                      <a:endParaRPr kumimoji="0" lang="ko-KR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Values</a:t>
                      </a:r>
                      <a:endParaRPr kumimoji="0" lang="ko-KR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 horzOverflow="overflow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58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Subcarrier spacing</a:t>
                      </a:r>
                      <a:endParaRPr kumimoji="0" lang="ko-KR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15Khz as start point , other value can be provided by companies</a:t>
                      </a: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 horzOverflow="overflow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9238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Target SNR</a:t>
                      </a:r>
                      <a:endParaRPr kumimoji="0" lang="ko-KR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7945" marR="67945" marT="9522" marB="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 dB, 6 dB, other value can be provided by companies</a:t>
                      </a: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7945" marR="67945" marT="9522" marB="0" anchor="ctr" horzOverflow="overflow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14859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2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Power control accuracy</a:t>
                      </a:r>
                      <a:endParaRPr kumimoji="0" lang="ko-KR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7945" marR="67945" marT="9522" marB="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2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±0 dB, ±3 dB</a:t>
                      </a:r>
                      <a:r>
                        <a:rPr kumimoji="0" lang="en-US" altLang="ko-KR" sz="12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as</a:t>
                      </a:r>
                      <a:r>
                        <a:rPr kumimoji="0" lang="ko-KR" altLang="en-US" sz="12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kumimoji="0" lang="en-US" altLang="ko-KR" sz="12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start point, </a:t>
                      </a:r>
                      <a:r>
                        <a:rPr kumimoji="0" lang="en-GB" altLang="ko-KR" sz="12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±6 dB, ± 9 dB is optional </a:t>
                      </a: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945" marR="67945" marT="9522" marB="0" anchor="ctr" horzOverflow="overflow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19238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TA accuracy</a:t>
                      </a:r>
                      <a:endParaRPr kumimoji="0" lang="ko-KR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7945" marR="67945" marT="9522" marB="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±0 CP, ±0.25 CP </a:t>
                      </a:r>
                      <a:r>
                        <a:rPr kumimoji="0" lang="en-US" altLang="ko-KR" sz="12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as</a:t>
                      </a:r>
                      <a:r>
                        <a:rPr kumimoji="0" lang="ko-KR" altLang="en-US" sz="12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kumimoji="0" lang="en-US" altLang="ko-KR" sz="12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start point, other value can be provided by companies</a:t>
                      </a:r>
                      <a:endParaRPr kumimoji="0" lang="ko-KR" altLang="ko-KR" sz="1200" b="0" i="0" u="none" strike="sng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945" marR="67945" marT="9522" marB="0" anchor="ctr" horzOverflow="overflow"/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19238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Channel estimation</a:t>
                      </a:r>
                      <a:endParaRPr kumimoji="0" lang="ko-KR" altLang="ko-KR" sz="12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7945" marR="67945" marT="9522" marB="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Real estimation </a:t>
                      </a: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7945" marR="67945" marT="9522" marB="0" anchor="ctr" horzOverflow="overflow"/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19238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UE detection mechanism</a:t>
                      </a:r>
                      <a:endParaRPr kumimoji="0" lang="ko-KR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7945" marR="67945" marT="9522" marB="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Provided by company</a:t>
                      </a: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945" marR="67945" marT="9522" marB="0" anchor="ctr" horzOverflow="overflow"/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44264</TotalTime>
  <Words>854</Words>
  <Application>Microsoft Office PowerPoint</Application>
  <PresentationFormat>화면 슬라이드 쇼(4:3)</PresentationFormat>
  <Paragraphs>148</Paragraphs>
  <Slides>5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4" baseType="lpstr">
      <vt:lpstr>MS Mincho</vt:lpstr>
      <vt:lpstr>ＭＳ Ｐゴシック</vt:lpstr>
      <vt:lpstr>宋体</vt:lpstr>
      <vt:lpstr>굴림</vt:lpstr>
      <vt:lpstr>맑은 고딕</vt:lpstr>
      <vt:lpstr>Arial</vt:lpstr>
      <vt:lpstr>Calibri</vt:lpstr>
      <vt:lpstr>Times New Roman</vt:lpstr>
      <vt:lpstr>Office Theme</vt:lpstr>
      <vt:lpstr>WF on evaluation assumption on UL transmission without UL grant in a DCI</vt:lpstr>
      <vt:lpstr>Background </vt:lpstr>
      <vt:lpstr>Background </vt:lpstr>
      <vt:lpstr>Background 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LG Electronics</dc:creator>
  <cp:lastModifiedBy>Duckhyun Bae</cp:lastModifiedBy>
  <cp:revision>1349</cp:revision>
  <dcterms:created xsi:type="dcterms:W3CDTF">2010-05-12T23:28:36Z</dcterms:created>
  <dcterms:modified xsi:type="dcterms:W3CDTF">2017-05-19T07:12:14Z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</Properties>
</file>