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3" r:id="rId2"/>
    <p:sldId id="282" r:id="rId3"/>
    <p:sldId id="284" r:id="rId4"/>
    <p:sldId id="285" r:id="rId5"/>
    <p:sldId id="287" r:id="rId6"/>
    <p:sldId id="286"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66"/>
    <a:srgbClr val="C0C0C0"/>
    <a:srgbClr val="EEECE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87" autoAdjust="0"/>
    <p:restoredTop sz="94434" autoAdjust="0"/>
  </p:normalViewPr>
  <p:slideViewPr>
    <p:cSldViewPr>
      <p:cViewPr>
        <p:scale>
          <a:sx n="90" d="100"/>
          <a:sy n="90" d="100"/>
        </p:scale>
        <p:origin x="-93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2017/5/19</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 xmlns:p14="http://schemas.microsoft.com/office/powerpoint/2010/main"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 xmlns:p14="http://schemas.microsoft.com/office/powerpoint/2010/main"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2017/5/19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 xmlns:p14="http://schemas.microsoft.com/office/powerpoint/2010/main"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2017/5/19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 xmlns:p14="http://schemas.microsoft.com/office/powerpoint/2010/main"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2017/5/19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 xmlns:p14="http://schemas.microsoft.com/office/powerpoint/2010/main"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2017/5/19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 xmlns:p14="http://schemas.microsoft.com/office/powerpoint/2010/main"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2017/5/19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 xmlns:p14="http://schemas.microsoft.com/office/powerpoint/2010/main"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2017/5/19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 xmlns:p14="http://schemas.microsoft.com/office/powerpoint/2010/main"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2017/5/19</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 xmlns:p14="http://schemas.microsoft.com/office/powerpoint/2010/main"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2017/5/19</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 xmlns:p14="http://schemas.microsoft.com/office/powerpoint/2010/main"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2017/5/19</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 xmlns:p14="http://schemas.microsoft.com/office/powerpoint/2010/main"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2017/5/19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 xmlns:p14="http://schemas.microsoft.com/office/powerpoint/2010/main"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2017/5/19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 xmlns:p14="http://schemas.microsoft.com/office/powerpoint/2010/main"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2017/5/19</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on LTE-NR Coexistence with UL sharing</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a:t>
            </a:r>
            <a:r>
              <a:rPr lang="en-US" altLang="zh-CN" sz="2400" dirty="0" err="1" smtClean="0">
                <a:solidFill>
                  <a:schemeClr val="tx1"/>
                </a:solidFill>
                <a:latin typeface="Times New Roman" panose="02020603050405020304" pitchFamily="18" charset="0"/>
                <a:cs typeface="Times New Roman" panose="02020603050405020304" pitchFamily="18" charset="0"/>
              </a:rPr>
              <a:t>AsusTek</a:t>
            </a:r>
            <a:r>
              <a:rPr lang="en-US" altLang="zh-CN" sz="2400" dirty="0" smtClean="0">
                <a:solidFill>
                  <a:schemeClr val="tx1"/>
                </a:solidFill>
                <a:latin typeface="Times New Roman" panose="02020603050405020304" pitchFamily="18" charset="0"/>
                <a:cs typeface="Times New Roman" panose="02020603050405020304" pitchFamily="18" charset="0"/>
              </a:rPr>
              <a:t>, CATR,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dirty="0" smtClean="0">
                <a:solidFill>
                  <a:schemeClr val="tx1"/>
                </a:solidFill>
                <a:latin typeface="Times New Roman" panose="02020603050405020304" pitchFamily="18" charset="0"/>
                <a:cs typeface="Times New Roman" panose="02020603050405020304" pitchFamily="18" charset="0"/>
              </a:rPr>
              <a:t>, vivo, </a:t>
            </a:r>
            <a:r>
              <a:rPr lang="en-US" altLang="zh-CN" sz="2400" dirty="0" err="1" smtClean="0">
                <a:solidFill>
                  <a:schemeClr val="tx1"/>
                </a:solidFill>
                <a:latin typeface="Times New Roman" panose="02020603050405020304" pitchFamily="18" charset="0"/>
                <a:cs typeface="Times New Roman" panose="02020603050405020304" pitchFamily="18" charset="0"/>
              </a:rPr>
              <a:t>Spreadtrum</a:t>
            </a:r>
            <a:r>
              <a:rPr lang="en-US" altLang="zh-CN" sz="2400" dirty="0" smtClean="0">
                <a:solidFill>
                  <a:schemeClr val="tx1"/>
                </a:solidFill>
                <a:latin typeface="Times New Roman" panose="02020603050405020304" pitchFamily="18" charset="0"/>
                <a:cs typeface="Times New Roman" panose="02020603050405020304" pitchFamily="18" charset="0"/>
              </a:rPr>
              <a:t>, [Intel],[Apple],[Samsung</a:t>
            </a:r>
            <a:r>
              <a:rPr lang="en-US" altLang="zh-CN" sz="2400" smtClean="0">
                <a:solidFill>
                  <a:schemeClr val="tx1"/>
                </a:solidFill>
                <a:latin typeface="Times New Roman" panose="02020603050405020304" pitchFamily="18" charset="0"/>
                <a:cs typeface="Times New Roman" panose="02020603050405020304" pitchFamily="18" charset="0"/>
              </a:rPr>
              <a:t>],[OPPO]</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ko-KR" sz="1800" b="1" dirty="0">
                <a:latin typeface="Arial" panose="020B0604020202020204" pitchFamily="34" charset="0"/>
                <a:cs typeface="Times New Roman" panose="02020603050405020304" pitchFamily="18" charset="0"/>
              </a:rPr>
              <a:t>3GPP TSG RAN WG1 </a:t>
            </a:r>
            <a:r>
              <a:rPr lang="en-GB" altLang="ko-KR" sz="1800" b="1" dirty="0" smtClean="0">
                <a:latin typeface="Arial" panose="020B0604020202020204" pitchFamily="34" charset="0"/>
                <a:cs typeface="Times New Roman" panose="02020603050405020304" pitchFamily="18" charset="0"/>
              </a:rPr>
              <a:t>#89 </a:t>
            </a:r>
            <a:r>
              <a:rPr lang="en-GB" altLang="ko-KR" sz="1800" b="1" dirty="0">
                <a:latin typeface="Arial" panose="020B0604020202020204" pitchFamily="34" charset="0"/>
                <a:cs typeface="Times New Roman" panose="02020603050405020304" pitchFamily="18" charset="0"/>
              </a:rPr>
              <a:t>Meeting  		                           </a:t>
            </a:r>
            <a:r>
              <a:rPr lang="en-US" altLang="zh-CN" sz="1800" b="1" smtClean="0">
                <a:latin typeface="Arial" panose="020B0604020202020204" pitchFamily="34" charset="0"/>
                <a:ea typeface="Malgun Gothic" panose="020B0503020000020004" pitchFamily="34" charset="-127"/>
                <a:cs typeface="Times New Roman" panose="02020603050405020304" pitchFamily="18" charset="0"/>
              </a:rPr>
              <a:t>R1-1709807</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smtClean="0"/>
              <a:t>Hangzhou, China, 15-19 May 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212109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 </a:t>
            </a:r>
            <a:r>
              <a:rPr lang="en-US" altLang="ko-KR" sz="1800" dirty="0" smtClean="0">
                <a:latin typeface="Arial" panose="020B0604020202020204" pitchFamily="34" charset="0"/>
              </a:rPr>
              <a:t>7.1.8</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3550" y="304800"/>
            <a:ext cx="8229600" cy="1143000"/>
          </a:xfrm>
        </p:spPr>
        <p:txBody>
          <a:bodyPr/>
          <a:lstStyle/>
          <a:p>
            <a:r>
              <a:rPr lang="en-US" altLang="zh-CN"/>
              <a:t>Background</a:t>
            </a:r>
          </a:p>
        </p:txBody>
      </p:sp>
      <p:sp>
        <p:nvSpPr>
          <p:cNvPr id="5123" name="Content Placeholder 2"/>
          <p:cNvSpPr>
            <a:spLocks noGrp="1"/>
          </p:cNvSpPr>
          <p:nvPr>
            <p:ph idx="1"/>
          </p:nvPr>
        </p:nvSpPr>
        <p:spPr>
          <a:xfrm>
            <a:off x="463550" y="1219200"/>
            <a:ext cx="8229600" cy="4876800"/>
          </a:xfrm>
        </p:spPr>
        <p:txBody>
          <a:bodyPr/>
          <a:lstStyle/>
          <a:p>
            <a:pPr>
              <a:buNone/>
            </a:pPr>
            <a:r>
              <a:rPr lang="en-GB" sz="2000" dirty="0" smtClean="0"/>
              <a:t>In NR WID:</a:t>
            </a:r>
          </a:p>
          <a:p>
            <a:pPr>
              <a:buNone/>
            </a:pPr>
            <a:r>
              <a:rPr lang="en-GB" sz="2000" i="1" dirty="0" smtClean="0"/>
              <a:t>NR-LTE co-existence mechanisms [RAN1, RAN2, RAN4];</a:t>
            </a:r>
            <a:endParaRPr lang="en-US" sz="2000" i="1" dirty="0" smtClean="0"/>
          </a:p>
          <a:p>
            <a:pPr>
              <a:buNone/>
            </a:pPr>
            <a:r>
              <a:rPr lang="en-GB" sz="2000" i="1" dirty="0" smtClean="0"/>
              <a:t>-	Support co-existence of LTE UL and NR UL within the bandwidth of an LTE component carrier and co-existence of LTE DL and NR DL within the bandwidth of an LTE component carrier, and identify and specify at least one NR band/LTE-NR band combination for this operation.</a:t>
            </a:r>
            <a:endParaRPr lang="en-US" sz="2000" i="1" dirty="0" smtClean="0"/>
          </a:p>
          <a:p>
            <a:pPr>
              <a:buNone/>
            </a:pPr>
            <a:r>
              <a:rPr lang="en-US" sz="2000" i="1" dirty="0" smtClean="0"/>
              <a:t>-	Minimize impact to NR physical layer design to enable this co-existence.</a:t>
            </a:r>
          </a:p>
          <a:p>
            <a:pPr>
              <a:buNone/>
            </a:pPr>
            <a:r>
              <a:rPr lang="en-US" sz="2000" i="1" dirty="0" smtClean="0"/>
              <a:t>-	No impact to the ability of legacy LTE devices to operate on the LTE carrier co-existing with NR</a:t>
            </a:r>
          </a:p>
          <a:p>
            <a:pPr>
              <a:buNone/>
            </a:pPr>
            <a:r>
              <a:rPr lang="en-US" sz="2000" i="1" dirty="0" smtClean="0"/>
              <a:t>-	No implication that UE has to support simultaneous connection of NR and LTE in the bandwidth of an LTE component carrier</a:t>
            </a:r>
            <a:endParaRPr lang="en-US" sz="1400" i="1" dirty="0"/>
          </a:p>
          <a:p>
            <a:pPr marL="457200" lvl="1" indent="0">
              <a:buNone/>
            </a:pPr>
            <a:endParaRPr lang="en-US" sz="1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3550" y="304800"/>
            <a:ext cx="8229600" cy="1143000"/>
          </a:xfrm>
        </p:spPr>
        <p:txBody>
          <a:bodyPr/>
          <a:lstStyle/>
          <a:p>
            <a:r>
              <a:rPr lang="en-US" altLang="zh-CN"/>
              <a:t>Background</a:t>
            </a:r>
          </a:p>
        </p:txBody>
      </p:sp>
      <p:sp>
        <p:nvSpPr>
          <p:cNvPr id="5123" name="Content Placeholder 2"/>
          <p:cNvSpPr>
            <a:spLocks noGrp="1"/>
          </p:cNvSpPr>
          <p:nvPr>
            <p:ph idx="1"/>
          </p:nvPr>
        </p:nvSpPr>
        <p:spPr>
          <a:xfrm>
            <a:off x="463550" y="1219200"/>
            <a:ext cx="8229600" cy="4876800"/>
          </a:xfrm>
        </p:spPr>
        <p:txBody>
          <a:bodyPr/>
          <a:lstStyle/>
          <a:p>
            <a:pPr marL="0" marR="0" algn="just">
              <a:spcBef>
                <a:spcPts val="0"/>
              </a:spcBef>
              <a:spcAft>
                <a:spcPts val="600"/>
              </a:spcAft>
            </a:pPr>
            <a:r>
              <a:rPr lang="en-US" sz="2000" dirty="0" smtClean="0">
                <a:highlight>
                  <a:srgbClr val="00FF00"/>
                </a:highlight>
                <a:latin typeface="Times New Roman"/>
                <a:ea typeface="MS Mincho"/>
              </a:rPr>
              <a:t>RAN4 Agreements</a:t>
            </a:r>
            <a:r>
              <a:rPr lang="en-US" dirty="0" smtClean="0">
                <a:latin typeface="Times New Roman"/>
                <a:ea typeface="MS Mincho"/>
              </a:rPr>
              <a:t>:</a:t>
            </a:r>
            <a:endParaRPr lang="en-US" sz="4800" dirty="0" smtClean="0">
              <a:latin typeface="Times New Roman"/>
              <a:ea typeface="宋体"/>
            </a:endParaRPr>
          </a:p>
          <a:p>
            <a:pPr lvl="1" algn="just">
              <a:spcBef>
                <a:spcPts val="0"/>
              </a:spcBef>
              <a:spcAft>
                <a:spcPts val="600"/>
              </a:spcAft>
              <a:buFont typeface="Wingdings"/>
              <a:buChar char=""/>
              <a:tabLst>
                <a:tab pos="228600" algn="l"/>
              </a:tabLst>
            </a:pPr>
            <a:r>
              <a:rPr lang="en-US" sz="1400" dirty="0" smtClean="0">
                <a:latin typeface="Times New Roman"/>
                <a:ea typeface="宋体"/>
              </a:rPr>
              <a:t>The following </a:t>
            </a:r>
            <a:r>
              <a:rPr lang="en-GB" sz="1400" dirty="0" smtClean="0">
                <a:latin typeface="Times New Roman"/>
                <a:ea typeface="宋体"/>
              </a:rPr>
              <a:t>Frequency ranges are to be defined </a:t>
            </a:r>
            <a:r>
              <a:rPr lang="en-US" sz="1400" dirty="0" smtClean="0">
                <a:latin typeface="Times New Roman"/>
                <a:ea typeface="宋体"/>
              </a:rPr>
              <a:t>for LTE-NR coexistence with UL sharing</a:t>
            </a:r>
          </a:p>
          <a:p>
            <a:pPr lvl="1" algn="just">
              <a:spcBef>
                <a:spcPts val="0"/>
              </a:spcBef>
              <a:spcAft>
                <a:spcPts val="600"/>
              </a:spcAft>
              <a:buFont typeface="Wingdings"/>
              <a:buChar char=""/>
              <a:tabLst>
                <a:tab pos="228600" algn="l"/>
              </a:tabLst>
            </a:pPr>
            <a:endParaRPr lang="en-US" sz="1400" dirty="0" smtClean="0">
              <a:latin typeface="Times New Roman"/>
              <a:ea typeface="宋体"/>
            </a:endParaRPr>
          </a:p>
          <a:p>
            <a:pPr lvl="1" algn="just">
              <a:spcBef>
                <a:spcPts val="0"/>
              </a:spcBef>
              <a:spcAft>
                <a:spcPts val="600"/>
              </a:spcAft>
              <a:buFont typeface="Wingdings"/>
              <a:buChar char=""/>
              <a:tabLst>
                <a:tab pos="228600" algn="l"/>
              </a:tabLst>
            </a:pPr>
            <a:endParaRPr lang="en-US" sz="2400" dirty="0" smtClean="0">
              <a:latin typeface="Times New Roman"/>
              <a:ea typeface="宋体"/>
            </a:endParaRPr>
          </a:p>
          <a:p>
            <a:pPr lvl="1" algn="just">
              <a:spcBef>
                <a:spcPts val="0"/>
              </a:spcBef>
              <a:spcAft>
                <a:spcPts val="600"/>
              </a:spcAft>
              <a:buFont typeface="Wingdings"/>
              <a:buChar char=""/>
              <a:tabLst>
                <a:tab pos="228600" algn="l"/>
              </a:tabLst>
            </a:pPr>
            <a:endParaRPr lang="en-US" sz="2400" dirty="0" smtClean="0">
              <a:latin typeface="Times New Roman"/>
              <a:ea typeface="宋体"/>
            </a:endParaRPr>
          </a:p>
          <a:p>
            <a:pPr lvl="1" algn="just">
              <a:spcBef>
                <a:spcPts val="0"/>
              </a:spcBef>
              <a:spcAft>
                <a:spcPts val="600"/>
              </a:spcAft>
              <a:buFont typeface="Wingdings"/>
              <a:buChar char=""/>
              <a:tabLst>
                <a:tab pos="228600" algn="l"/>
              </a:tabLst>
            </a:pPr>
            <a:endParaRPr lang="en-US" sz="2400" dirty="0" smtClean="0">
              <a:latin typeface="Times New Roman"/>
              <a:ea typeface="宋体"/>
            </a:endParaRPr>
          </a:p>
          <a:p>
            <a:pPr lvl="1" algn="just">
              <a:spcBef>
                <a:spcPts val="0"/>
              </a:spcBef>
              <a:spcAft>
                <a:spcPts val="600"/>
              </a:spcAft>
              <a:buFont typeface="Wingdings"/>
              <a:buChar char=""/>
              <a:tabLst>
                <a:tab pos="228600" algn="l"/>
              </a:tabLst>
            </a:pPr>
            <a:endParaRPr lang="en-US" sz="2400" dirty="0" smtClean="0">
              <a:latin typeface="Times New Roman"/>
              <a:ea typeface="宋体"/>
            </a:endParaRPr>
          </a:p>
          <a:p>
            <a:pPr lvl="1" algn="just">
              <a:spcBef>
                <a:spcPts val="0"/>
              </a:spcBef>
              <a:spcAft>
                <a:spcPts val="600"/>
              </a:spcAft>
              <a:buFont typeface="Wingdings"/>
              <a:buChar char=""/>
              <a:tabLst>
                <a:tab pos="228600" algn="l"/>
              </a:tabLst>
            </a:pPr>
            <a:endParaRPr lang="en-US" sz="2400" dirty="0" smtClean="0">
              <a:latin typeface="Times New Roman"/>
              <a:ea typeface="宋体"/>
            </a:endParaRPr>
          </a:p>
          <a:p>
            <a:pPr lvl="1">
              <a:buFont typeface="Calibri" pitchFamily="34" charset="0"/>
              <a:buChar char="‒"/>
            </a:pPr>
            <a:r>
              <a:rPr lang="en-US" sz="1400" i="1" dirty="0" smtClean="0"/>
              <a:t>*: The exact frequency range  around 3.5GHz may be revised during R15 NR WI</a:t>
            </a:r>
          </a:p>
          <a:p>
            <a:pPr lvl="1">
              <a:buFont typeface="Calibri" pitchFamily="34" charset="0"/>
              <a:buChar char="‒"/>
            </a:pPr>
            <a:r>
              <a:rPr lang="en-US" sz="1400" i="1" dirty="0" smtClean="0"/>
              <a:t>Note: The LTE-NR dual connectivity UE RF requirements with the same frequency ranges can be reused as the starting point for the above NR paired band. </a:t>
            </a:r>
            <a:endParaRPr lang="en-US" sz="3600" dirty="0" smtClean="0">
              <a:latin typeface="Times New Roman"/>
              <a:ea typeface="宋体"/>
            </a:endParaRPr>
          </a:p>
        </p:txBody>
      </p:sp>
      <p:graphicFrame>
        <p:nvGraphicFramePr>
          <p:cNvPr id="4" name="Table 3"/>
          <p:cNvGraphicFramePr>
            <a:graphicFrameLocks noGrp="1"/>
          </p:cNvGraphicFramePr>
          <p:nvPr/>
        </p:nvGraphicFramePr>
        <p:xfrm>
          <a:off x="914400" y="2190750"/>
          <a:ext cx="7696200" cy="2476500"/>
        </p:xfrm>
        <a:graphic>
          <a:graphicData uri="http://schemas.openxmlformats.org/drawingml/2006/table">
            <a:tbl>
              <a:tblPr/>
              <a:tblGrid>
                <a:gridCol w="3554858"/>
                <a:gridCol w="4141342"/>
              </a:tblGrid>
              <a:tr h="500804">
                <a:tc>
                  <a:txBody>
                    <a:bodyPr/>
                    <a:lstStyle/>
                    <a:p>
                      <a:pPr marL="0" marR="0" algn="ctr">
                        <a:lnSpc>
                          <a:spcPts val="1135"/>
                        </a:lnSpc>
                        <a:spcBef>
                          <a:spcPts val="0"/>
                        </a:spcBef>
                        <a:spcAft>
                          <a:spcPts val="0"/>
                        </a:spcAft>
                      </a:pPr>
                      <a:r>
                        <a:rPr kumimoji="1" lang="en-US" sz="1100" b="1" kern="1200" dirty="0">
                          <a:solidFill>
                            <a:srgbClr val="FFFFFF"/>
                          </a:solidFill>
                          <a:latin typeface="Calibri"/>
                          <a:ea typeface="华文细黑"/>
                        </a:rPr>
                        <a:t>Frequency ranges for NR </a:t>
                      </a:r>
                      <a:endParaRPr lang="en-US" sz="1800" dirty="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ts val="1135"/>
                        </a:lnSpc>
                        <a:spcBef>
                          <a:spcPts val="0"/>
                        </a:spcBef>
                        <a:spcAft>
                          <a:spcPts val="0"/>
                        </a:spcAft>
                      </a:pPr>
                      <a:r>
                        <a:rPr kumimoji="1" lang="en-US" sz="1100" b="1" kern="1200">
                          <a:solidFill>
                            <a:srgbClr val="FFFFFF"/>
                          </a:solidFill>
                          <a:latin typeface="Calibri"/>
                          <a:ea typeface="华文细黑"/>
                        </a:rPr>
                        <a:t>Operators whose request is included in the frequency range </a:t>
                      </a:r>
                      <a:endParaRPr lang="en-US" sz="180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r>
              <a:tr h="473286">
                <a:tc>
                  <a:txBody>
                    <a:bodyPr/>
                    <a:lstStyle/>
                    <a:p>
                      <a:pPr marL="0" marR="0" algn="ctr">
                        <a:lnSpc>
                          <a:spcPts val="1045"/>
                        </a:lnSpc>
                        <a:spcBef>
                          <a:spcPts val="0"/>
                        </a:spcBef>
                        <a:spcAft>
                          <a:spcPts val="0"/>
                        </a:spcAft>
                      </a:pPr>
                      <a:r>
                        <a:rPr kumimoji="1" lang="en-US" sz="1100" kern="1200" dirty="0">
                          <a:solidFill>
                            <a:srgbClr val="000000"/>
                          </a:solidFill>
                          <a:latin typeface="Calibri"/>
                          <a:ea typeface="华文细黑"/>
                        </a:rPr>
                        <a:t>1710-1785MHz (UL)/3.3-4.2 GHz*(DL&amp;UL) </a:t>
                      </a:r>
                      <a:endParaRPr lang="en-US" sz="1800" dirty="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ts val="1045"/>
                        </a:lnSpc>
                        <a:spcBef>
                          <a:spcPts val="0"/>
                        </a:spcBef>
                        <a:spcAft>
                          <a:spcPts val="900"/>
                        </a:spcAft>
                      </a:pPr>
                      <a:r>
                        <a:rPr kumimoji="1" lang="en-GB" sz="1100" kern="1200">
                          <a:solidFill>
                            <a:srgbClr val="000000"/>
                          </a:solidFill>
                          <a:latin typeface="Arial"/>
                          <a:ea typeface="华文细黑"/>
                        </a:rPr>
                        <a:t>China Telecom, China Unicom, CMCC, Deutsche Telekom </a:t>
                      </a:r>
                      <a:endParaRPr lang="en-US" sz="1800">
                        <a:latin typeface="Times New Roman"/>
                        <a:ea typeface="宋体"/>
                      </a:endParaRPr>
                    </a:p>
                  </a:txBody>
                  <a:tcPr marL="17780" marR="17780" marT="825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473286">
                <a:tc>
                  <a:txBody>
                    <a:bodyPr/>
                    <a:lstStyle/>
                    <a:p>
                      <a:pPr marL="0" marR="0" algn="ctr">
                        <a:lnSpc>
                          <a:spcPts val="1045"/>
                        </a:lnSpc>
                        <a:spcBef>
                          <a:spcPts val="0"/>
                        </a:spcBef>
                        <a:spcAft>
                          <a:spcPts val="0"/>
                        </a:spcAft>
                      </a:pPr>
                      <a:r>
                        <a:rPr kumimoji="1" lang="en-US" sz="1100" kern="1200" dirty="0">
                          <a:solidFill>
                            <a:srgbClr val="000000"/>
                          </a:solidFill>
                          <a:latin typeface="Calibri"/>
                          <a:ea typeface="华文细黑"/>
                        </a:rPr>
                        <a:t>832-862MHz (UL)/3.3-4.2 GHz*(DL&amp;UL)</a:t>
                      </a:r>
                      <a:endParaRPr lang="en-US" sz="1800" dirty="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ts val="1045"/>
                        </a:lnSpc>
                        <a:spcBef>
                          <a:spcPts val="0"/>
                        </a:spcBef>
                        <a:spcAft>
                          <a:spcPts val="900"/>
                        </a:spcAft>
                      </a:pPr>
                      <a:r>
                        <a:rPr kumimoji="1" lang="en-GB" sz="1100" kern="1200" dirty="0">
                          <a:solidFill>
                            <a:srgbClr val="000000"/>
                          </a:solidFill>
                          <a:latin typeface="Arial"/>
                          <a:ea typeface="华文细黑"/>
                        </a:rPr>
                        <a:t>Orange, Telefonica, </a:t>
                      </a:r>
                      <a:r>
                        <a:rPr kumimoji="1" lang="en-GB" sz="1100" kern="1200" dirty="0" err="1">
                          <a:solidFill>
                            <a:srgbClr val="000000"/>
                          </a:solidFill>
                          <a:latin typeface="Arial"/>
                          <a:ea typeface="华文细黑"/>
                        </a:rPr>
                        <a:t>Etisalat</a:t>
                      </a:r>
                      <a:r>
                        <a:rPr kumimoji="1" lang="en-GB" sz="1100" kern="1200" dirty="0">
                          <a:solidFill>
                            <a:srgbClr val="000000"/>
                          </a:solidFill>
                          <a:latin typeface="Arial"/>
                          <a:ea typeface="华文细黑"/>
                        </a:rPr>
                        <a:t>, Deutsche Telekom </a:t>
                      </a:r>
                      <a:endParaRPr lang="en-US" sz="1800" dirty="0">
                        <a:latin typeface="Times New Roman"/>
                        <a:ea typeface="宋体"/>
                      </a:endParaRPr>
                    </a:p>
                  </a:txBody>
                  <a:tcPr marL="17780" marR="17780" marT="825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528320">
                <a:tc>
                  <a:txBody>
                    <a:bodyPr/>
                    <a:lstStyle/>
                    <a:p>
                      <a:pPr marL="0" marR="0" algn="ctr">
                        <a:lnSpc>
                          <a:spcPts val="1150"/>
                        </a:lnSpc>
                        <a:spcBef>
                          <a:spcPts val="0"/>
                        </a:spcBef>
                        <a:spcAft>
                          <a:spcPts val="0"/>
                        </a:spcAft>
                      </a:pPr>
                      <a:r>
                        <a:rPr kumimoji="1" lang="en-GB" sz="1100" kern="1200">
                          <a:solidFill>
                            <a:srgbClr val="000000"/>
                          </a:solidFill>
                          <a:latin typeface="Calibri"/>
                          <a:ea typeface="华文细黑"/>
                        </a:rPr>
                        <a:t>880-915MHz (UL)/3.3-4.2 GHz*(DL&amp;UL) </a:t>
                      </a:r>
                      <a:endParaRPr lang="en-US" sz="180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gn="ctr">
                        <a:lnSpc>
                          <a:spcPts val="1150"/>
                        </a:lnSpc>
                        <a:spcBef>
                          <a:spcPts val="0"/>
                        </a:spcBef>
                        <a:spcAft>
                          <a:spcPts val="900"/>
                        </a:spcAft>
                      </a:pPr>
                      <a:r>
                        <a:rPr kumimoji="1" lang="en-GB" sz="1100" kern="1200" dirty="0">
                          <a:solidFill>
                            <a:srgbClr val="000000"/>
                          </a:solidFill>
                          <a:latin typeface="Arial"/>
                          <a:ea typeface="华文细黑"/>
                        </a:rPr>
                        <a:t>CMCC </a:t>
                      </a:r>
                      <a:endParaRPr lang="en-US" sz="1800" dirty="0">
                        <a:latin typeface="Times New Roman"/>
                        <a:ea typeface="宋体"/>
                      </a:endParaRPr>
                    </a:p>
                  </a:txBody>
                  <a:tcPr marL="17780" marR="17780" marT="825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500804">
                <a:tc>
                  <a:txBody>
                    <a:bodyPr/>
                    <a:lstStyle/>
                    <a:p>
                      <a:pPr marL="0" marR="0" algn="ctr">
                        <a:lnSpc>
                          <a:spcPts val="1100"/>
                        </a:lnSpc>
                        <a:spcBef>
                          <a:spcPts val="0"/>
                        </a:spcBef>
                        <a:spcAft>
                          <a:spcPts val="0"/>
                        </a:spcAft>
                      </a:pPr>
                      <a:r>
                        <a:rPr kumimoji="1" lang="en-US" sz="1100" kern="1200" dirty="0">
                          <a:solidFill>
                            <a:srgbClr val="000000"/>
                          </a:solidFill>
                          <a:latin typeface="Calibri"/>
                          <a:ea typeface="华文细黑"/>
                        </a:rPr>
                        <a:t>703-748MHz (UL)/3.3-4.2 GHz* (DL&amp;UL) </a:t>
                      </a:r>
                      <a:endParaRPr lang="en-US" sz="1800" dirty="0">
                        <a:latin typeface="Times New Roman"/>
                        <a:ea typeface="宋体"/>
                      </a:endParaRPr>
                    </a:p>
                  </a:txBody>
                  <a:tcPr marL="121920" marR="1219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ts val="1100"/>
                        </a:lnSpc>
                        <a:spcBef>
                          <a:spcPts val="0"/>
                        </a:spcBef>
                        <a:spcAft>
                          <a:spcPts val="900"/>
                        </a:spcAft>
                      </a:pPr>
                      <a:r>
                        <a:rPr kumimoji="1" lang="en-GB" sz="1100" kern="1200" dirty="0">
                          <a:solidFill>
                            <a:srgbClr val="000000"/>
                          </a:solidFill>
                          <a:latin typeface="Arial"/>
                          <a:ea typeface="华文细黑"/>
                        </a:rPr>
                        <a:t>Orange, Telefonica, </a:t>
                      </a:r>
                      <a:r>
                        <a:rPr kumimoji="1" lang="en-GB" sz="1100" kern="1200" dirty="0" err="1">
                          <a:solidFill>
                            <a:srgbClr val="000000"/>
                          </a:solidFill>
                          <a:latin typeface="Arial"/>
                          <a:ea typeface="华文细黑"/>
                        </a:rPr>
                        <a:t>Etisalat</a:t>
                      </a:r>
                      <a:r>
                        <a:rPr kumimoji="1" lang="en-GB" sz="1100" kern="1200" dirty="0">
                          <a:solidFill>
                            <a:srgbClr val="000000"/>
                          </a:solidFill>
                          <a:latin typeface="Arial"/>
                          <a:ea typeface="华文细黑"/>
                        </a:rPr>
                        <a:t> </a:t>
                      </a:r>
                      <a:endParaRPr lang="en-US" sz="1800" dirty="0">
                        <a:latin typeface="Times New Roman"/>
                        <a:ea typeface="宋体"/>
                      </a:endParaRPr>
                    </a:p>
                  </a:txBody>
                  <a:tcPr marL="17780" marR="17780" marT="825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3550" y="304800"/>
            <a:ext cx="8229600" cy="1143000"/>
          </a:xfrm>
        </p:spPr>
        <p:txBody>
          <a:bodyPr/>
          <a:lstStyle/>
          <a:p>
            <a:r>
              <a:rPr lang="en-US" altLang="zh-CN"/>
              <a:t>Background</a:t>
            </a:r>
          </a:p>
        </p:txBody>
      </p:sp>
      <p:sp>
        <p:nvSpPr>
          <p:cNvPr id="5123" name="Content Placeholder 2"/>
          <p:cNvSpPr>
            <a:spLocks noGrp="1"/>
          </p:cNvSpPr>
          <p:nvPr>
            <p:ph idx="1"/>
          </p:nvPr>
        </p:nvSpPr>
        <p:spPr>
          <a:xfrm>
            <a:off x="463550" y="1219200"/>
            <a:ext cx="8229600" cy="4876800"/>
          </a:xfrm>
        </p:spPr>
        <p:txBody>
          <a:bodyPr/>
          <a:lstStyle/>
          <a:p>
            <a:pPr marL="0" marR="0" algn="just">
              <a:spcBef>
                <a:spcPts val="0"/>
              </a:spcBef>
              <a:spcAft>
                <a:spcPts val="600"/>
              </a:spcAft>
            </a:pPr>
            <a:r>
              <a:rPr lang="en-US" sz="1800" dirty="0" smtClean="0">
                <a:highlight>
                  <a:srgbClr val="00FF00"/>
                </a:highlight>
                <a:latin typeface="Times New Roman"/>
                <a:ea typeface="MS Mincho"/>
              </a:rPr>
              <a:t>RAN1 Agreements</a:t>
            </a:r>
            <a:r>
              <a:rPr lang="en-US" sz="2800" dirty="0" smtClean="0">
                <a:latin typeface="Times New Roman"/>
                <a:ea typeface="MS Mincho"/>
              </a:rPr>
              <a:t>:</a:t>
            </a:r>
            <a:endParaRPr lang="en-US" sz="4400" dirty="0" smtClean="0">
              <a:latin typeface="Times New Roman"/>
              <a:ea typeface="宋体"/>
            </a:endParaRPr>
          </a:p>
          <a:p>
            <a:pPr lvl="0"/>
            <a:r>
              <a:rPr lang="en-US" sz="2000" dirty="0" smtClean="0"/>
              <a:t>For NR NSA for a UE, NR supports the case that when the UE is </a:t>
            </a:r>
            <a:r>
              <a:rPr lang="en-GB" sz="2000" dirty="0" smtClean="0"/>
              <a:t>configured with multiple UL carriers on different frequencies (where there is at least one LTE carrier and at least one NR carrier of a different carrier frequency), the UE operates on only one of the carriers at a given time among a pair of LTE and NR carriers</a:t>
            </a:r>
            <a:endParaRPr lang="en-US" sz="2000" dirty="0" smtClean="0"/>
          </a:p>
          <a:p>
            <a:pPr lvl="1"/>
            <a:r>
              <a:rPr lang="en-GB" sz="1800" dirty="0" smtClean="0"/>
              <a:t>FFS whether or not there is specification impact</a:t>
            </a:r>
            <a:endParaRPr lang="en-US" sz="1800" dirty="0" smtClean="0"/>
          </a:p>
          <a:p>
            <a:pPr lvl="2"/>
            <a:r>
              <a:rPr lang="en-GB" sz="1600" dirty="0" smtClean="0"/>
              <a:t>If there is RAN1 specification impact, aim to minimize the specification impact for NR</a:t>
            </a:r>
            <a:endParaRPr lang="en-US" sz="1600" dirty="0" smtClean="0"/>
          </a:p>
          <a:p>
            <a:pPr lvl="2"/>
            <a:r>
              <a:rPr lang="en-GB" sz="1600" dirty="0" smtClean="0"/>
              <a:t>Note: this feature by itself is not intended to have any LTE RAN1 specification impact </a:t>
            </a:r>
            <a:endParaRPr lang="en-US" sz="1600" dirty="0" smtClean="0"/>
          </a:p>
          <a:p>
            <a:pPr lvl="1"/>
            <a:r>
              <a:rPr lang="en-GB" sz="1800" dirty="0" smtClean="0"/>
              <a:t>Note: the other case of allowing simultaneous operation on two or more UL carriers is already agreed to be supported</a:t>
            </a:r>
            <a:endParaRPr lang="en-US" sz="1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3550" y="304800"/>
            <a:ext cx="8229600" cy="1143000"/>
          </a:xfrm>
        </p:spPr>
        <p:txBody>
          <a:bodyPr/>
          <a:lstStyle/>
          <a:p>
            <a:r>
              <a:rPr lang="en-US" altLang="zh-CN"/>
              <a:t>Background</a:t>
            </a:r>
          </a:p>
        </p:txBody>
      </p:sp>
      <p:sp>
        <p:nvSpPr>
          <p:cNvPr id="5123" name="Content Placeholder 2"/>
          <p:cNvSpPr>
            <a:spLocks noGrp="1"/>
          </p:cNvSpPr>
          <p:nvPr>
            <p:ph idx="1"/>
          </p:nvPr>
        </p:nvSpPr>
        <p:spPr>
          <a:xfrm>
            <a:off x="463550" y="1219200"/>
            <a:ext cx="8229600" cy="4876800"/>
          </a:xfrm>
        </p:spPr>
        <p:txBody>
          <a:bodyPr/>
          <a:lstStyle/>
          <a:p>
            <a:pPr marL="0" marR="0" algn="just">
              <a:spcBef>
                <a:spcPts val="0"/>
              </a:spcBef>
              <a:spcAft>
                <a:spcPts val="600"/>
              </a:spcAft>
            </a:pPr>
            <a:r>
              <a:rPr lang="en-US" sz="1800" dirty="0" smtClean="0">
                <a:highlight>
                  <a:srgbClr val="00FF00"/>
                </a:highlight>
                <a:latin typeface="Times New Roman"/>
                <a:ea typeface="MS Mincho"/>
              </a:rPr>
              <a:t>RAN1 Agreements</a:t>
            </a:r>
            <a:r>
              <a:rPr lang="en-US" sz="2800" dirty="0" smtClean="0">
                <a:latin typeface="Times New Roman"/>
                <a:ea typeface="MS Mincho"/>
              </a:rPr>
              <a:t>:</a:t>
            </a:r>
            <a:endParaRPr lang="en-US" dirty="0" smtClean="0"/>
          </a:p>
          <a:p>
            <a:pPr lvl="0"/>
            <a:r>
              <a:rPr lang="en-GB" sz="2000" dirty="0" smtClean="0"/>
              <a:t>Specify mechanisms for supporting supplementary Uplink frequency </a:t>
            </a:r>
            <a:endParaRPr lang="en-US" sz="2000" dirty="0" smtClean="0"/>
          </a:p>
          <a:p>
            <a:pPr lvl="1"/>
            <a:r>
              <a:rPr lang="en-GB" sz="1800" dirty="0" smtClean="0"/>
              <a:t>Note: SUL herein refers to the case when there is only UL resource for a carrier from NR perspective</a:t>
            </a:r>
            <a:endParaRPr lang="en-US" sz="1800" dirty="0" smtClean="0"/>
          </a:p>
          <a:p>
            <a:pPr lvl="1"/>
            <a:r>
              <a:rPr lang="en-GB" sz="1800" dirty="0" smtClean="0"/>
              <a:t>Use SUL as complimentary access link (including from random access point of view) to NR TDD and to NR FDD, where the UE may select PRACH resources either in the NR TDD/FDD uplink frequency or the SUL frequency. </a:t>
            </a:r>
            <a:endParaRPr lang="en-US" sz="1800" dirty="0" smtClean="0"/>
          </a:p>
          <a:p>
            <a:pPr lvl="1"/>
            <a:r>
              <a:rPr lang="en-GB" sz="1800" dirty="0" smtClean="0"/>
              <a:t>Note: The SUL frequency can be a frequency shared with LTE UL(at least for the case when NR spectrum is below 6 </a:t>
            </a:r>
            <a:r>
              <a:rPr lang="en-GB" sz="1800" dirty="0" err="1" smtClean="0"/>
              <a:t>Ghz</a:t>
            </a:r>
            <a:r>
              <a:rPr lang="en-GB" sz="1800" dirty="0" smtClean="0"/>
              <a:t>).</a:t>
            </a:r>
            <a:endParaRPr lang="en-US" sz="1800" dirty="0" smtClean="0"/>
          </a:p>
          <a:p>
            <a:pPr lvl="2"/>
            <a:r>
              <a:rPr lang="en-US" sz="1600" dirty="0" smtClean="0"/>
              <a:t>Minimize impact to NR physical layer design to enable this co-existence</a:t>
            </a:r>
          </a:p>
          <a:p>
            <a:pPr lvl="1"/>
            <a:r>
              <a:rPr lang="en-GB" sz="1800" dirty="0" smtClean="0"/>
              <a:t>Note: whether or not UE has to support simultaneous transmission on uplink frequencies is a separate discussion</a:t>
            </a:r>
            <a:endParaRPr lang="en-US" sz="1800" dirty="0" smtClean="0"/>
          </a:p>
          <a:p>
            <a:r>
              <a:rPr lang="en-GB" sz="2000" dirty="0" smtClean="0"/>
              <a:t>Sent LS accommodating above agreement to RAN2 and RAN4</a:t>
            </a:r>
            <a:endParaRPr lang="en-US" sz="4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a:t>Proposal</a:t>
            </a:r>
          </a:p>
        </p:txBody>
      </p:sp>
      <p:sp>
        <p:nvSpPr>
          <p:cNvPr id="6147" name="Content Placeholder 2"/>
          <p:cNvSpPr>
            <a:spLocks noGrp="1"/>
          </p:cNvSpPr>
          <p:nvPr>
            <p:ph idx="1"/>
          </p:nvPr>
        </p:nvSpPr>
        <p:spPr>
          <a:xfrm>
            <a:off x="463550" y="1371600"/>
            <a:ext cx="8229600" cy="5029200"/>
          </a:xfrm>
        </p:spPr>
        <p:txBody>
          <a:bodyPr/>
          <a:lstStyle/>
          <a:p>
            <a:pPr lvl="0"/>
            <a:r>
              <a:rPr lang="en-GB" sz="2800" i="1" dirty="0" smtClean="0"/>
              <a:t>For NR standalone operation for a UE, </a:t>
            </a:r>
            <a:endParaRPr lang="en-US" sz="2800" i="1" strike="sngStrike" dirty="0" smtClean="0">
              <a:solidFill>
                <a:srgbClr val="FF0000"/>
              </a:solidFill>
            </a:endParaRPr>
          </a:p>
          <a:p>
            <a:pPr lvl="1"/>
            <a:r>
              <a:rPr lang="en-US" sz="2400" dirty="0" smtClean="0"/>
              <a:t>NR supports the case that the UE is </a:t>
            </a:r>
            <a:r>
              <a:rPr lang="en-GB" sz="2400" dirty="0" smtClean="0"/>
              <a:t>configured with UL carriers on different frequency ranges and the UE can only transmit on one of the carriers at a given time.</a:t>
            </a:r>
          </a:p>
          <a:p>
            <a:pPr lvl="2"/>
            <a:r>
              <a:rPr lang="en-GB" sz="2000" dirty="0" smtClean="0"/>
              <a:t>One of the carrier frequencies can be a frequency shared with LTE UL (at least for the case when NR spectrum is below 6 GHz). </a:t>
            </a:r>
            <a:endParaRPr lang="en-US" dirty="0" smtClean="0"/>
          </a:p>
          <a:p>
            <a:pPr lvl="1"/>
            <a:endParaRPr lang="en-GB" altLang="zh-CN" sz="2400" dirty="0" smtClean="0"/>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22526</TotalTime>
  <Words>526</Words>
  <Application>Microsoft Office PowerPoint</Application>
  <PresentationFormat>On-screen Show (4:3)</PresentationFormat>
  <Paragraphs>54</Paragraphs>
  <Slides>6</Slides>
  <Notes>1</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WF on LTE-NR Coexistence with UL sharing</vt:lpstr>
      <vt:lpstr>Background</vt:lpstr>
      <vt:lpstr>Background</vt:lpstr>
      <vt:lpstr>Background</vt:lpstr>
      <vt:lpstr>Background</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Frank</cp:lastModifiedBy>
  <cp:revision>822</cp:revision>
  <dcterms:created xsi:type="dcterms:W3CDTF">2010-05-12T23:28:36Z</dcterms:created>
  <dcterms:modified xsi:type="dcterms:W3CDTF">2017-05-19T01:39:58Z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(3)cqE8t3+ErbmdZ9Yrbfts1kmNGfsC5NsXLoobXpphKPMtIT8NG9/4Ybfs+USQlSI4K82ccK7Y
eOihi5BIVSyjJk9+6KJXi6LV2rqeyQQ9ySyeDLC+HMZ6t4WkFc8cj5VRivSLhrsSPMiPprQ3
MNWgXKtfKirekMyj4N0h6K8Augp8FDEVUyB8RFHINTV+iaafZDDK2ihYhytn58LmDnVDbG+g
/JjT944kKOMMHPIewG</vt:lpwstr>
  </property>
  <property fmtid="{D5CDD505-2E9C-101B-9397-08002B2CF9AE}" pid="17" name="_2015_ms_pID_725343_00">
    <vt:lpwstr>_2015_ms_pID_725343</vt:lpwstr>
  </property>
  <property fmtid="{D5CDD505-2E9C-101B-9397-08002B2CF9AE}" pid="18" name="_2015_ms_pID_7253431">
    <vt:lpwstr>Jh9XwH1SwqEo0Aupa0nS00jhOuFxtrmS7V0g03UlOj+hx2yddu4ZkX
a9dhAcGNhuKPlLVp1CRXaM5KuyE6pEbz2pulzZxCuQjZbDmlCpWZxniemc6aN+LHN3ih7AUu
JrLNWfPsK5B2z1uzg+2z7wrDeG80DEMP5uGPVhTNhRWkxxrQb0P8zQ7TbOcpx6d9lazXOjgt
Tqn5sI+B68QyKSM6IkYMlWaXCDSJ3PNGW+0v</vt:lpwstr>
  </property>
  <property fmtid="{D5CDD505-2E9C-101B-9397-08002B2CF9AE}" pid="19" name="_2015_ms_pID_7253431_00">
    <vt:lpwstr>_2015_ms_pID_7253431</vt:lpwstr>
  </property>
  <property fmtid="{D5CDD505-2E9C-101B-9397-08002B2CF9AE}" pid="20" name="_2015_ms_pID_7253432">
    <vt:lpwstr>pIl0Q435eesS/sUtBBDf0iKh9qvfFIP877Wq
1hXBzQeUMUYDPuxLyxXGFl51rPGYsQ==</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1495157990</vt:lpwstr>
  </property>
</Properties>
</file>