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 id="262" r:id="rId7"/>
    <p:sldId id="261" r:id="rId8"/>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8" d="100"/>
          <a:sy n="98" d="100"/>
        </p:scale>
        <p:origin x="-115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2017/5/18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smtClean="0"/>
              <a:t>WF on NR-PBCH contents and payload size</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NTT DOCOMO</a:t>
            </a:r>
            <a:endParaRPr kumimoji="1" lang="ja-JP" altLang="en-US" dirty="0"/>
          </a:p>
        </p:txBody>
      </p:sp>
      <p:sp>
        <p:nvSpPr>
          <p:cNvPr id="4" name="Rectangle 3"/>
          <p:cNvSpPr/>
          <p:nvPr/>
        </p:nvSpPr>
        <p:spPr>
          <a:xfrm>
            <a:off x="251520" y="260648"/>
            <a:ext cx="8136904" cy="923330"/>
          </a:xfrm>
          <a:prstGeom prst="rect">
            <a:avLst/>
          </a:prstGeom>
        </p:spPr>
        <p:txBody>
          <a:bodyPr wrap="square">
            <a:spAutoFit/>
          </a:bodyPr>
          <a:lstStyle/>
          <a:p>
            <a:pPr>
              <a:spcBef>
                <a:spcPct val="0"/>
              </a:spcBef>
              <a:buFontTx/>
              <a:buNone/>
            </a:pPr>
            <a:r>
              <a:rPr lang="en-GB" altLang="ko-KR" b="1" dirty="0">
                <a:latin typeface="Times New Roman" pitchFamily="18" charset="0"/>
                <a:cs typeface="Times New Roman" pitchFamily="18" charset="0"/>
              </a:rPr>
              <a:t>3GPP TSG RAN WG1 Meeting #89			                      R1-1</a:t>
            </a:r>
            <a:r>
              <a:rPr lang="en-US" altLang="ja-JP" b="1" dirty="0" smtClean="0">
                <a:latin typeface="Times New Roman" pitchFamily="18" charset="0"/>
                <a:cs typeface="Times New Roman" pitchFamily="18" charset="0"/>
              </a:rPr>
              <a:t>709754</a:t>
            </a:r>
            <a:endParaRPr lang="en-US" altLang="zh-CN" b="1" dirty="0">
              <a:latin typeface="Times New Roman" pitchFamily="18" charset="0"/>
              <a:ea typeface="맑은 고딕" pitchFamily="50" charset="-127"/>
              <a:cs typeface="Times New Roman" pitchFamily="18" charset="0"/>
            </a:endParaRPr>
          </a:p>
          <a:p>
            <a:pPr>
              <a:spcBef>
                <a:spcPct val="0"/>
              </a:spcBef>
              <a:buFontTx/>
              <a:buNone/>
            </a:pPr>
            <a:r>
              <a:rPr lang="en-US" altLang="ko-KR" b="1" dirty="0">
                <a:latin typeface="Times New Roman" pitchFamily="18" charset="0"/>
                <a:cs typeface="Times New Roman" pitchFamily="18" charset="0"/>
              </a:rPr>
              <a:t>Hangzhou, China</a:t>
            </a:r>
          </a:p>
          <a:p>
            <a:pPr>
              <a:spcBef>
                <a:spcPct val="0"/>
              </a:spcBef>
              <a:buFontTx/>
              <a:buNone/>
            </a:pPr>
            <a:r>
              <a:rPr lang="en-US" altLang="ko-KR" b="1" dirty="0">
                <a:latin typeface="Times New Roman" pitchFamily="18" charset="0"/>
                <a:cs typeface="Times New Roman" pitchFamily="18" charset="0"/>
              </a:rPr>
              <a:t>15th – 19th May, 2017</a:t>
            </a:r>
            <a:endParaRPr lang="en-GB" altLang="ko-KR" b="1" dirty="0">
              <a:latin typeface="Times New Roman" pitchFamily="18" charset="0"/>
              <a:cs typeface="Times New Roman" pitchFamily="18" charset="0"/>
            </a:endParaRPr>
          </a:p>
        </p:txBody>
      </p:sp>
      <p:sp>
        <p:nvSpPr>
          <p:cNvPr id="5" name="TextBox 4"/>
          <p:cNvSpPr txBox="1">
            <a:spLocks noChangeArrowheads="1"/>
          </p:cNvSpPr>
          <p:nvPr/>
        </p:nvSpPr>
        <p:spPr bwMode="auto">
          <a:xfrm>
            <a:off x="323528" y="1356586"/>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a:t>
            </a:r>
            <a:r>
              <a:rPr lang="en-US" altLang="ko-KR" sz="1800" dirty="0" smtClean="0"/>
              <a:t>7.1.1.2.1</a:t>
            </a:r>
            <a:endParaRPr lang="en-US" altLang="ko-KR" sz="1800" dirty="0"/>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2656606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457200" y="1600200"/>
            <a:ext cx="8229600" cy="4925144"/>
          </a:xfrm>
        </p:spPr>
        <p:txBody>
          <a:bodyPr>
            <a:normAutofit fontScale="55000" lnSpcReduction="20000"/>
          </a:bodyPr>
          <a:lstStyle/>
          <a:p>
            <a:pPr marL="0" indent="0">
              <a:spcAft>
                <a:spcPts val="0"/>
              </a:spcAft>
              <a:buNone/>
            </a:pPr>
            <a:r>
              <a:rPr lang="en-US" altLang="ja-JP" b="1" u="sng" dirty="0">
                <a:highlight>
                  <a:srgbClr val="00FF00"/>
                </a:highlight>
                <a:latin typeface="Times"/>
                <a:ea typeface="ＭＳ 明朝"/>
                <a:cs typeface="Times New Roman"/>
              </a:rPr>
              <a:t>Agreements:</a:t>
            </a:r>
            <a:endParaRPr lang="ja-JP" altLang="ja-JP" dirty="0">
              <a:latin typeface="Times"/>
              <a:ea typeface="Batang"/>
              <a:cs typeface="Times New Roman"/>
            </a:endParaRPr>
          </a:p>
          <a:p>
            <a:pPr lvl="0">
              <a:buFont typeface="Arial"/>
              <a:buChar char="•"/>
              <a:tabLst>
                <a:tab pos="457200" algn="l"/>
              </a:tabLst>
            </a:pPr>
            <a:r>
              <a:rPr lang="en-US" altLang="ja-JP" dirty="0">
                <a:solidFill>
                  <a:srgbClr val="FF0000"/>
                </a:solidFill>
                <a:latin typeface="Times"/>
                <a:ea typeface="ＭＳ 明朝"/>
                <a:cs typeface="Times New Roman"/>
              </a:rPr>
              <a:t>RAN1 targets design of NR PBCH to be no larger than [100 bits] and no less than 40 bits including CRC.</a:t>
            </a:r>
            <a:endParaRPr lang="ja-JP" altLang="ja-JP" dirty="0">
              <a:solidFill>
                <a:srgbClr val="FF0000"/>
              </a:solidFill>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This simply provide guidance for potential minimum and maximum value</a:t>
            </a:r>
            <a:r>
              <a:rPr lang="en-US" altLang="ja-JP" dirty="0" smtClean="0">
                <a:latin typeface="Times"/>
                <a:ea typeface="ＭＳ 明朝"/>
                <a:cs typeface="Times New Roman"/>
              </a:rPr>
              <a:t>.</a:t>
            </a:r>
          </a:p>
          <a:p>
            <a:pPr lvl="1">
              <a:buFont typeface="Arial"/>
              <a:buChar char="•"/>
              <a:tabLst>
                <a:tab pos="914400" algn="l"/>
              </a:tabLst>
            </a:pPr>
            <a:endParaRPr lang="en-US" altLang="ja-JP" dirty="0" smtClean="0">
              <a:latin typeface="Times"/>
              <a:ea typeface="ＭＳ 明朝"/>
              <a:cs typeface="Times New Roman"/>
            </a:endParaRPr>
          </a:p>
          <a:p>
            <a:pPr marL="0" indent="0">
              <a:spcAft>
                <a:spcPts val="0"/>
              </a:spcAft>
              <a:buNone/>
            </a:pPr>
            <a:r>
              <a:rPr lang="en-GB" altLang="ja-JP" b="1" u="sng" dirty="0">
                <a:highlight>
                  <a:srgbClr val="00FF00"/>
                </a:highlight>
                <a:latin typeface="Times"/>
                <a:ea typeface="ＭＳ 明朝"/>
                <a:cs typeface="Times New Roman"/>
              </a:rPr>
              <a:t>Agreements:</a:t>
            </a:r>
            <a:endParaRPr lang="ja-JP" altLang="ja-JP" dirty="0">
              <a:latin typeface="Times"/>
              <a:ea typeface="Batang"/>
              <a:cs typeface="Times New Roman"/>
            </a:endParaRPr>
          </a:p>
          <a:p>
            <a:pPr lvl="0">
              <a:buFont typeface="Arial"/>
              <a:buChar char="•"/>
              <a:tabLst>
                <a:tab pos="457200" algn="l"/>
              </a:tabLst>
            </a:pPr>
            <a:r>
              <a:rPr lang="en-US" altLang="ja-JP" dirty="0" smtClean="0">
                <a:solidFill>
                  <a:srgbClr val="FF0000"/>
                </a:solidFill>
                <a:latin typeface="Times"/>
                <a:ea typeface="ＭＳ 明朝"/>
                <a:cs typeface="Times New Roman"/>
              </a:rPr>
              <a:t>NR-PBCH </a:t>
            </a:r>
            <a:r>
              <a:rPr lang="en-US" altLang="ja-JP" dirty="0">
                <a:solidFill>
                  <a:srgbClr val="FF0000"/>
                </a:solidFill>
                <a:latin typeface="Times"/>
                <a:ea typeface="ＭＳ 明朝"/>
                <a:cs typeface="Times New Roman"/>
              </a:rPr>
              <a:t>provides configuration information for the NR-PDCCH scheduling the NR-PDSCH carrying the remaining minimum system information</a:t>
            </a:r>
            <a:endParaRPr lang="ja-JP" altLang="ja-JP" dirty="0">
              <a:solidFill>
                <a:srgbClr val="FF0000"/>
              </a:solidFill>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FFS if a part of configuration information can be derived by </a:t>
            </a:r>
            <a:r>
              <a:rPr lang="en-US" altLang="ja-JP" dirty="0" smtClean="0">
                <a:latin typeface="Times"/>
                <a:ea typeface="ＭＳ 明朝"/>
                <a:cs typeface="Times New Roman"/>
              </a:rPr>
              <a:t>specification</a:t>
            </a:r>
          </a:p>
          <a:p>
            <a:pPr lvl="1">
              <a:buFont typeface="Arial"/>
              <a:buChar char="•"/>
              <a:tabLst>
                <a:tab pos="914400" algn="l"/>
              </a:tabLst>
            </a:pPr>
            <a:endParaRPr lang="en-US" altLang="ja-JP" dirty="0">
              <a:latin typeface="Times"/>
              <a:ea typeface="ＭＳ 明朝"/>
              <a:cs typeface="Times New Roman"/>
            </a:endParaRPr>
          </a:p>
          <a:p>
            <a:pPr marL="0" indent="0">
              <a:spcAft>
                <a:spcPts val="0"/>
              </a:spcAft>
              <a:buNone/>
            </a:pPr>
            <a:r>
              <a:rPr lang="en-GB" altLang="ja-JP" b="1" u="sng" dirty="0">
                <a:highlight>
                  <a:srgbClr val="00FF00"/>
                </a:highlight>
                <a:latin typeface="Times"/>
                <a:ea typeface="ＭＳ 明朝"/>
                <a:cs typeface="Times New Roman"/>
              </a:rPr>
              <a:t>Agreements:</a:t>
            </a:r>
            <a:endParaRPr lang="ja-JP" altLang="ja-JP" dirty="0">
              <a:latin typeface="Times"/>
              <a:ea typeface="Batang"/>
              <a:cs typeface="Times New Roman"/>
            </a:endParaRPr>
          </a:p>
          <a:p>
            <a:pPr lvl="0">
              <a:buFont typeface="Arial"/>
              <a:buChar char="•"/>
              <a:tabLst>
                <a:tab pos="457200" algn="l"/>
              </a:tabLst>
            </a:pPr>
            <a:r>
              <a:rPr lang="en-US" altLang="ja-JP" dirty="0">
                <a:latin typeface="Times"/>
                <a:ea typeface="ＭＳ 明朝"/>
                <a:cs typeface="Times New Roman"/>
              </a:rPr>
              <a:t>Down-select one of SCS options for the remaining minimum system information transmission</a:t>
            </a:r>
            <a:endParaRPr lang="ja-JP" altLang="ja-JP" dirty="0">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Option 1: </a:t>
            </a:r>
            <a:r>
              <a:rPr lang="en-US" altLang="ja-JP" dirty="0">
                <a:solidFill>
                  <a:srgbClr val="FF0000"/>
                </a:solidFill>
                <a:latin typeface="Times"/>
                <a:ea typeface="ＭＳ 明朝"/>
                <a:cs typeface="Times New Roman"/>
              </a:rPr>
              <a:t>PBCH signals the SCS of the remaining minimum system information </a:t>
            </a:r>
            <a:endParaRPr lang="ja-JP" altLang="ja-JP" dirty="0">
              <a:solidFill>
                <a:srgbClr val="FF0000"/>
              </a:solidFill>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Option 2: The same SCS applied in PBCH transmission is used for the transmission of the remaining minimum system information</a:t>
            </a:r>
            <a:endParaRPr lang="ja-JP" altLang="ja-JP" dirty="0">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FFS whether the SCS refers to the control and/or data channel for remaining minimum system information</a:t>
            </a:r>
            <a:endParaRPr lang="ja-JP" altLang="ja-JP" dirty="0">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Note: RAN2 has decided to go with option 2</a:t>
            </a:r>
            <a:endParaRPr lang="ja-JP" altLang="ja-JP" dirty="0">
              <a:latin typeface="Times"/>
              <a:ea typeface="Batang"/>
              <a:cs typeface="Times New Roman"/>
            </a:endParaRPr>
          </a:p>
          <a:p>
            <a:pPr lvl="1">
              <a:buFont typeface="Arial"/>
              <a:buChar char="•"/>
              <a:tabLst>
                <a:tab pos="914400" algn="l"/>
              </a:tabLst>
            </a:pPr>
            <a:endParaRPr lang="ja-JP" altLang="ja-JP" dirty="0" smtClean="0">
              <a:latin typeface="Times"/>
              <a:ea typeface="Batang"/>
              <a:cs typeface="Times New Roman"/>
            </a:endParaRPr>
          </a:p>
          <a:p>
            <a:pPr lvl="1">
              <a:buFont typeface="Arial"/>
              <a:buChar char="•"/>
              <a:tabLst>
                <a:tab pos="914400" algn="l"/>
              </a:tabLst>
            </a:pPr>
            <a:endParaRPr lang="en-US" altLang="ja-JP" dirty="0">
              <a:effectLst/>
              <a:latin typeface="Times"/>
              <a:ea typeface="ＭＳ 明朝"/>
              <a:cs typeface="Times New Roman"/>
            </a:endParaRPr>
          </a:p>
        </p:txBody>
      </p:sp>
    </p:spTree>
    <p:extLst>
      <p:ext uri="{BB962C8B-B14F-4D97-AF65-F5344CB8AC3E}">
        <p14:creationId xmlns:p14="http://schemas.microsoft.com/office/powerpoint/2010/main" val="1460872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rmAutofit fontScale="55000" lnSpcReduction="20000"/>
          </a:bodyPr>
          <a:lstStyle/>
          <a:p>
            <a:pPr marL="0" indent="0">
              <a:spcAft>
                <a:spcPts val="0"/>
              </a:spcAft>
              <a:buNone/>
            </a:pPr>
            <a:r>
              <a:rPr lang="en-US" altLang="ja-JP" b="1" u="sng" dirty="0">
                <a:highlight>
                  <a:srgbClr val="00FF00"/>
                </a:highlight>
                <a:latin typeface="Times"/>
                <a:ea typeface="ＭＳ 明朝"/>
                <a:cs typeface="Times New Roman"/>
              </a:rPr>
              <a:t>Agreements:</a:t>
            </a:r>
            <a:endParaRPr lang="ja-JP" altLang="ja-JP" dirty="0">
              <a:latin typeface="Times"/>
              <a:ea typeface="Batang"/>
              <a:cs typeface="Times New Roman"/>
            </a:endParaRPr>
          </a:p>
          <a:p>
            <a:pPr lvl="0">
              <a:buFont typeface="Arial"/>
              <a:buChar char="•"/>
              <a:tabLst>
                <a:tab pos="457200" algn="l"/>
              </a:tabLst>
            </a:pPr>
            <a:r>
              <a:rPr lang="en-US" altLang="ja-JP" dirty="0">
                <a:latin typeface="Times"/>
                <a:ea typeface="ＭＳ 明朝"/>
                <a:cs typeface="Times New Roman"/>
              </a:rPr>
              <a:t>The following methods are considered for the</a:t>
            </a:r>
            <a:r>
              <a:rPr lang="en-US" altLang="ja-JP" dirty="0">
                <a:solidFill>
                  <a:srgbClr val="FF0000"/>
                </a:solidFill>
                <a:latin typeface="Times"/>
                <a:ea typeface="ＭＳ 明朝"/>
                <a:cs typeface="Times New Roman"/>
              </a:rPr>
              <a:t> indication of which of the nominal SS blocks in SS burst sets that are actually transmitted</a:t>
            </a:r>
            <a:r>
              <a:rPr lang="en-US" altLang="ja-JP" dirty="0">
                <a:latin typeface="Times"/>
                <a:ea typeface="ＭＳ 明朝"/>
                <a:cs typeface="Times New Roman"/>
              </a:rPr>
              <a:t>:</a:t>
            </a:r>
            <a:endParaRPr lang="ja-JP" altLang="ja-JP" dirty="0">
              <a:latin typeface="Times"/>
              <a:ea typeface="Batang"/>
              <a:cs typeface="Times New Roman"/>
            </a:endParaRPr>
          </a:p>
          <a:p>
            <a:pPr lvl="1">
              <a:buFont typeface="Arial"/>
              <a:buChar char="–"/>
              <a:tabLst>
                <a:tab pos="914400" algn="l"/>
              </a:tabLst>
            </a:pPr>
            <a:r>
              <a:rPr lang="ja-JP" altLang="ja-JP" dirty="0">
                <a:solidFill>
                  <a:srgbClr val="FF0000"/>
                </a:solidFill>
                <a:latin typeface="Times"/>
                <a:ea typeface="ＭＳ 明朝"/>
                <a:cs typeface="Times New Roman"/>
              </a:rPr>
              <a:t>PBCH</a:t>
            </a:r>
            <a:endParaRPr lang="ja-JP" altLang="ja-JP" dirty="0">
              <a:solidFill>
                <a:srgbClr val="FF0000"/>
              </a:solidFill>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Remaining minimum system information</a:t>
            </a:r>
            <a:endParaRPr lang="ja-JP" altLang="ja-JP" dirty="0">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Other SI</a:t>
            </a:r>
            <a:endParaRPr lang="ja-JP" altLang="ja-JP" dirty="0">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dedicated signaling</a:t>
            </a:r>
            <a:endParaRPr lang="ja-JP" altLang="ja-JP" dirty="0">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Other methods are not precluded </a:t>
            </a:r>
            <a:endParaRPr lang="ja-JP" altLang="ja-JP" dirty="0">
              <a:latin typeface="Times"/>
              <a:ea typeface="Batang"/>
              <a:cs typeface="Times New Roman"/>
            </a:endParaRPr>
          </a:p>
          <a:p>
            <a:pPr lvl="0">
              <a:buFont typeface="Arial"/>
              <a:buChar char="•"/>
              <a:tabLst>
                <a:tab pos="457200" algn="l"/>
              </a:tabLst>
            </a:pPr>
            <a:r>
              <a:rPr lang="ja-JP" altLang="ja-JP" dirty="0">
                <a:latin typeface="Times"/>
                <a:ea typeface="ＭＳ 明朝"/>
                <a:cs typeface="Times New Roman"/>
              </a:rPr>
              <a:t>Consider flexibility and signaling overhead.</a:t>
            </a:r>
            <a:endParaRPr lang="ja-JP" altLang="ja-JP" dirty="0">
              <a:latin typeface="Times"/>
              <a:ea typeface="Batang"/>
              <a:cs typeface="Times New Roman"/>
            </a:endParaRPr>
          </a:p>
          <a:p>
            <a:pPr lvl="0">
              <a:buFont typeface="Arial"/>
              <a:buChar char="•"/>
              <a:tabLst>
                <a:tab pos="457200" algn="l"/>
              </a:tabLst>
            </a:pPr>
            <a:r>
              <a:rPr lang="en-US" altLang="ja-JP" dirty="0">
                <a:latin typeface="Times"/>
                <a:ea typeface="ＭＳ 明朝"/>
                <a:cs typeface="Times New Roman"/>
              </a:rPr>
              <a:t>Note that nominal SS block is the possible SS block time location</a:t>
            </a:r>
            <a:endParaRPr lang="ja-JP" altLang="ja-JP" dirty="0">
              <a:latin typeface="Times"/>
              <a:ea typeface="Batang"/>
              <a:cs typeface="Times New Roman"/>
            </a:endParaRPr>
          </a:p>
          <a:p>
            <a:pPr lvl="0">
              <a:buFont typeface="Arial"/>
              <a:buChar char="•"/>
              <a:tabLst>
                <a:tab pos="457200" algn="l"/>
              </a:tabLst>
            </a:pPr>
            <a:r>
              <a:rPr lang="ja-JP" altLang="ja-JP" dirty="0">
                <a:latin typeface="Times"/>
                <a:ea typeface="ＭＳ 明朝"/>
                <a:cs typeface="Times New Roman"/>
              </a:rPr>
              <a:t>Note that the number and positions of the nominally transmitted SS blocks in an SS burst set is predefined.</a:t>
            </a:r>
            <a:endParaRPr lang="ja-JP" altLang="ja-JP" dirty="0">
              <a:latin typeface="Times"/>
              <a:ea typeface="Batang"/>
              <a:cs typeface="Times New Roman"/>
            </a:endParaRPr>
          </a:p>
          <a:p>
            <a:endParaRPr kumimoji="1" lang="en-US" altLang="ja-JP" dirty="0" smtClean="0"/>
          </a:p>
          <a:p>
            <a:pPr marL="0" indent="0">
              <a:buNone/>
            </a:pPr>
            <a:r>
              <a:rPr lang="en-US" altLang="ja-JP" b="1" u="sng" dirty="0">
                <a:highlight>
                  <a:srgbClr val="00FF00"/>
                </a:highlight>
                <a:latin typeface="Times"/>
                <a:ea typeface="ＭＳ 明朝"/>
                <a:cs typeface="Times New Roman"/>
              </a:rPr>
              <a:t>Agreements</a:t>
            </a:r>
            <a:r>
              <a:rPr lang="en-US" altLang="ja-JP" b="1" u="sng" dirty="0" smtClean="0">
                <a:highlight>
                  <a:srgbClr val="00FF00"/>
                </a:highlight>
                <a:latin typeface="Times"/>
                <a:ea typeface="ＭＳ 明朝"/>
                <a:cs typeface="Times New Roman"/>
              </a:rPr>
              <a:t>:</a:t>
            </a:r>
            <a:endParaRPr kumimoji="1" lang="en-US" altLang="ja-JP" dirty="0" smtClean="0"/>
          </a:p>
          <a:p>
            <a:pPr lvl="0">
              <a:buFont typeface="Arial"/>
              <a:buChar char="•"/>
              <a:tabLst>
                <a:tab pos="457200" algn="l"/>
              </a:tabLst>
            </a:pPr>
            <a:r>
              <a:rPr lang="en-US" altLang="ja-JP" dirty="0">
                <a:solidFill>
                  <a:srgbClr val="FF0000"/>
                </a:solidFill>
                <a:latin typeface="Times"/>
                <a:ea typeface="ＭＳ 明朝"/>
                <a:cs typeface="Times New Roman"/>
              </a:rPr>
              <a:t>Time index indication</a:t>
            </a:r>
            <a:r>
              <a:rPr lang="en-US" altLang="ja-JP" dirty="0">
                <a:latin typeface="Times"/>
                <a:ea typeface="ＭＳ 明朝"/>
                <a:cs typeface="Times New Roman"/>
              </a:rPr>
              <a:t>: </a:t>
            </a:r>
            <a:r>
              <a:rPr lang="en-US" altLang="ja-JP" dirty="0">
                <a:solidFill>
                  <a:srgbClr val="FF0000"/>
                </a:solidFill>
                <a:latin typeface="Times"/>
                <a:ea typeface="ＭＳ 明朝"/>
                <a:cs typeface="Times New Roman"/>
              </a:rPr>
              <a:t>PBCH</a:t>
            </a:r>
            <a:r>
              <a:rPr lang="en-US" altLang="ja-JP" dirty="0">
                <a:latin typeface="Times"/>
                <a:ea typeface="ＭＳ 明朝"/>
                <a:cs typeface="Times New Roman"/>
              </a:rPr>
              <a:t> conditioned that mobility and HO related requirements can be met</a:t>
            </a:r>
            <a:endParaRPr lang="ja-JP" altLang="ja-JP" dirty="0">
              <a:latin typeface="Times"/>
              <a:ea typeface="Batang"/>
              <a:cs typeface="Times New Roman"/>
            </a:endParaRPr>
          </a:p>
          <a:p>
            <a:pPr lvl="1">
              <a:buFont typeface="Arial"/>
              <a:buChar char="•"/>
              <a:tabLst>
                <a:tab pos="914400" algn="l"/>
              </a:tabLst>
            </a:pPr>
            <a:r>
              <a:rPr lang="en-US" altLang="ja-JP" dirty="0">
                <a:latin typeface="Times"/>
                <a:ea typeface="ＭＳ 明朝"/>
                <a:cs typeface="Times New Roman"/>
              </a:rPr>
              <a:t>Note: RAN1 assumes that RAN2 will check against to RAN2 requirements</a:t>
            </a:r>
            <a:endParaRPr lang="ja-JP" altLang="ja-JP" dirty="0">
              <a:latin typeface="Times"/>
              <a:ea typeface="Batang"/>
              <a:cs typeface="Times New Roman"/>
            </a:endParaRPr>
          </a:p>
          <a:p>
            <a:endParaRPr kumimoji="1" lang="ja-JP" altLang="en-US" dirty="0"/>
          </a:p>
        </p:txBody>
      </p:sp>
    </p:spTree>
    <p:extLst>
      <p:ext uri="{BB962C8B-B14F-4D97-AF65-F5344CB8AC3E}">
        <p14:creationId xmlns:p14="http://schemas.microsoft.com/office/powerpoint/2010/main" val="3431390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rmAutofit fontScale="85000" lnSpcReduction="20000"/>
          </a:bodyPr>
          <a:lstStyle/>
          <a:p>
            <a:r>
              <a:rPr kumimoji="1" lang="en-US" altLang="ja-JP" dirty="0" smtClean="0"/>
              <a:t>TR38.804</a:t>
            </a:r>
          </a:p>
          <a:p>
            <a:pPr lvl="1"/>
            <a:r>
              <a:rPr lang="en-US" altLang="ja-JP" i="1" dirty="0"/>
              <a:t>Each cell on which the UE is allowed to camp broadcasts at least some contents of the minimum SI, </a:t>
            </a:r>
            <a:r>
              <a:rPr lang="en-US" altLang="ja-JP" i="1" dirty="0">
                <a:solidFill>
                  <a:srgbClr val="FF0000"/>
                </a:solidFill>
              </a:rPr>
              <a:t>while there may be cells in the system on which the UE cannot camp and do not broadcast the minimum SI</a:t>
            </a:r>
            <a:r>
              <a:rPr lang="en-US" altLang="ja-JP" i="1" dirty="0"/>
              <a:t>. For a cell/frequency that is considered for camping by the UE, the UE should not be required to acquire the contents of the minimum SI of that cell/frequency from another cell/frequency layer. This does not preclude the case that the UE applies stored SI from previously visited cell(s). If the UE cannot determine the full contents of the minimum SI of a cell (by receiving from that cell or from valid stored SI from previous cells), the UE shall consider that cell as barred. </a:t>
            </a:r>
            <a:r>
              <a:rPr lang="en-US" altLang="ja-JP" i="1" dirty="0">
                <a:solidFill>
                  <a:srgbClr val="FF0000"/>
                </a:solidFill>
              </a:rPr>
              <a:t>It is desirable for the UE to learn very quickly that this cell cannot be camped on</a:t>
            </a:r>
            <a:r>
              <a:rPr lang="en-US" altLang="ja-JP" i="1" dirty="0"/>
              <a:t>.</a:t>
            </a:r>
            <a:endParaRPr kumimoji="1" lang="ja-JP" altLang="en-US" i="1" dirty="0"/>
          </a:p>
        </p:txBody>
      </p:sp>
    </p:spTree>
    <p:extLst>
      <p:ext uri="{BB962C8B-B14F-4D97-AF65-F5344CB8AC3E}">
        <p14:creationId xmlns:p14="http://schemas.microsoft.com/office/powerpoint/2010/main" val="31670787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706090"/>
          </a:xfrm>
        </p:spPr>
        <p:txBody>
          <a:bodyPr>
            <a:normAutofit fontScale="90000"/>
          </a:bodyPr>
          <a:lstStyle/>
          <a:p>
            <a:r>
              <a:rPr kumimoji="1" lang="en-US" altLang="ja-JP" dirty="0" smtClean="0"/>
              <a:t>Proposal (1/3)</a:t>
            </a:r>
            <a:endParaRPr kumimoji="1" lang="ja-JP" altLang="en-US" dirty="0"/>
          </a:p>
        </p:txBody>
      </p:sp>
      <p:sp>
        <p:nvSpPr>
          <p:cNvPr id="3" name="コンテンツ プレースホルダー 2"/>
          <p:cNvSpPr>
            <a:spLocks noGrp="1"/>
          </p:cNvSpPr>
          <p:nvPr>
            <p:ph idx="1"/>
          </p:nvPr>
        </p:nvSpPr>
        <p:spPr>
          <a:xfrm>
            <a:off x="457200" y="764704"/>
            <a:ext cx="8229600" cy="6093296"/>
          </a:xfrm>
        </p:spPr>
        <p:txBody>
          <a:bodyPr>
            <a:normAutofit fontScale="85000" lnSpcReduction="20000"/>
          </a:bodyPr>
          <a:lstStyle/>
          <a:p>
            <a:pPr lvl="0"/>
            <a:r>
              <a:rPr lang="en-US" altLang="ja-JP" dirty="0" smtClean="0"/>
              <a:t>Following contents are carried in </a:t>
            </a:r>
            <a:r>
              <a:rPr lang="en-US" altLang="ja-JP" dirty="0" smtClean="0"/>
              <a:t>NR-MIB</a:t>
            </a:r>
          </a:p>
          <a:p>
            <a:pPr lvl="1"/>
            <a:r>
              <a:rPr lang="en-US" altLang="ja-JP" dirty="0" smtClean="0"/>
              <a:t>(Part of) </a:t>
            </a:r>
            <a:r>
              <a:rPr lang="en-US" altLang="ja-JP" dirty="0" smtClean="0"/>
              <a:t>SFN: [</a:t>
            </a:r>
            <a:r>
              <a:rPr lang="en-US" altLang="ja-JP" dirty="0" smtClean="0"/>
              <a:t>7 - 10] </a:t>
            </a:r>
            <a:r>
              <a:rPr lang="en-US" altLang="ja-JP" dirty="0" smtClean="0"/>
              <a:t>bits</a:t>
            </a:r>
          </a:p>
          <a:p>
            <a:pPr lvl="2"/>
            <a:r>
              <a:rPr lang="en-US" altLang="ja-JP" dirty="0" smtClean="0"/>
              <a:t>At least 80 </a:t>
            </a:r>
            <a:r>
              <a:rPr lang="en-US" altLang="ja-JP" dirty="0" err="1" smtClean="0"/>
              <a:t>ms</a:t>
            </a:r>
            <a:r>
              <a:rPr lang="en-US" altLang="ja-JP" dirty="0" smtClean="0"/>
              <a:t> granularity</a:t>
            </a:r>
          </a:p>
          <a:p>
            <a:pPr lvl="3"/>
            <a:r>
              <a:rPr lang="en-US" altLang="ja-JP" dirty="0" smtClean="0"/>
              <a:t>FFS: indication within 80 </a:t>
            </a:r>
            <a:r>
              <a:rPr lang="en-US" altLang="ja-JP" dirty="0" err="1" smtClean="0"/>
              <a:t>ms</a:t>
            </a:r>
            <a:endParaRPr lang="en-US" altLang="ja-JP" dirty="0" smtClean="0"/>
          </a:p>
          <a:p>
            <a:pPr lvl="1"/>
            <a:r>
              <a:rPr lang="en-US" altLang="ja-JP" dirty="0" smtClean="0"/>
              <a:t>[H-SFN</a:t>
            </a:r>
            <a:r>
              <a:rPr lang="en-US" altLang="ja-JP" dirty="0"/>
              <a:t>: 10 </a:t>
            </a:r>
            <a:r>
              <a:rPr lang="en-US" altLang="ja-JP" dirty="0" smtClean="0"/>
              <a:t>bits]</a:t>
            </a:r>
          </a:p>
          <a:p>
            <a:pPr lvl="2"/>
            <a:r>
              <a:rPr lang="en-US" altLang="ja-JP" dirty="0" smtClean="0"/>
              <a:t>RAN1 will ask RAN2</a:t>
            </a:r>
            <a:endParaRPr lang="en-US" altLang="ja-JP" dirty="0"/>
          </a:p>
          <a:p>
            <a:pPr lvl="1"/>
            <a:r>
              <a:rPr lang="en-US" altLang="ja-JP" dirty="0" smtClean="0"/>
              <a:t>Timing information within radio frame: [0 - 7] bits</a:t>
            </a:r>
          </a:p>
          <a:p>
            <a:pPr lvl="2"/>
            <a:r>
              <a:rPr lang="en-US" altLang="ja-JP" dirty="0" smtClean="0"/>
              <a:t>E.g., SS </a:t>
            </a:r>
            <a:r>
              <a:rPr lang="en-US" altLang="ja-JP" dirty="0"/>
              <a:t>block time index: </a:t>
            </a:r>
            <a:r>
              <a:rPr lang="en-US" altLang="ja-JP" dirty="0" smtClean="0"/>
              <a:t>[0 - 6</a:t>
            </a:r>
            <a:r>
              <a:rPr lang="en-US" altLang="ja-JP" dirty="0"/>
              <a:t>] </a:t>
            </a:r>
            <a:r>
              <a:rPr lang="en-US" altLang="ja-JP" dirty="0" smtClean="0"/>
              <a:t>bits</a:t>
            </a:r>
          </a:p>
          <a:p>
            <a:pPr lvl="2"/>
            <a:r>
              <a:rPr lang="en-US" altLang="ja-JP" dirty="0" smtClean="0"/>
              <a:t>E.g</a:t>
            </a:r>
            <a:r>
              <a:rPr lang="en-US" altLang="ja-JP" dirty="0" smtClean="0"/>
              <a:t>., half radio frame timing: [0 - 1] bit</a:t>
            </a:r>
            <a:endParaRPr lang="en-US" altLang="ja-JP" dirty="0" smtClean="0"/>
          </a:p>
          <a:p>
            <a:pPr lvl="1"/>
            <a:r>
              <a:rPr lang="en-US" altLang="ja-JP" dirty="0" smtClean="0"/>
              <a:t>RMSI scheduling information: [x] bits</a:t>
            </a:r>
          </a:p>
          <a:p>
            <a:pPr lvl="2"/>
            <a:r>
              <a:rPr lang="en-US" altLang="ja-JP" dirty="0" smtClean="0"/>
              <a:t>CORESET(s) information: [x] bits</a:t>
            </a:r>
          </a:p>
          <a:p>
            <a:pPr lvl="3"/>
            <a:r>
              <a:rPr lang="en-US" altLang="ja-JP" dirty="0" smtClean="0"/>
              <a:t>Simplified information of CORESET</a:t>
            </a:r>
            <a:r>
              <a:rPr lang="en-US" altLang="ja-JP" dirty="0"/>
              <a:t>(s)</a:t>
            </a:r>
            <a:r>
              <a:rPr lang="en-US" altLang="ja-JP" dirty="0" smtClean="0"/>
              <a:t> compared to CORESET</a:t>
            </a:r>
            <a:r>
              <a:rPr lang="en-US" altLang="ja-JP" dirty="0"/>
              <a:t>(s)</a:t>
            </a:r>
            <a:r>
              <a:rPr lang="en-US" altLang="ja-JP" dirty="0" smtClean="0"/>
              <a:t> information for UE-specific configuration is considered</a:t>
            </a:r>
            <a:endParaRPr lang="en-US" altLang="ja-JP" dirty="0" smtClean="0"/>
          </a:p>
          <a:p>
            <a:pPr lvl="3"/>
            <a:r>
              <a:rPr lang="en-US" altLang="ja-JP" dirty="0" smtClean="0"/>
              <a:t>E.g., Time/frequency </a:t>
            </a:r>
            <a:r>
              <a:rPr lang="en-US" altLang="ja-JP" dirty="0" smtClean="0"/>
              <a:t>resource configuration of </a:t>
            </a:r>
            <a:r>
              <a:rPr lang="en-US" altLang="ja-JP" dirty="0" smtClean="0"/>
              <a:t>CORESET(s)</a:t>
            </a:r>
          </a:p>
          <a:p>
            <a:pPr lvl="3"/>
            <a:r>
              <a:rPr lang="en-US" altLang="ja-JP" dirty="0"/>
              <a:t>[Numerology of RMSI: </a:t>
            </a:r>
            <a:r>
              <a:rPr lang="en-US" altLang="ja-JP" dirty="0" smtClean="0"/>
              <a:t>[0 - 2] </a:t>
            </a:r>
            <a:r>
              <a:rPr lang="en-US" altLang="ja-JP" dirty="0"/>
              <a:t>bits</a:t>
            </a:r>
            <a:r>
              <a:rPr lang="en-US" altLang="ja-JP" dirty="0" smtClean="0"/>
              <a:t>]</a:t>
            </a:r>
            <a:endParaRPr lang="en-US" altLang="ja-JP" dirty="0" smtClean="0"/>
          </a:p>
          <a:p>
            <a:pPr lvl="2"/>
            <a:r>
              <a:rPr lang="en-US" altLang="ja-JP" dirty="0" smtClean="0"/>
              <a:t>[Information regarding frequency resources for PDSCH scheduling: [x] bits]</a:t>
            </a:r>
          </a:p>
          <a:p>
            <a:pPr lvl="1"/>
            <a:r>
              <a:rPr lang="en-US" altLang="ja-JP" dirty="0" smtClean="0"/>
              <a:t>[</a:t>
            </a:r>
            <a:r>
              <a:rPr lang="en-US" altLang="ja-JP" dirty="0"/>
              <a:t>Information regarding </a:t>
            </a:r>
            <a:r>
              <a:rPr lang="en-US" altLang="ja-JP" dirty="0" smtClean="0"/>
              <a:t>bandwidth part: [x] bits]</a:t>
            </a:r>
          </a:p>
        </p:txBody>
      </p:sp>
    </p:spTree>
    <p:extLst>
      <p:ext uri="{BB962C8B-B14F-4D97-AF65-F5344CB8AC3E}">
        <p14:creationId xmlns:p14="http://schemas.microsoft.com/office/powerpoint/2010/main" val="25663942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 (2/3)</a:t>
            </a:r>
            <a:endParaRPr kumimoji="1" lang="ja-JP" altLang="en-US" dirty="0"/>
          </a:p>
        </p:txBody>
      </p:sp>
      <p:sp>
        <p:nvSpPr>
          <p:cNvPr id="3" name="コンテンツ プレースホルダー 2"/>
          <p:cNvSpPr>
            <a:spLocks noGrp="1"/>
          </p:cNvSpPr>
          <p:nvPr>
            <p:ph idx="1"/>
          </p:nvPr>
        </p:nvSpPr>
        <p:spPr/>
        <p:txBody>
          <a:bodyPr>
            <a:normAutofit fontScale="77500" lnSpcReduction="20000"/>
          </a:bodyPr>
          <a:lstStyle/>
          <a:p>
            <a:pPr lvl="1"/>
            <a:r>
              <a:rPr lang="en-US" altLang="ja-JP" dirty="0" smtClean="0"/>
              <a:t>[Information </a:t>
            </a:r>
            <a:r>
              <a:rPr lang="en-US" altLang="ja-JP" dirty="0"/>
              <a:t>for quick identification that UE cannot camp on the cell (e.g., RMSI presence flag): </a:t>
            </a:r>
            <a:r>
              <a:rPr lang="en-US" altLang="ja-JP" dirty="0" smtClean="0"/>
              <a:t>[0 - 1] bit]</a:t>
            </a:r>
          </a:p>
          <a:p>
            <a:pPr lvl="2"/>
            <a:r>
              <a:rPr lang="en-US" altLang="ja-JP" dirty="0"/>
              <a:t>RAN1 will </a:t>
            </a:r>
            <a:r>
              <a:rPr lang="en-US" altLang="ja-JP" dirty="0" smtClean="0"/>
              <a:t>ask RAN2</a:t>
            </a:r>
            <a:endParaRPr lang="en-US" altLang="ja-JP" dirty="0"/>
          </a:p>
          <a:p>
            <a:pPr lvl="1"/>
            <a:r>
              <a:rPr lang="en-US" altLang="ja-JP" dirty="0" smtClean="0"/>
              <a:t>[</a:t>
            </a:r>
            <a:r>
              <a:rPr lang="en-US" altLang="ja-JP" dirty="0"/>
              <a:t>SS burst set periodicity: </a:t>
            </a:r>
            <a:r>
              <a:rPr lang="en-US" altLang="ja-JP" dirty="0" smtClean="0"/>
              <a:t>[0 - 3] </a:t>
            </a:r>
            <a:r>
              <a:rPr lang="en-US" altLang="ja-JP" dirty="0"/>
              <a:t>bits]</a:t>
            </a:r>
          </a:p>
          <a:p>
            <a:pPr lvl="1"/>
            <a:r>
              <a:rPr lang="en-US" altLang="ja-JP" dirty="0" smtClean="0"/>
              <a:t>[Information on actual transmitted SS block(s): [0 - x] </a:t>
            </a:r>
            <a:r>
              <a:rPr lang="en-US" altLang="ja-JP" dirty="0"/>
              <a:t>bits]</a:t>
            </a:r>
          </a:p>
          <a:p>
            <a:pPr lvl="1"/>
            <a:r>
              <a:rPr lang="en-US" altLang="ja-JP" dirty="0"/>
              <a:t>[Area </a:t>
            </a:r>
            <a:r>
              <a:rPr lang="en-US" altLang="ja-JP" dirty="0" smtClean="0"/>
              <a:t>ID: </a:t>
            </a:r>
            <a:r>
              <a:rPr lang="en-US" altLang="ja-JP" dirty="0"/>
              <a:t>x bits</a:t>
            </a:r>
            <a:r>
              <a:rPr lang="en-US" altLang="ja-JP" dirty="0" smtClean="0"/>
              <a:t>]</a:t>
            </a:r>
          </a:p>
          <a:p>
            <a:pPr lvl="2"/>
            <a:r>
              <a:rPr lang="en-US" altLang="ja-JP" dirty="0"/>
              <a:t>RAN1 will </a:t>
            </a:r>
            <a:r>
              <a:rPr lang="en-US" altLang="ja-JP" dirty="0" smtClean="0"/>
              <a:t>ask RAN2</a:t>
            </a:r>
          </a:p>
          <a:p>
            <a:pPr lvl="1"/>
            <a:r>
              <a:rPr lang="en-US" altLang="ja-JP" dirty="0" smtClean="0"/>
              <a:t>[Value tag: x bits]</a:t>
            </a:r>
          </a:p>
          <a:p>
            <a:pPr lvl="2"/>
            <a:r>
              <a:rPr lang="en-US" altLang="ja-JP" dirty="0" smtClean="0"/>
              <a:t>RAN1 </a:t>
            </a:r>
            <a:r>
              <a:rPr lang="en-US" altLang="ja-JP" dirty="0"/>
              <a:t>will </a:t>
            </a:r>
            <a:r>
              <a:rPr lang="en-US" altLang="ja-JP" dirty="0" smtClean="0"/>
              <a:t>ask RAN2</a:t>
            </a:r>
            <a:endParaRPr lang="en-US" altLang="ja-JP" dirty="0"/>
          </a:p>
          <a:p>
            <a:pPr lvl="1"/>
            <a:r>
              <a:rPr lang="en-US" altLang="ja-JP" dirty="0" smtClean="0"/>
              <a:t>[</a:t>
            </a:r>
            <a:r>
              <a:rPr lang="en-US" altLang="ja-JP" dirty="0"/>
              <a:t>cell ID </a:t>
            </a:r>
            <a:r>
              <a:rPr lang="en-US" altLang="ja-JP" dirty="0" smtClean="0"/>
              <a:t>extension: x bits]</a:t>
            </a:r>
          </a:p>
          <a:p>
            <a:pPr lvl="2"/>
            <a:r>
              <a:rPr lang="en-US" altLang="ja-JP" dirty="0" smtClean="0"/>
              <a:t>RAN1 will ask RAN2</a:t>
            </a:r>
          </a:p>
          <a:p>
            <a:pPr lvl="1"/>
            <a:r>
              <a:rPr lang="en-US" altLang="ja-JP" dirty="0" smtClean="0"/>
              <a:t>[Information on tracking RS: x bits]</a:t>
            </a:r>
          </a:p>
          <a:p>
            <a:pPr lvl="1"/>
            <a:r>
              <a:rPr lang="en-US" altLang="ja-JP" dirty="0" smtClean="0"/>
              <a:t>Reserved </a:t>
            </a:r>
            <a:r>
              <a:rPr lang="en-US" altLang="ja-JP" dirty="0"/>
              <a:t>bits: </a:t>
            </a:r>
            <a:r>
              <a:rPr lang="en-US" altLang="ja-JP" dirty="0" smtClean="0"/>
              <a:t>[x &gt; 0] </a:t>
            </a:r>
            <a:r>
              <a:rPr lang="en-US" altLang="ja-JP" dirty="0"/>
              <a:t>bits</a:t>
            </a:r>
          </a:p>
          <a:p>
            <a:r>
              <a:rPr lang="en-US" altLang="ja-JP" dirty="0"/>
              <a:t>CRC size for NR-MIB is [16 + y] bits</a:t>
            </a:r>
          </a:p>
          <a:p>
            <a:endParaRPr kumimoji="1" lang="ja-JP" altLang="en-US" dirty="0"/>
          </a:p>
        </p:txBody>
      </p:sp>
    </p:spTree>
    <p:extLst>
      <p:ext uri="{BB962C8B-B14F-4D97-AF65-F5344CB8AC3E}">
        <p14:creationId xmlns:p14="http://schemas.microsoft.com/office/powerpoint/2010/main" val="4003732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mtClean="0"/>
              <a:t>Proposal (3/3)</a:t>
            </a:r>
            <a:endParaRPr kumimoji="1" lang="ja-JP" altLang="en-US" dirty="0"/>
          </a:p>
        </p:txBody>
      </p:sp>
      <p:sp>
        <p:nvSpPr>
          <p:cNvPr id="3" name="コンテンツ プレースホルダー 2"/>
          <p:cNvSpPr>
            <a:spLocks noGrp="1"/>
          </p:cNvSpPr>
          <p:nvPr>
            <p:ph idx="1"/>
          </p:nvPr>
        </p:nvSpPr>
        <p:spPr/>
        <p:txBody>
          <a:bodyPr/>
          <a:lstStyle/>
          <a:p>
            <a:r>
              <a:rPr lang="en-US" altLang="ja-JP" dirty="0"/>
              <a:t>RAN1 targets design of </a:t>
            </a:r>
            <a:r>
              <a:rPr lang="en-US" altLang="ja-JP" dirty="0" smtClean="0"/>
              <a:t>NR-PBCH </a:t>
            </a:r>
            <a:r>
              <a:rPr lang="en-US" altLang="ja-JP" dirty="0" smtClean="0"/>
              <a:t>payload size to </a:t>
            </a:r>
            <a:r>
              <a:rPr lang="en-US" altLang="ja-JP" dirty="0"/>
              <a:t>be no larger than </a:t>
            </a:r>
            <a:r>
              <a:rPr lang="en-US" altLang="ja-JP" dirty="0" smtClean="0"/>
              <a:t>72 bits </a:t>
            </a:r>
            <a:r>
              <a:rPr lang="en-US" altLang="ja-JP" dirty="0"/>
              <a:t>and no less than </a:t>
            </a:r>
            <a:r>
              <a:rPr lang="en-US" altLang="ja-JP" dirty="0" smtClean="0"/>
              <a:t>40 </a:t>
            </a:r>
            <a:r>
              <a:rPr lang="en-US" altLang="ja-JP" dirty="0"/>
              <a:t>bits including CRC</a:t>
            </a:r>
            <a:r>
              <a:rPr lang="en-US" altLang="ja-JP" dirty="0" smtClean="0"/>
              <a:t>.</a:t>
            </a:r>
          </a:p>
          <a:p>
            <a:pPr lvl="1"/>
            <a:r>
              <a:rPr lang="en-US" altLang="ja-JP" dirty="0" smtClean="0"/>
              <a:t>Note: Based on the performance evaluation done so far, the upper limit range is between 72 and 48 bits</a:t>
            </a:r>
          </a:p>
        </p:txBody>
      </p:sp>
    </p:spTree>
    <p:extLst>
      <p:ext uri="{BB962C8B-B14F-4D97-AF65-F5344CB8AC3E}">
        <p14:creationId xmlns:p14="http://schemas.microsoft.com/office/powerpoint/2010/main" val="38374632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726</TotalTime>
  <Words>755</Words>
  <Application>Microsoft Office PowerPoint</Application>
  <PresentationFormat>画面に合わせる (4:3)</PresentationFormat>
  <Paragraphs>74</Paragraphs>
  <Slides>7</Slides>
  <Notes>0</Notes>
  <HiddenSlides>0</HiddenSlides>
  <MMClips>0</MMClips>
  <ScaleCrop>false</ScaleCrop>
  <HeadingPairs>
    <vt:vector size="4" baseType="variant">
      <vt:variant>
        <vt:lpstr>テーマ</vt:lpstr>
      </vt:variant>
      <vt:variant>
        <vt:i4>1</vt:i4>
      </vt:variant>
      <vt:variant>
        <vt:lpstr>スライド タイトル</vt:lpstr>
      </vt:variant>
      <vt:variant>
        <vt:i4>7</vt:i4>
      </vt:variant>
    </vt:vector>
  </HeadingPairs>
  <TitlesOfParts>
    <vt:vector size="8" baseType="lpstr">
      <vt:lpstr>Office テーマ</vt:lpstr>
      <vt:lpstr>WF on NR-PBCH contents and payload size</vt:lpstr>
      <vt:lpstr>Background</vt:lpstr>
      <vt:lpstr>Background</vt:lpstr>
      <vt:lpstr>Background</vt:lpstr>
      <vt:lpstr>Proposal (1/3)</vt:lpstr>
      <vt:lpstr>Proposal (2/3)</vt:lpstr>
      <vt:lpstr>Proposal (3/3)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CP overhead of NR-SS and NR-PBCH</dc:title>
  <dc:creator>5139473</dc:creator>
  <cp:lastModifiedBy>Hiroki Harada</cp:lastModifiedBy>
  <cp:revision>33</cp:revision>
  <dcterms:created xsi:type="dcterms:W3CDTF">2017-02-16T14:32:33Z</dcterms:created>
  <dcterms:modified xsi:type="dcterms:W3CDTF">2017-05-18T04:50:09Z</dcterms:modified>
</cp:coreProperties>
</file>