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1" r:id="rId4"/>
    <p:sldId id="262" r:id="rId5"/>
    <p:sldId id="263" r:id="rId6"/>
    <p:sldId id="264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55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additional DMRS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</a:t>
            </a:r>
            <a:r>
              <a:rPr lang="en-US" altLang="ko-KR" sz="2800" dirty="0">
                <a:solidFill>
                  <a:schemeClr val="tx1"/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Qualcomm Incorporated</a:t>
            </a:r>
            <a:r>
              <a:rPr lang="en-US" altLang="ko-KR" sz="2800" dirty="0" smtClean="0"/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Ericsson, CATT, </a:t>
            </a:r>
            <a:r>
              <a:rPr lang="en-GB" altLang="ko-KR" sz="2800" dirty="0">
                <a:solidFill>
                  <a:schemeClr val="tx1"/>
                </a:solidFill>
              </a:rPr>
              <a:t>Nokia, Alcatel-Lucent Shanghai </a:t>
            </a:r>
            <a:r>
              <a:rPr lang="en-GB" altLang="ko-KR" sz="2800" dirty="0" smtClean="0">
                <a:solidFill>
                  <a:schemeClr val="tx1"/>
                </a:solidFill>
              </a:rPr>
              <a:t>Bell, </a:t>
            </a:r>
            <a:r>
              <a:rPr lang="en-US" altLang="ko-KR" sz="2800" dirty="0" smtClean="0">
                <a:solidFill>
                  <a:schemeClr val="tx1"/>
                </a:solidFill>
              </a:rPr>
              <a:t>vivo, </a:t>
            </a:r>
            <a:r>
              <a:rPr lang="en-US" altLang="ko-KR" sz="2800" dirty="0">
                <a:solidFill>
                  <a:schemeClr val="tx1"/>
                </a:solidFill>
              </a:rPr>
              <a:t>Mitsubishi Electric Co</a:t>
            </a:r>
            <a:r>
              <a:rPr lang="en-US" altLang="ko-KR" sz="2800" dirty="0" smtClean="0">
                <a:solidFill>
                  <a:schemeClr val="tx1"/>
                </a:solidFill>
              </a:rPr>
              <a:t>., </a:t>
            </a:r>
            <a:r>
              <a:rPr lang="en-GB" altLang="ko-KR" sz="2800" dirty="0">
                <a:solidFill>
                  <a:schemeClr val="tx1"/>
                </a:solidFill>
              </a:rPr>
              <a:t>NTT DOCOMO, INC</a:t>
            </a:r>
            <a:r>
              <a:rPr lang="en-GB" altLang="ko-KR" sz="2800" dirty="0" smtClean="0">
                <a:solidFill>
                  <a:schemeClr val="tx1"/>
                </a:solidFill>
              </a:rPr>
              <a:t>., ETRI, </a:t>
            </a:r>
            <a:r>
              <a:rPr lang="en-US" altLang="ko-KR" sz="2800" dirty="0">
                <a:solidFill>
                  <a:schemeClr val="tx1"/>
                </a:solidFill>
              </a:rPr>
              <a:t>KT </a:t>
            </a:r>
            <a:r>
              <a:rPr lang="en-US" altLang="ko-KR" sz="2800" dirty="0" smtClean="0">
                <a:solidFill>
                  <a:schemeClr val="tx1"/>
                </a:solidFill>
              </a:rPr>
              <a:t>Corp.,</a:t>
            </a:r>
            <a:r>
              <a:rPr lang="en-GB" altLang="ko-KR" sz="2800" dirty="0"/>
              <a:t> </a:t>
            </a:r>
            <a:r>
              <a:rPr lang="en-GB" altLang="ko-KR" sz="2800" dirty="0" err="1">
                <a:solidFill>
                  <a:schemeClr val="tx1"/>
                </a:solidFill>
              </a:rPr>
              <a:t>MediaTek</a:t>
            </a:r>
            <a:r>
              <a:rPr lang="en-GB" altLang="ko-KR" sz="2800">
                <a:solidFill>
                  <a:schemeClr val="tx1"/>
                </a:solidFill>
              </a:rPr>
              <a:t> </a:t>
            </a:r>
            <a:r>
              <a:rPr lang="en-GB" altLang="ko-KR" sz="2800" smtClean="0">
                <a:solidFill>
                  <a:schemeClr val="tx1"/>
                </a:solidFill>
              </a:rPr>
              <a:t>Inc</a:t>
            </a:r>
            <a:r>
              <a:rPr lang="en-GB" altLang="ko-KR" sz="2800">
                <a:solidFill>
                  <a:schemeClr val="tx1"/>
                </a:solidFill>
              </a:rPr>
              <a:t>.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/>
              <a:t>7.1.2.4.2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25159" y="384334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1709305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/>
              <a:t>The </a:t>
            </a:r>
            <a:r>
              <a:rPr lang="en-US" altLang="ko-KR" sz="2800" dirty="0" smtClean="0"/>
              <a:t>followings were </a:t>
            </a:r>
            <a:r>
              <a:rPr lang="en-US" altLang="ko-KR" sz="2800" dirty="0"/>
              <a:t>agreed in </a:t>
            </a:r>
            <a:r>
              <a:rPr lang="en-US" altLang="ko-KR" sz="2800" dirty="0" smtClean="0"/>
              <a:t>RAN1#88bis</a:t>
            </a:r>
            <a:endParaRPr lang="en-US" altLang="ko-KR" sz="2800" dirty="0"/>
          </a:p>
          <a:p>
            <a:pPr lvl="0"/>
            <a:r>
              <a:rPr lang="en-US" altLang="ko-KR" sz="2400" dirty="0" smtClean="0"/>
              <a:t>Companies </a:t>
            </a:r>
            <a:r>
              <a:rPr lang="en-US" altLang="ko-KR" sz="2400" dirty="0"/>
              <a:t>are encouraged to perform further evaluations on additional DM-RS symbols, using same or lower density compared with front loaded DM-RS, and also identifying use cases associated with the </a:t>
            </a:r>
            <a:r>
              <a:rPr lang="en-US" altLang="ko-KR" sz="2400" dirty="0" smtClean="0"/>
              <a:t>operation.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Aim </a:t>
            </a:r>
            <a:r>
              <a:rPr lang="en-US" altLang="ko-KR" sz="2400" dirty="0"/>
              <a:t>to decide in the next meeting whether to support same density only, or lower density only, or both</a:t>
            </a:r>
          </a:p>
          <a:p>
            <a:pPr lvl="0"/>
            <a:r>
              <a:rPr lang="en-US" altLang="ko-KR" sz="2400" dirty="0" smtClean="0"/>
              <a:t>FFS </a:t>
            </a:r>
            <a:r>
              <a:rPr lang="en-US" altLang="ko-KR" sz="2400" dirty="0"/>
              <a:t>at least CP-OFDM, frequency domain density of front loaded DMRS is configurable.</a:t>
            </a:r>
          </a:p>
          <a:p>
            <a:pPr lvl="0"/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R1-1707973 shows the </a:t>
            </a:r>
            <a:r>
              <a:rPr lang="en-US" altLang="ko-KR" sz="2800" dirty="0"/>
              <a:t>following results for additional DMRS structure with different 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1740200" cy="152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418878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3800"/>
            <a:ext cx="418878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6400" y="334729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Opt-1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581400" y="336840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(Pattern1)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867400" y="33537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(Pattern2)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" y="6248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dirty="0"/>
              <a:t>Throughput performance of additional time domain DMRS structures </a:t>
            </a:r>
            <a:endParaRPr lang="en-GB" altLang="ko-KR" dirty="0" smtClean="0"/>
          </a:p>
          <a:p>
            <a:r>
              <a:rPr lang="en-GB" altLang="ko-KR" dirty="0" smtClean="0"/>
              <a:t>(</a:t>
            </a:r>
            <a:r>
              <a:rPr lang="en-GB" altLang="ko-KR" dirty="0"/>
              <a:t>UE speed=300km/h, CDL-A with DS value=300ns)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011640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000" dirty="0" smtClean="0"/>
              <a:t>R1-1708598 shows the following results for additional </a:t>
            </a:r>
            <a:r>
              <a:rPr lang="en-US" altLang="ko-KR" sz="2000" dirty="0"/>
              <a:t>DMRS structure with different </a:t>
            </a:r>
            <a:r>
              <a:rPr lang="en-US" altLang="ko-KR" sz="2000" dirty="0" smtClean="0"/>
              <a:t>options</a:t>
            </a:r>
            <a:endParaRPr lang="ko-KR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11"/>
          <p:cNvSpPr/>
          <p:nvPr/>
        </p:nvSpPr>
        <p:spPr>
          <a:xfrm>
            <a:off x="283219" y="6152062"/>
            <a:ext cx="8577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400" dirty="0">
                <a:latin typeface="Calibri (본문)"/>
                <a:ea typeface="SimSun" panose="02010600030101010101" pitchFamily="2" charset="-122"/>
              </a:rPr>
              <a:t>Configuring an additional DMRS with reduced density compared to the front-load DMRS leads to clear performance losses across a variety of scenarios.</a:t>
            </a:r>
            <a:endParaRPr lang="en-US" sz="1050" dirty="0">
              <a:effectLst/>
              <a:latin typeface="Calibri (본문)"/>
              <a:ea typeface="SimSun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38481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0" y="3733800"/>
            <a:ext cx="324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00" y="3750733"/>
            <a:ext cx="324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733800"/>
            <a:ext cx="324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97983" y="5486400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TDL-A </a:t>
            </a:r>
            <a:r>
              <a:rPr lang="en-US" altLang="ko-KR" sz="1600" dirty="0" smtClean="0"/>
              <a:t>100 </a:t>
            </a:r>
            <a:r>
              <a:rPr lang="en-US" altLang="ko-KR" sz="1600" dirty="0" err="1"/>
              <a:t>nsec</a:t>
            </a:r>
            <a:r>
              <a:rPr lang="en-US" altLang="ko-KR" sz="1600" dirty="0"/>
              <a:t> with </a:t>
            </a:r>
            <a:r>
              <a:rPr lang="en-US" altLang="ko-KR" sz="1600" dirty="0" smtClean="0"/>
              <a:t>120 </a:t>
            </a:r>
            <a:r>
              <a:rPr lang="en-US" altLang="ko-KR" sz="1600" dirty="0" err="1"/>
              <a:t>kmh</a:t>
            </a:r>
            <a:endParaRPr lang="ko-KR" altLang="en-US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3324716" y="5502416"/>
            <a:ext cx="2640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TDL-B 100 </a:t>
            </a:r>
            <a:r>
              <a:rPr lang="en-US" altLang="ko-KR" sz="1600" dirty="0" err="1"/>
              <a:t>nsec</a:t>
            </a:r>
            <a:r>
              <a:rPr lang="en-US" altLang="ko-KR" sz="1600" dirty="0"/>
              <a:t> with </a:t>
            </a:r>
            <a:r>
              <a:rPr lang="en-US" altLang="ko-KR" sz="1600" dirty="0" smtClean="0"/>
              <a:t>120 </a:t>
            </a:r>
            <a:r>
              <a:rPr lang="en-US" altLang="ko-KR" sz="1600" dirty="0" err="1"/>
              <a:t>kmh</a:t>
            </a:r>
            <a:endParaRPr lang="ko-KR" altLang="en-US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6318097" y="5502416"/>
            <a:ext cx="2637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TDL-C 300 </a:t>
            </a:r>
            <a:r>
              <a:rPr lang="en-US" altLang="ko-KR" sz="1600" dirty="0" err="1"/>
              <a:t>nsec</a:t>
            </a:r>
            <a:r>
              <a:rPr lang="en-US" altLang="ko-KR" sz="1600" dirty="0"/>
              <a:t> with </a:t>
            </a:r>
            <a:r>
              <a:rPr lang="en-US" altLang="ko-KR" sz="1600" dirty="0" smtClean="0"/>
              <a:t>120 </a:t>
            </a:r>
            <a:r>
              <a:rPr lang="en-US" altLang="ko-KR" sz="1600" dirty="0" err="1"/>
              <a:t>kmh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43626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838200"/>
            <a:ext cx="87630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 smtClean="0"/>
              <a:t>R1-1708094 </a:t>
            </a:r>
            <a:r>
              <a:rPr lang="en-US" altLang="ko-KR" sz="2800" dirty="0"/>
              <a:t>shows the following results for additional DMRS structure with different </a:t>
            </a:r>
            <a:r>
              <a:rPr lang="en-US" altLang="ko-KR" sz="2800" dirty="0" smtClean="0"/>
              <a:t>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572000" y="4191000"/>
            <a:ext cx="42154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CDL-D (DS = 10ns, </a:t>
            </a:r>
            <a:r>
              <a:rPr lang="en-US" altLang="ko-KR" sz="2000" dirty="0"/>
              <a:t>K-factor = 13.3dB</a:t>
            </a:r>
            <a:r>
              <a:rPr lang="en-US" altLang="ko-KR" sz="20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UE Speed = 500 km/h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16QAM 3/4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Spectral efficiency is improved when </a:t>
            </a:r>
            <a:r>
              <a:rPr lang="en-GB" altLang="ko-KR" sz="2000" dirty="0" smtClean="0"/>
              <a:t>front-loaded </a:t>
            </a:r>
            <a:r>
              <a:rPr lang="en-GB" altLang="ko-KR" sz="2000" dirty="0"/>
              <a:t>DMRS and additional DMRS have the same </a:t>
            </a:r>
            <a:r>
              <a:rPr lang="en-GB" altLang="ko-KR" sz="2000" dirty="0" smtClean="0"/>
              <a:t>frequency-domain </a:t>
            </a:r>
            <a:r>
              <a:rPr lang="en-GB" altLang="ko-KR" sz="2000" dirty="0"/>
              <a:t>density</a:t>
            </a:r>
            <a:endParaRPr lang="ko-KR" altLang="en-US" sz="200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3657600"/>
            <a:ext cx="420052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44133"/>
            <a:ext cx="6875331" cy="191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75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838200"/>
            <a:ext cx="87630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000" dirty="0" smtClean="0"/>
              <a:t>R1-1709027 </a:t>
            </a:r>
            <a:r>
              <a:rPr lang="en-US" altLang="ko-KR" sz="2000" dirty="0"/>
              <a:t>shows the following results for additional DMRS structure with different </a:t>
            </a:r>
            <a:r>
              <a:rPr lang="en-US" altLang="ko-KR" sz="2000" dirty="0" smtClean="0"/>
              <a:t>options </a:t>
            </a:r>
            <a:r>
              <a:rPr lang="en-US" altLang="ko-KR" sz="2000" dirty="0"/>
              <a:t>in </a:t>
            </a:r>
            <a:r>
              <a:rPr lang="en-US" altLang="ko-KR" sz="2000" dirty="0" smtClean="0"/>
              <a:t>the </a:t>
            </a:r>
            <a:r>
              <a:rPr lang="en-US" altLang="ko-KR" sz="2000" dirty="0"/>
              <a:t>high speed train scenario at 30GHz</a:t>
            </a:r>
            <a:endParaRPr lang="ko-KR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32" y="1775132"/>
            <a:ext cx="180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46" y="1775132"/>
            <a:ext cx="180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88" y="1775132"/>
            <a:ext cx="180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782" y="1775132"/>
            <a:ext cx="180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82164" y="1453097"/>
            <a:ext cx="160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dirty="0" smtClean="0"/>
              <a:t>Equal </a:t>
            </a:r>
            <a:r>
              <a:rPr lang="en-GB" altLang="ko-KR" dirty="0"/>
              <a:t>density </a:t>
            </a:r>
            <a:r>
              <a:rPr lang="en-GB" altLang="ko-KR" dirty="0" smtClean="0"/>
              <a:t>1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686009" y="1458047"/>
            <a:ext cx="160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dirty="0" smtClean="0"/>
              <a:t>Equal </a:t>
            </a:r>
            <a:r>
              <a:rPr lang="en-GB" altLang="ko-KR" dirty="0"/>
              <a:t>density </a:t>
            </a:r>
            <a:r>
              <a:rPr lang="en-GB" altLang="ko-KR" dirty="0" smtClean="0"/>
              <a:t>2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4888988" y="1453097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dirty="0" smtClean="0"/>
              <a:t>Unequal </a:t>
            </a:r>
            <a:r>
              <a:rPr lang="en-GB" altLang="ko-KR" dirty="0"/>
              <a:t>density </a:t>
            </a:r>
            <a:r>
              <a:rPr lang="en-GB" altLang="ko-KR" dirty="0" smtClean="0"/>
              <a:t> 1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7006204" y="1447800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dirty="0" smtClean="0"/>
              <a:t>Unequal </a:t>
            </a:r>
            <a:r>
              <a:rPr lang="en-GB" altLang="ko-KR" dirty="0"/>
              <a:t>density </a:t>
            </a:r>
            <a:r>
              <a:rPr lang="en-GB" altLang="ko-KR" dirty="0" smtClean="0"/>
              <a:t> 2</a:t>
            </a:r>
            <a:endParaRPr lang="ko-KR" altLang="en-US" dirty="0"/>
          </a:p>
        </p:txBody>
      </p:sp>
      <p:pic>
        <p:nvPicPr>
          <p:cNvPr id="10" name="Picture 6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09" y="3217200"/>
            <a:ext cx="3600000" cy="287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988" y="3276600"/>
            <a:ext cx="396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4869406" y="3219032"/>
            <a:ext cx="37995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400" dirty="0" smtClean="0"/>
              <a:t>Time </a:t>
            </a:r>
            <a:r>
              <a:rPr lang="en-GB" altLang="ko-KR" sz="1400" dirty="0"/>
              <a:t>and Frequency domain averaging, K=13.3dB</a:t>
            </a:r>
            <a:endParaRPr lang="ko-KR" alt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886009" y="3217200"/>
            <a:ext cx="3822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400" dirty="0"/>
              <a:t>Time and frequency domain interpolation, K=7dB</a:t>
            </a:r>
            <a:endParaRPr lang="ko-KR" altLang="en-US" sz="1400" dirty="0"/>
          </a:p>
        </p:txBody>
      </p:sp>
      <p:sp>
        <p:nvSpPr>
          <p:cNvPr id="40" name="Rectangle 11"/>
          <p:cNvSpPr/>
          <p:nvPr/>
        </p:nvSpPr>
        <p:spPr>
          <a:xfrm>
            <a:off x="16933" y="6096253"/>
            <a:ext cx="7011849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200" dirty="0" smtClean="0">
                <a:latin typeface="Calibri (본문)"/>
                <a:ea typeface="SimSun" panose="02010600030101010101" pitchFamily="2" charset="-122"/>
              </a:rPr>
              <a:t>Observation: In </a:t>
            </a:r>
            <a:r>
              <a:rPr lang="en-US" sz="1200" dirty="0">
                <a:latin typeface="Calibri (본문)"/>
                <a:ea typeface="SimSun" panose="02010600030101010101" pitchFamily="2" charset="-122"/>
              </a:rPr>
              <a:t>the high speed train scenario, equal or unequal density of DMRS configuration does not have significant impact on the spectral efficiency </a:t>
            </a:r>
            <a:r>
              <a:rPr lang="en-US" sz="1200" dirty="0" smtClean="0">
                <a:latin typeface="Calibri (본문)"/>
                <a:ea typeface="SimSun" panose="02010600030101010101" pitchFamily="2" charset="-122"/>
              </a:rPr>
              <a:t>performance</a:t>
            </a:r>
          </a:p>
          <a:p>
            <a:pPr algn="just" hangingPunct="0">
              <a:spcAft>
                <a:spcPts val="900"/>
              </a:spcAft>
            </a:pPr>
            <a:r>
              <a:rPr lang="en-US" sz="1200" dirty="0" smtClean="0">
                <a:effectLst/>
                <a:latin typeface="Calibri (본문)"/>
                <a:ea typeface="SimSun" panose="02010600030101010101" pitchFamily="2" charset="-122"/>
              </a:rPr>
              <a:t>Proposal</a:t>
            </a:r>
            <a:r>
              <a:rPr lang="en-US" sz="1200" dirty="0">
                <a:latin typeface="Calibri (본문)"/>
                <a:ea typeface="SimSun" panose="02010600030101010101" pitchFamily="2" charset="-122"/>
              </a:rPr>
              <a:t>: Consider the equal DMRS density design</a:t>
            </a:r>
            <a:endParaRPr lang="en-US" sz="1000" dirty="0">
              <a:effectLst/>
              <a:latin typeface="Calibri (본문)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05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altLang="ko-KR" sz="2400" i="1" dirty="0"/>
              <a:t>S</a:t>
            </a:r>
            <a:r>
              <a:rPr lang="en-US" altLang="ko-KR" sz="2400" i="1" dirty="0" smtClean="0"/>
              <a:t>upport additional DMRS symbols </a:t>
            </a:r>
            <a:r>
              <a:rPr lang="en-US" altLang="ko-KR" sz="2400" i="1" dirty="0"/>
              <a:t>with same density </a:t>
            </a:r>
            <a:r>
              <a:rPr lang="en-US" altLang="ko-KR" sz="2400" i="1" dirty="0" smtClean="0"/>
              <a:t>in </a:t>
            </a:r>
            <a:r>
              <a:rPr lang="en-US" altLang="ko-KR" sz="2400" i="1" dirty="0"/>
              <a:t>frequency domain compared to front loaded </a:t>
            </a:r>
            <a:r>
              <a:rPr lang="en-US" altLang="ko-KR" sz="2400" i="1" dirty="0" smtClean="0"/>
              <a:t>DMRS.</a:t>
            </a:r>
          </a:p>
          <a:p>
            <a:r>
              <a:rPr lang="en-US" altLang="ko-KR" sz="2400" i="1" dirty="0" smtClean="0"/>
              <a:t>At least for DL CP-OFDM, frequency </a:t>
            </a:r>
            <a:r>
              <a:rPr lang="en-US" altLang="ko-KR" sz="2400" i="1" dirty="0"/>
              <a:t>domain density of front loaded DMRS </a:t>
            </a:r>
            <a:r>
              <a:rPr lang="en-US" altLang="ko-KR" sz="2400" i="1" dirty="0" smtClean="0"/>
              <a:t>is configurable.</a:t>
            </a:r>
            <a:endParaRPr lang="ko-KR" altLang="ko-KR" sz="2000" i="1" dirty="0"/>
          </a:p>
          <a:p>
            <a:pPr marL="0" indent="0">
              <a:buNone/>
            </a:pPr>
            <a:endParaRPr lang="ko-KR" altLang="ko-KR" sz="2400" i="1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8183</TotalTime>
  <Words>396</Words>
  <Application>Microsoft Office PowerPoint</Application>
  <PresentationFormat>화면 슬라이드 쇼(4:3)</PresentationFormat>
  <Paragraphs>49</Paragraphs>
  <Slides>7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Theme</vt:lpstr>
      <vt:lpstr>WF on additional DMRS structure</vt:lpstr>
      <vt:lpstr>Background</vt:lpstr>
      <vt:lpstr>Background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266</cp:revision>
  <dcterms:created xsi:type="dcterms:W3CDTF">2016-09-09T20:37:00Z</dcterms:created>
  <dcterms:modified xsi:type="dcterms:W3CDTF">2017-05-15T09:39:52Z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