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34" y="-5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RAN1#88bis	</a:t>
            </a:r>
            <a:r>
              <a:rPr lang="en-US" sz="2400" b="1" smtClean="0"/>
              <a:t>	</a:t>
            </a:r>
            <a:r>
              <a:rPr lang="en-US" sz="2400" b="1" smtClean="0"/>
              <a:t>R1-1709263</a:t>
            </a:r>
            <a:endParaRPr lang="en-US" sz="2400" dirty="0" smtClean="0"/>
          </a:p>
          <a:p>
            <a:r>
              <a:rPr lang="de-DE" sz="2400" b="1" dirty="0" smtClean="0"/>
              <a:t>Hangzhou, China</a:t>
            </a:r>
            <a:r>
              <a:rPr lang="en-US" sz="2400" b="1" dirty="0" smtClean="0"/>
              <a:t>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May,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NR</a:t>
            </a:r>
            <a:r>
              <a:rPr lang="en-GB" altLang="zh-CN" sz="4000" dirty="0" smtClean="0"/>
              <a:t> SS block </a:t>
            </a:r>
            <a:r>
              <a:rPr lang="en-GB" sz="4000" dirty="0" smtClean="0"/>
              <a:t>composition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2800" dirty="0" smtClean="0"/>
              <a:t>It was concluded in RAN1#88bis that </a:t>
            </a:r>
          </a:p>
          <a:p>
            <a:pPr lvl="1"/>
            <a:r>
              <a:rPr lang="en-US" altLang="zh-CN" sz="2600" dirty="0" smtClean="0"/>
              <a:t>Mapping of NR-PSS, NR-SSS and NR-PBCH to SS block of SS burst set configurations needs to be finalized in this meeting.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Working assumption</a:t>
            </a:r>
          </a:p>
          <a:p>
            <a:pPr lvl="1"/>
            <a:r>
              <a:rPr lang="en-GB" altLang="zh-CN" sz="2600" dirty="0" smtClean="0"/>
              <a:t>NR-PSS, NR-SSS and NR-PBCH are presented in every SS block</a:t>
            </a:r>
            <a:endParaRPr lang="zh-CN" altLang="zh-CN" sz="2600" dirty="0" smtClean="0"/>
          </a:p>
          <a:p>
            <a:pPr lvl="2"/>
            <a:r>
              <a:rPr lang="en-GB" altLang="zh-CN" sz="2300" dirty="0" smtClean="0"/>
              <a:t>FFS: deactivated cell case (if defined)</a:t>
            </a:r>
            <a:endParaRPr lang="zh-CN" altLang="zh-CN" sz="2300" dirty="0" smtClean="0"/>
          </a:p>
          <a:p>
            <a:pPr lvl="1"/>
            <a:endParaRPr lang="en-US" altLang="zh-CN" sz="2400" dirty="0" smtClean="0"/>
          </a:p>
          <a:p>
            <a:r>
              <a:rPr lang="en-US" altLang="zh-CN" sz="2800" dirty="0" smtClean="0"/>
              <a:t>The following agreements were achieved in RAN1 #88bis, </a:t>
            </a:r>
            <a:endParaRPr lang="zh-CN" altLang="zh-CN" sz="2800" dirty="0" smtClean="0"/>
          </a:p>
          <a:p>
            <a:pPr lvl="1"/>
            <a:r>
              <a:rPr lang="en-US" altLang="zh-CN" sz="2600" dirty="0" smtClean="0"/>
              <a:t>Number of symbols per SS block </a:t>
            </a:r>
            <a:endParaRPr lang="zh-CN" altLang="zh-CN" sz="2600" dirty="0" smtClean="0"/>
          </a:p>
          <a:p>
            <a:pPr lvl="2"/>
            <a:r>
              <a:rPr lang="en-US" altLang="zh-CN" sz="2300" dirty="0" smtClean="0"/>
              <a:t>1 symbol NR-PSS</a:t>
            </a:r>
            <a:endParaRPr lang="zh-CN" altLang="zh-CN" sz="2300" dirty="0" smtClean="0"/>
          </a:p>
          <a:p>
            <a:pPr lvl="2"/>
            <a:r>
              <a:rPr lang="en-US" altLang="zh-CN" sz="2300" dirty="0" smtClean="0"/>
              <a:t>1 symbol NR-SSS</a:t>
            </a:r>
            <a:endParaRPr lang="zh-CN" altLang="zh-CN" sz="2300" dirty="0" smtClean="0"/>
          </a:p>
          <a:p>
            <a:pPr lvl="2"/>
            <a:r>
              <a:rPr lang="en-US" altLang="zh-CN" sz="2300" dirty="0" smtClean="0"/>
              <a:t>2, 3 or 4 symbols NR-PBCH (to be decided once the payload and NR-PBCH design has been agreed)</a:t>
            </a:r>
            <a:endParaRPr lang="zh-CN" altLang="zh-CN" sz="2300" dirty="0" smtClean="0"/>
          </a:p>
          <a:p>
            <a:pPr lvl="1"/>
            <a:r>
              <a:rPr lang="en-GB" altLang="zh-CN" sz="2600" dirty="0" smtClean="0"/>
              <a:t>FFS: Multiplexing of TSS/TSCH in SS block if TSS/TSCH is agreed to be introduced</a:t>
            </a:r>
            <a:endParaRPr lang="zh-CN" altLang="zh-CN" sz="2600" dirty="0" smtClean="0"/>
          </a:p>
          <a:p>
            <a:pPr lvl="1"/>
            <a:r>
              <a:rPr lang="en-US" altLang="zh-CN" sz="2600" dirty="0" smtClean="0"/>
              <a:t>In a single SS block, the symbols are consecutive</a:t>
            </a:r>
            <a:endParaRPr lang="zh-CN" altLang="zh-CN" sz="2600" dirty="0" smtClean="0"/>
          </a:p>
          <a:p>
            <a:pPr lvl="1"/>
            <a:r>
              <a:rPr lang="zh-CN" altLang="zh-CN" sz="2600" dirty="0" smtClean="0"/>
              <a:t>The number of antenna ports of NR-SSS is 1  </a:t>
            </a:r>
          </a:p>
          <a:p>
            <a:pPr lvl="2"/>
            <a:r>
              <a:rPr lang="en-US" altLang="zh-CN" sz="2300" dirty="0" smtClean="0"/>
              <a:t>FFS: indication of radio frame boundary by NR-SSS</a:t>
            </a:r>
          </a:p>
          <a:p>
            <a:pPr lvl="1"/>
            <a:endParaRPr lang="en-US" altLang="zh-CN" sz="2400" dirty="0" smtClean="0"/>
          </a:p>
          <a:p>
            <a:pPr lvl="1"/>
            <a:r>
              <a:rPr lang="en-US" altLang="zh-CN" sz="2600" dirty="0" smtClean="0"/>
              <a:t>PBCH BW: 288 subcarriers, 2 OFDM symbols (additional symbols if MIB size larger than assumed)</a:t>
            </a:r>
            <a:endParaRPr lang="zh-CN" altLang="zh-CN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For SS block composition, the following should be supported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Confirm the working assumption that NR-PSS, NR-SSS and NR-PBCH are present in every SS block</a:t>
            </a:r>
          </a:p>
          <a:p>
            <a:pPr lvl="1"/>
            <a:r>
              <a:rPr lang="en-US" altLang="zh-CN" sz="2000" dirty="0" smtClean="0"/>
              <a:t>NR-SSS is mapped at the adjacent position of at least one of NR-PBCH symbols</a:t>
            </a:r>
          </a:p>
          <a:p>
            <a:pPr lvl="1"/>
            <a:r>
              <a:rPr lang="en-US" altLang="zh-CN" sz="2000" dirty="0" smtClean="0"/>
              <a:t>NR-PSS is mapped before NR-SSS.</a:t>
            </a:r>
          </a:p>
          <a:p>
            <a:pPr lvl="1"/>
            <a:r>
              <a:rPr lang="en-US" altLang="zh-CN" sz="2000" dirty="0" smtClean="0"/>
              <a:t>The mapping order of SS blocks is PSS-SSS-PBCH-PBCH.</a:t>
            </a:r>
            <a:endParaRPr lang="zh-CN" altLang="zh-CN" sz="2000" dirty="0" smtClean="0"/>
          </a:p>
          <a:p>
            <a:pPr lvl="1">
              <a:buNone/>
            </a:pPr>
            <a:endParaRPr lang="en-GB" altLang="zh-CN" sz="1600" i="1" dirty="0" smtClean="0"/>
          </a:p>
          <a:p>
            <a:pPr lvl="1">
              <a:buNone/>
            </a:pPr>
            <a:endParaRPr lang="zh-CN" altLang="zh-CN" sz="1600" dirty="0" smtClean="0"/>
          </a:p>
          <a:p>
            <a:pPr>
              <a:buNone/>
            </a:pPr>
            <a:endParaRPr lang="zh-CN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8404</TotalTime>
  <Words>230</Words>
  <Application>Microsoft Office PowerPoint</Application>
  <PresentationFormat>全屏显示(4:3)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757</cp:revision>
  <dcterms:created xsi:type="dcterms:W3CDTF">2016-03-24T01:14:08Z</dcterms:created>
  <dcterms:modified xsi:type="dcterms:W3CDTF">2017-05-16T07:16:22Z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(3)yVDX0Go/fuNlah4GpH0W940dLPV/2D/Oq3Vy6mXQ25sXmx3y/9hMd8lo2aXi6Np7HxoY39CL
P0umP6mlVLWEOlgeAtYT7lDczwsxpgGdb872OI0xzJNkA1M3ibm8wzHjjQP4UTyyL2NjBUvJ
QecyM0cfazhYf28MXCdqRUAqgaTKau9Zg4AWMbsoqtCEQmoWs7I2nif2o7VloKJCLpQoCBeT
bm89TMPiasDC2cFGiT</vt:lpwstr>
  </property>
  <property fmtid="{D5CDD505-2E9C-101B-9397-08002B2CF9AE}" pid="9" name="_2015_ms_pID_7253431">
    <vt:lpwstr>DIUclNFhVVImsCyW0NzOxwA5KDsl3Z9Mh8Jjq9lDESaEfKlXcGah/n
o2xAIOu1LW82mW4pcIePH1L11RzskH7avtNrHELLcdv25k30vk/+1AMvKTmxqaC/Ugf3sWAJ
N1s8Qck0NoQ3NISb8K1+7mCOrW2EmPiLiyREhHq2sylspFA9M61qUSUPAbSEiu5tPta41s5s
s2OMFKyX/JW02ouxnm/1sI+a5HSTVH1UOclr</vt:lpwstr>
  </property>
  <property fmtid="{D5CDD505-2E9C-101B-9397-08002B2CF9AE}" pid="10" name="_2015_ms_pID_7253432">
    <vt:lpwstr>CKvUuvhEk+NOZkdOvyQDJ5q3CRNPigNLVFT9
KK6n9SND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1494808701</vt:lpwstr>
  </property>
</Properties>
</file>