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7"/>
  </p:notesMasterIdLst>
  <p:sldIdLst>
    <p:sldId id="256" r:id="rId2"/>
    <p:sldId id="259" r:id="rId3"/>
    <p:sldId id="257" r:id="rId4"/>
    <p:sldId id="260" r:id="rId5"/>
    <p:sldId id="258" r:id="rId6"/>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776">
          <p15:clr>
            <a:srgbClr val="A4A3A4"/>
          </p15:clr>
        </p15:guide>
        <p15:guide id="2" orient="horz" pos="104">
          <p15:clr>
            <a:srgbClr val="A4A3A4"/>
          </p15:clr>
        </p15:guide>
        <p15:guide id="3" orient="horz" pos="3976">
          <p15:clr>
            <a:srgbClr val="A4A3A4"/>
          </p15:clr>
        </p15:guide>
        <p15:guide id="4" orient="horz" pos="981" userDrawn="1">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ext uri="{19B8F6BF-5375-455C-9EA6-DF929625EA0E}">
        <p15:presenceInfo xmlns:p15="http://schemas.microsoft.com/office/powerpoint/2012/main" userId="S-1-5-21-147214757-305610072-1517763936-32986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18" autoAdjust="0"/>
  </p:normalViewPr>
  <p:slideViewPr>
    <p:cSldViewPr snapToObjects="1">
      <p:cViewPr varScale="1">
        <p:scale>
          <a:sx n="113" d="100"/>
          <a:sy n="113" d="100"/>
        </p:scale>
        <p:origin x="1452" y="96"/>
      </p:cViewPr>
      <p:guideLst>
        <p:guide orient="horz" pos="776"/>
        <p:guide orient="horz" pos="104"/>
        <p:guide orient="horz" pos="3976"/>
        <p:guide orient="horz" pos="981"/>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5/18/2017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p14="http://schemas.microsoft.com/office/powerpoint/2010/main"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p14="http://schemas.microsoft.com/office/powerpoint/2010/main"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500" baseline="0">
                <a:latin typeface="Times New Roman" panose="02020603050405020304" pitchFamily="18" charset="0"/>
                <a:ea typeface="宋体" panose="02010600030101010101" pitchFamily="2" charset="-122"/>
              </a:defRPr>
            </a:lvl1pPr>
            <a:lvl2pPr>
              <a:defRPr sz="1500" baseline="0">
                <a:latin typeface="Times New Roman" panose="02020603050405020304" pitchFamily="18" charset="0"/>
                <a:ea typeface="宋体" panose="02010600030101010101" pitchFamily="2" charset="-122"/>
              </a:defRPr>
            </a:lvl2pPr>
            <a:lvl3pPr>
              <a:defRPr sz="1500" baseline="0">
                <a:latin typeface="Times New Roman" panose="02020603050405020304" pitchFamily="18" charset="0"/>
                <a:ea typeface="宋体" panose="02010600030101010101" pitchFamily="2" charset="-122"/>
              </a:defRPr>
            </a:lvl3pPr>
            <a:lvl4pPr>
              <a:defRPr sz="1500" baseline="0">
                <a:latin typeface="Times New Roman" panose="02020603050405020304" pitchFamily="18" charset="0"/>
                <a:ea typeface="宋体" panose="02010600030101010101" pitchFamily="2" charset="-122"/>
              </a:defRPr>
            </a:lvl4pPr>
            <a:lvl5pPr>
              <a:defRPr sz="15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p14="http://schemas.microsoft.com/office/powerpoint/2010/main"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2" algn="ctr" fontAlgn="ctr"/>
            <a:r>
              <a:rPr lang="en-US" altLang="zh-CN" sz="3200" dirty="0"/>
              <a:t>WF on </a:t>
            </a:r>
            <a:r>
              <a:rPr lang="en-US" altLang="zh-CN" sz="3200" dirty="0" smtClean="0"/>
              <a:t>SS Block </a:t>
            </a:r>
            <a:r>
              <a:rPr lang="en-US" altLang="zh-CN" sz="3200" dirty="0" smtClean="0"/>
              <a:t>Bandwidth and </a:t>
            </a:r>
            <a:r>
              <a:rPr lang="en-US" altLang="zh-CN" sz="3200" dirty="0" smtClean="0"/>
              <a:t>Minimum Carrier Bandwidth for NR</a:t>
            </a:r>
            <a:endParaRPr lang="zh-CN" altLang="en-US" sz="3200" dirty="0"/>
          </a:p>
        </p:txBody>
      </p:sp>
      <p:sp>
        <p:nvSpPr>
          <p:cNvPr id="3" name="文本占位符 2"/>
          <p:cNvSpPr>
            <a:spLocks noGrp="1"/>
          </p:cNvSpPr>
          <p:nvPr>
            <p:ph type="body" sz="quarter" idx="10"/>
          </p:nvPr>
        </p:nvSpPr>
        <p:spPr/>
        <p:txBody>
          <a:bodyPr/>
          <a:lstStyle/>
          <a:p>
            <a:r>
              <a:rPr lang="en-US" altLang="zh-CN" sz="2400" dirty="0" smtClean="0"/>
              <a:t>AT&amp;T, </a:t>
            </a:r>
            <a:r>
              <a:rPr lang="en-US" altLang="zh-CN" sz="2400" dirty="0" smtClean="0"/>
              <a:t>Verizon, T-Mobile USA</a:t>
            </a:r>
            <a:endParaRPr lang="zh-CN" altLang="zh-CN" sz="2400" dirty="0"/>
          </a:p>
        </p:txBody>
      </p:sp>
      <p:graphicFrame>
        <p:nvGraphicFramePr>
          <p:cNvPr id="5" name="表格占位符 4"/>
          <p:cNvGraphicFramePr>
            <a:graphicFrameLocks noGrp="1"/>
          </p:cNvGraphicFramePr>
          <p:nvPr>
            <p:ph type="tbl" sz="quarter" idx="11"/>
            <p:extLst>
              <p:ext uri="{D42A27DB-BD31-4B8C-83A1-F6EECF244321}">
                <p14:modId xmlns:p14="http://schemas.microsoft.com/office/powerpoint/2010/main" val="1668232858"/>
              </p:ext>
            </p:extLst>
          </p:nvPr>
        </p:nvGraphicFramePr>
        <p:xfrm>
          <a:off x="252413" y="314325"/>
          <a:ext cx="8640762" cy="741680"/>
        </p:xfrm>
        <a:graphic>
          <a:graphicData uri="http://schemas.openxmlformats.org/drawingml/2006/table">
            <a:tbl>
              <a:tblPr firstRow="1" bandRow="1">
                <a:tableStyleId>{2D5ABB26-0587-4C30-8999-92F81FD0307C}</a:tableStyleId>
              </a:tblPr>
              <a:tblGrid>
                <a:gridCol w="6048573">
                  <a:extLst>
                    <a:ext uri="{9D8B030D-6E8A-4147-A177-3AD203B41FA5}">
                      <a16:colId xmlns:a16="http://schemas.microsoft.com/office/drawing/2014/main" xmlns="" val="20000"/>
                    </a:ext>
                  </a:extLst>
                </a:gridCol>
                <a:gridCol w="2592189">
                  <a:extLst>
                    <a:ext uri="{9D8B030D-6E8A-4147-A177-3AD203B41FA5}">
                      <a16:colId xmlns:a16="http://schemas.microsoft.com/office/drawing/2014/main" xmlns="" val="20001"/>
                    </a:ext>
                  </a:extLst>
                </a:gridCol>
              </a:tblGrid>
              <a:tr h="370840">
                <a:tc>
                  <a:txBody>
                    <a:bodyPr/>
                    <a:lstStyle/>
                    <a:p>
                      <a:r>
                        <a:rPr lang="en-US" altLang="zh-CN" dirty="0">
                          <a:solidFill>
                            <a:schemeClr val="tx1"/>
                          </a:solidFill>
                        </a:rPr>
                        <a:t>3GPP TSG RAN WG1 #89</a:t>
                      </a: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altLang="zh-CN" sz="1800" smtClean="0">
                          <a:solidFill>
                            <a:schemeClr val="tx1"/>
                          </a:solidFill>
                        </a:rPr>
                        <a:t>R1-1709814</a:t>
                      </a:r>
                      <a:endParaRPr lang="zh-CN" altLang="en-US" sz="1800" dirty="0">
                        <a:solidFill>
                          <a:schemeClr val="tx1"/>
                        </a:solidFill>
                      </a:endParaRPr>
                    </a:p>
                  </a:txBody>
                  <a:tcPr/>
                </a:tc>
                <a:extLst>
                  <a:ext uri="{0D108BD9-81ED-4DB2-BD59-A6C34878D82A}">
                    <a16:rowId xmlns:a16="http://schemas.microsoft.com/office/drawing/2014/main" xmlns="" val="10000"/>
                  </a:ext>
                </a:extLst>
              </a:tr>
              <a:tr h="370840">
                <a:tc>
                  <a:txBody>
                    <a:bodyPr/>
                    <a:lstStyle/>
                    <a:p>
                      <a:r>
                        <a:rPr lang="en-US" altLang="zh-CN" dirty="0">
                          <a:solidFill>
                            <a:schemeClr val="tx1"/>
                          </a:solidFill>
                        </a:rPr>
                        <a:t>Hangzhou, China, May 15 – 19 2017</a:t>
                      </a:r>
                      <a:endParaRPr lang="de-DE" altLang="zh-CN" dirty="0">
                        <a:solidFill>
                          <a:schemeClr val="tx1"/>
                        </a:solidFill>
                      </a:endParaRP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altLang="zh-CN" dirty="0">
                          <a:solidFill>
                            <a:schemeClr val="tx1"/>
                          </a:solidFill>
                        </a:rPr>
                        <a:t>Agenda Item: </a:t>
                      </a:r>
                      <a:r>
                        <a:rPr lang="en-US" altLang="zh-CN" dirty="0" smtClean="0">
                          <a:solidFill>
                            <a:schemeClr val="tx1"/>
                          </a:solidFill>
                        </a:rPr>
                        <a:t>4</a:t>
                      </a:r>
                      <a:endParaRPr lang="zh-CN" altLang="en-US" dirty="0">
                        <a:solidFill>
                          <a:schemeClr val="tx1"/>
                        </a:solidFill>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82838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sz="quarter" idx="13"/>
          </p:nvPr>
        </p:nvSpPr>
        <p:spPr/>
        <p:txBody>
          <a:bodyPr/>
          <a:lstStyle/>
          <a:p>
            <a:pPr marL="0" indent="0">
              <a:buNone/>
            </a:pPr>
            <a:r>
              <a:rPr lang="en-US" sz="1600" dirty="0" smtClean="0"/>
              <a:t>RAN4 sent a LS (R1-1706872) informing RAN1 of the following agreement:</a:t>
            </a:r>
          </a:p>
          <a:p>
            <a:pPr marL="0" indent="0">
              <a:buNone/>
            </a:pPr>
            <a:endParaRPr lang="en-US" sz="1600" b="1" u="sng" dirty="0"/>
          </a:p>
          <a:p>
            <a:pPr marL="0" indent="0">
              <a:buNone/>
            </a:pPr>
            <a:r>
              <a:rPr lang="en-US" sz="1600" b="1" u="sng" dirty="0" smtClean="0"/>
              <a:t>RAN4#82bis agreement:</a:t>
            </a:r>
          </a:p>
          <a:p>
            <a:pPr marL="0" indent="0">
              <a:buNone/>
            </a:pPr>
            <a:endParaRPr lang="en-US"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
        <p:nvSpPr>
          <p:cNvPr id="8" name="Rectangle 4"/>
          <p:cNvSpPr>
            <a:spLocks noChangeArrowheads="1"/>
          </p:cNvSpPr>
          <p:nvPr/>
        </p:nvSpPr>
        <p:spPr bwMode="auto">
          <a:xfrm>
            <a:off x="252391" y="1717830"/>
            <a:ext cx="6840683"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a:tabLst>
                <a:tab pos="457200" algn="l"/>
              </a:tabLst>
              <a:defRPr>
                <a:solidFill>
                  <a:schemeClr val="tx1"/>
                </a:solidFill>
                <a:latin typeface="Arial" panose="020B0604020202020204" pitchFamily="34" charset="0"/>
              </a:defRPr>
            </a:lvl1pPr>
            <a:lvl2pPr marL="457200">
              <a:tabLst>
                <a:tab pos="457200" algn="l"/>
              </a:tabLst>
              <a:defRPr>
                <a:solidFill>
                  <a:schemeClr val="tx1"/>
                </a:solidFill>
                <a:latin typeface="Arial" panose="020B0604020202020204" pitchFamily="34" charset="0"/>
              </a:defRPr>
            </a:lvl2pPr>
            <a:lvl3pPr marL="914400">
              <a:tabLst>
                <a:tab pos="457200" algn="l"/>
              </a:tabLst>
              <a:defRPr>
                <a:solidFill>
                  <a:schemeClr val="tx1"/>
                </a:solidFill>
                <a:latin typeface="Arial" panose="020B0604020202020204" pitchFamily="34" charset="0"/>
              </a:defRPr>
            </a:lvl3pPr>
            <a:lvl4pPr marL="1371600">
              <a:tabLst>
                <a:tab pos="457200" algn="l"/>
              </a:tabLst>
              <a:defRPr>
                <a:solidFill>
                  <a:schemeClr val="tx1"/>
                </a:solidFill>
                <a:latin typeface="Arial" panose="020B0604020202020204" pitchFamily="34" charset="0"/>
              </a:defRPr>
            </a:lvl4pPr>
            <a:lvl5pPr marL="1828800">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342900" marR="0" lvl="0" indent="-342900">
              <a:spcBef>
                <a:spcPts val="0"/>
              </a:spcBef>
              <a:spcAft>
                <a:spcPts val="0"/>
              </a:spcAft>
              <a:buFont typeface="Arial" panose="020B0604020202020204" pitchFamily="34" charset="0"/>
              <a:buChar char="•"/>
            </a:pPr>
            <a:r>
              <a:rPr lang="en-US" sz="2000" dirty="0">
                <a:latin typeface="Times" panose="02020603050405020304" pitchFamily="18" charset="0"/>
                <a:ea typeface="MS Mincho" panose="02020609040205080304" pitchFamily="49" charset="-128"/>
                <a:cs typeface="Times New Roman" panose="02020603050405020304" pitchFamily="18" charset="0"/>
              </a:rPr>
              <a:t>The set of supported NR bandwidths for each frequency band will be band specific</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2000" dirty="0">
                <a:latin typeface="Times" panose="02020603050405020304" pitchFamily="18" charset="0"/>
                <a:ea typeface="MS Mincho" panose="02020609040205080304" pitchFamily="49" charset="-128"/>
                <a:cs typeface="Times New Roman" panose="02020603050405020304" pitchFamily="18" charset="0"/>
              </a:rPr>
              <a:t>For frequency range up to 6 GHz, the minimum possible carrier bandwidth for NR is 5 MHz </a:t>
            </a:r>
            <a:endParaRPr lang="en-US" sz="2000" dirty="0" smtClean="0">
              <a:latin typeface="Times" panose="02020603050405020304" pitchFamily="18" charset="0"/>
              <a:ea typeface="MS Mincho" panose="02020609040205080304" pitchFamily="49" charset="-128"/>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2000" dirty="0" smtClean="0">
                <a:latin typeface="Times" panose="02020603050405020304" pitchFamily="18" charset="0"/>
                <a:ea typeface="MS Mincho" panose="02020609040205080304" pitchFamily="49" charset="-128"/>
                <a:cs typeface="Times New Roman" panose="02020603050405020304" pitchFamily="18" charset="0"/>
              </a:rPr>
              <a:t>For </a:t>
            </a:r>
            <a:r>
              <a:rPr lang="en-US" sz="2000" dirty="0">
                <a:latin typeface="Times" panose="02020603050405020304" pitchFamily="18" charset="0"/>
                <a:ea typeface="MS Mincho" panose="02020609040205080304" pitchFamily="49" charset="-128"/>
                <a:cs typeface="Times New Roman" panose="02020603050405020304" pitchFamily="18" charset="0"/>
              </a:rPr>
              <a:t>frequency range from 6 GHz to 52.6 GHz, the minimum possible carrier bandwidth for NR is 50 MHz </a:t>
            </a:r>
            <a:endParaRPr lang="en-US" sz="2000" dirty="0">
              <a:latin typeface="Times New Roman" panose="02020603050405020304" pitchFamily="18"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2000" dirty="0">
                <a:latin typeface="Times" panose="02020603050405020304" pitchFamily="18" charset="0"/>
                <a:ea typeface="MS Mincho" panose="02020609040205080304" pitchFamily="49" charset="-128"/>
                <a:cs typeface="Times New Roman" panose="02020603050405020304" pitchFamily="18" charset="0"/>
              </a:rPr>
              <a:t>RAN4 will further determine mapping between frequency band and the set of support carrier bandwidth values in consideration with above</a:t>
            </a:r>
            <a:endParaRPr lang="en-US" sz="2000" dirty="0">
              <a:effectLst/>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3462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sz="quarter" idx="13"/>
          </p:nvPr>
        </p:nvSpPr>
        <p:spPr/>
        <p:txBody>
          <a:bodyPr/>
          <a:lstStyle/>
          <a:p>
            <a:pPr marL="0" indent="0">
              <a:buNone/>
            </a:pPr>
            <a:r>
              <a:rPr lang="en-US" sz="1600" b="1" u="sng" dirty="0" smtClean="0"/>
              <a:t>RAN1#88bis agreement:</a:t>
            </a:r>
          </a:p>
          <a:p>
            <a:pPr marL="0" indent="0">
              <a:buNone/>
            </a:pPr>
            <a:endParaRPr lang="en-US"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
        <p:nvSpPr>
          <p:cNvPr id="8" name="Rectangle 4"/>
          <p:cNvSpPr>
            <a:spLocks noChangeArrowheads="1"/>
          </p:cNvSpPr>
          <p:nvPr/>
        </p:nvSpPr>
        <p:spPr bwMode="auto">
          <a:xfrm>
            <a:off x="252391" y="1366342"/>
            <a:ext cx="8537915"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457200" algn="l"/>
              </a:tabLst>
              <a:defRPr>
                <a:solidFill>
                  <a:schemeClr val="tx1"/>
                </a:solidFill>
                <a:latin typeface="Arial" panose="020B0604020202020204" pitchFamily="34" charset="0"/>
              </a:defRPr>
            </a:lvl1pPr>
            <a:lvl2pPr marL="457200">
              <a:tabLst>
                <a:tab pos="457200" algn="l"/>
              </a:tabLst>
              <a:defRPr>
                <a:solidFill>
                  <a:schemeClr val="tx1"/>
                </a:solidFill>
                <a:latin typeface="Arial" panose="020B0604020202020204" pitchFamily="34" charset="0"/>
              </a:defRPr>
            </a:lvl2pPr>
            <a:lvl3pPr marL="914400">
              <a:tabLst>
                <a:tab pos="457200" algn="l"/>
              </a:tabLst>
              <a:defRPr>
                <a:solidFill>
                  <a:schemeClr val="tx1"/>
                </a:solidFill>
                <a:latin typeface="Arial" panose="020B0604020202020204" pitchFamily="34" charset="0"/>
              </a:defRPr>
            </a:lvl3pPr>
            <a:lvl4pPr marL="1371600">
              <a:tabLst>
                <a:tab pos="457200" algn="l"/>
              </a:tabLst>
              <a:defRPr>
                <a:solidFill>
                  <a:schemeClr val="tx1"/>
                </a:solidFill>
                <a:latin typeface="Arial" panose="020B0604020202020204" pitchFamily="34" charset="0"/>
              </a:defRPr>
            </a:lvl4pPr>
            <a:lvl5pPr marL="1828800">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GB" altLang="ja-JP" sz="1200" b="1" i="0" u="sng" strike="noStrike" cap="none" normalizeH="0" baseline="0" dirty="0"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Agreements:</a:t>
            </a:r>
            <a:endParaRPr kumimoji="0" lang="en-US" altLang="ja-JP" sz="9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1" i="0" u="none" strike="noStrike" cap="none" normalizeH="0" baseline="0" dirty="0"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Working assumption</a:t>
            </a:r>
            <a:r>
              <a:rPr kumimoji="0" lang="en-US" altLang="ja-JP" sz="1200" b="0" i="0" u="none" strike="noStrike" cap="none" normalizeH="0" baseline="0" dirty="0"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 Number of PSS sequences: 3</a:t>
            </a:r>
            <a:endParaRPr kumimoji="0" lang="en-US" altLang="ja-JP" sz="900" b="0" i="0" u="none" strike="noStrike" cap="none" normalizeH="0" baseline="0" dirty="0" smtClean="0">
              <a:ln>
                <a:noFill/>
              </a:ln>
              <a:solidFill>
                <a:schemeClr val="tx1"/>
              </a:solidFill>
              <a:effectLst/>
            </a:endParaRPr>
          </a:p>
          <a:p>
            <a:pPr marL="457200" marR="0" lvl="1"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PSS sequence details:</a:t>
            </a:r>
            <a:endParaRPr kumimoji="0" lang="en-US" altLang="ja-JP" sz="900" b="0" i="0" u="none" strike="noStrike" cap="none" normalizeH="0" baseline="0" dirty="0" smtClean="0">
              <a:ln>
                <a:noFill/>
              </a:ln>
              <a:solidFill>
                <a:schemeClr val="tx1"/>
              </a:solidFill>
              <a:effectLst/>
            </a:endParaRPr>
          </a:p>
          <a:p>
            <a:pPr marL="914400" marR="0" lvl="2"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Frequency domain-based pure BPSK M sequence (fixing the time/freq. offset ambiguity)</a:t>
            </a:r>
            <a:endParaRPr kumimoji="0" lang="en-US" altLang="ja-JP" sz="900" b="0" i="0" u="none" strike="noStrike" cap="none" normalizeH="0" baseline="0" dirty="0" smtClean="0">
              <a:ln>
                <a:noFill/>
              </a:ln>
              <a:effectLst/>
            </a:endParaRPr>
          </a:p>
          <a:p>
            <a:pPr marL="1371600" marR="0" lvl="3"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1 polynomial: octal 145</a:t>
            </a:r>
            <a:r>
              <a:rPr kumimoji="0" lang="en-US" altLang="ja-JP" sz="1200" b="0" i="0" u="sng"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 Decimal 145 (i.e. g(x) = x</a:t>
            </a:r>
            <a:r>
              <a:rPr kumimoji="0" lang="en-US" altLang="ja-JP" sz="1200" b="0" i="0" u="sng" strike="noStrike" cap="none" normalizeH="0" baseline="30000" dirty="0" smtClean="0">
                <a:ln>
                  <a:noFill/>
                </a:ln>
                <a:effectLst/>
                <a:latin typeface="Times" panose="02020603050405020304" pitchFamily="18" charset="0"/>
                <a:ea typeface="MS Mincho" panose="02020609040205080304" pitchFamily="49" charset="-128"/>
                <a:cs typeface="Times New Roman" panose="02020603050405020304" pitchFamily="18" charset="0"/>
              </a:rPr>
              <a:t>7</a:t>
            </a:r>
            <a:r>
              <a:rPr kumimoji="0" lang="en-US" altLang="ja-JP" sz="1200" b="0" i="0" u="sng"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 + x</a:t>
            </a:r>
            <a:r>
              <a:rPr kumimoji="0" lang="en-US" altLang="ja-JP" sz="1200" b="0" i="0" u="sng" strike="noStrike" cap="none" normalizeH="0" baseline="30000" dirty="0" smtClean="0">
                <a:ln>
                  <a:noFill/>
                </a:ln>
                <a:effectLst/>
                <a:latin typeface="Times" panose="02020603050405020304" pitchFamily="18" charset="0"/>
                <a:ea typeface="MS Mincho" panose="02020609040205080304" pitchFamily="49" charset="-128"/>
                <a:cs typeface="Times New Roman" panose="02020603050405020304" pitchFamily="18" charset="0"/>
              </a:rPr>
              <a:t>4</a:t>
            </a:r>
            <a:r>
              <a:rPr kumimoji="0" lang="en-US" altLang="ja-JP" sz="1200" b="0" i="0" u="sng"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 + 1)</a:t>
            </a:r>
            <a:endParaRPr kumimoji="0" lang="en-US" altLang="ja-JP" sz="900" b="0" i="0" u="none" strike="noStrike" cap="none" normalizeH="0" baseline="0" dirty="0" smtClean="0">
              <a:ln>
                <a:noFill/>
              </a:ln>
              <a:effectLst/>
            </a:endParaRPr>
          </a:p>
          <a:p>
            <a:pPr marL="1371600" marR="0" lvl="3"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In freq. domain 3 cyclic shifts (0, 43, 86) to get the 3 PSS signals</a:t>
            </a:r>
            <a:endParaRPr kumimoji="0" lang="en-US" altLang="ja-JP" sz="900" b="0" i="0" u="none" strike="noStrike" cap="none" normalizeH="0" baseline="0" dirty="0" smtClean="0">
              <a:ln>
                <a:noFill/>
              </a:ln>
              <a:effectLst/>
            </a:endParaRPr>
          </a:p>
          <a:p>
            <a:pPr marL="1371600" marR="0" lvl="3"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Initial poly shift register value: 1110110</a:t>
            </a:r>
            <a:endParaRPr kumimoji="0" lang="en-US" altLang="ja-JP" sz="900" b="0" i="0" u="none" strike="noStrike" cap="none" normalizeH="0" baseline="0" dirty="0" smtClean="0">
              <a:ln>
                <a:noFill/>
              </a:ln>
              <a:effectLst/>
            </a:endParaRPr>
          </a:p>
          <a:p>
            <a:pPr marL="914400" marR="0" lvl="2"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FFS modified ZC: 2 ZC sequences concatenation or interleaving in time or freq., 4 ZC sequences concatenation in time</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Number of SSS signals: 1000 post-scrambling</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PSS sequence length: 127 for frequency domain-based pure BPSK M sequence</a:t>
            </a:r>
            <a:endParaRPr kumimoji="0" lang="en-US" altLang="ja-JP" sz="900" b="0" i="0" u="none" strike="noStrike" cap="none" normalizeH="0" baseline="0" dirty="0" smtClean="0">
              <a:ln>
                <a:noFill/>
              </a:ln>
              <a:effectLst/>
            </a:endParaRPr>
          </a:p>
          <a:p>
            <a:pPr marL="457200" marR="0" lvl="1"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Note that PSS will be mapped to consecutive 127 subcarriers</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SSS sequence length: 127</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Subcarrier </a:t>
            </a:r>
            <a:r>
              <a:rPr kumimoji="0" lang="en-US" altLang="ja-JP" sz="1200" b="0" i="0" u="none" strike="noStrike" cap="none" normalizeH="0" baseline="0" dirty="0" err="1" smtClean="0">
                <a:ln>
                  <a:noFill/>
                </a:ln>
                <a:effectLst/>
                <a:latin typeface="Times" panose="02020603050405020304" pitchFamily="18" charset="0"/>
                <a:ea typeface="MS Mincho" panose="02020609040205080304" pitchFamily="49" charset="-128"/>
                <a:cs typeface="Times New Roman" panose="02020603050405020304" pitchFamily="18" charset="0"/>
              </a:rPr>
              <a:t>spacings</a:t>
            </a: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 for PSS/SSS for difference freq. ranges: 15kHz/30kHz for below 6 GHz, and 120kHz/240kHz for above 6 GHz</a:t>
            </a:r>
            <a:endParaRPr kumimoji="0" lang="en-US" altLang="ja-JP" sz="900" b="0" i="0" u="none" strike="noStrike" cap="none" normalizeH="0" baseline="0" dirty="0" smtClean="0">
              <a:ln>
                <a:noFill/>
              </a:ln>
              <a:effectLst/>
            </a:endParaRPr>
          </a:p>
          <a:p>
            <a:pPr marL="457200" marR="0" lvl="1"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Note: RAN1 assumes that RAN4 will decide it depending on frequency ranges</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SSS sequence details: Long M-sequence with scrambling</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SYNC frequency raster: RAN1 assumes that RAN4 will decide it </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SS burst set periodicity default value for initial cell selection: 20/20 </a:t>
            </a:r>
            <a:r>
              <a:rPr kumimoji="0" lang="en-US" altLang="ja-JP" sz="1200" b="0" i="0" u="none" strike="noStrike" cap="none" normalizeH="0" baseline="0" dirty="0" err="1" smtClean="0">
                <a:ln>
                  <a:noFill/>
                </a:ln>
                <a:effectLst/>
                <a:latin typeface="Times" panose="02020603050405020304" pitchFamily="18" charset="0"/>
                <a:ea typeface="MS Mincho" panose="02020609040205080304" pitchFamily="49" charset="-128"/>
                <a:cs typeface="Times New Roman" panose="02020603050405020304" pitchFamily="18" charset="0"/>
              </a:rPr>
              <a:t>msec</a:t>
            </a:r>
            <a:endParaRPr kumimoji="0" lang="en-US" altLang="ja-JP" sz="900" b="0" i="0" u="none" strike="noStrike" cap="none" normalizeH="0" baseline="0" dirty="0" smtClean="0">
              <a:ln>
                <a:noFill/>
              </a:ln>
              <a:effectLst/>
            </a:endParaRPr>
          </a:p>
          <a:p>
            <a:pPr marL="457200" marR="0" lvl="1"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Note that RAN1 assumes that RAN4 will investigate requirements</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Time index indication: PBCH conditioned that mobility and HO related requirements can be met</a:t>
            </a:r>
            <a:endParaRPr kumimoji="0" lang="en-US" altLang="ja-JP" sz="900" b="0" i="0" u="none" strike="noStrike" cap="none" normalizeH="0" baseline="0" dirty="0" smtClean="0">
              <a:ln>
                <a:noFill/>
              </a:ln>
              <a:effectLst/>
            </a:endParaRPr>
          </a:p>
          <a:p>
            <a:pPr marL="457200" marR="0" lvl="1"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Note: RAN1 assumes that RAN2 will check against to RAN2 requirements</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PBCH BW: 288 subcarriers, 2 OFDM symbols (additional symbols if MIB size larger than assumed)</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effectLst/>
                <a:latin typeface="Times" panose="02020603050405020304" pitchFamily="18" charset="0"/>
                <a:ea typeface="MS Mincho" panose="02020609040205080304" pitchFamily="49" charset="-128"/>
                <a:cs typeface="Times New Roman" panose="02020603050405020304" pitchFamily="18" charset="0"/>
              </a:rPr>
              <a:t>PBCH phase reference: DMRS</a:t>
            </a:r>
            <a:endParaRPr kumimoji="0" lang="en-US" altLang="ja-JP" sz="9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altLang="ja-JP" sz="1200" b="0" i="0" u="none" strike="noStrike" cap="none" normalizeH="0" baseline="0" dirty="0"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PBCH TTI: 80 </a:t>
            </a:r>
            <a:r>
              <a:rPr kumimoji="0" lang="en-US" altLang="ja-JP" sz="1200" b="0" i="0" u="none" strike="noStrike" cap="none" normalizeH="0" baseline="0" dirty="0" err="1" smtClean="0">
                <a:ln>
                  <a:noFill/>
                </a:ln>
                <a:solidFill>
                  <a:schemeClr val="tx1"/>
                </a:solidFill>
                <a:effectLst/>
                <a:latin typeface="Times" panose="02020603050405020304" pitchFamily="18" charset="0"/>
                <a:ea typeface="MS Mincho" panose="02020609040205080304" pitchFamily="49" charset="-128"/>
                <a:cs typeface="Times New Roman" panose="02020603050405020304" pitchFamily="18" charset="0"/>
              </a:rPr>
              <a:t>msec</a:t>
            </a:r>
            <a:endParaRPr kumimoji="0" lang="en-US" altLang="ja-JP"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5115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sz="quarter" idx="13"/>
          </p:nvPr>
        </p:nvSpPr>
        <p:spPr/>
        <p:txBody>
          <a:bodyPr/>
          <a:lstStyle/>
          <a:p>
            <a:r>
              <a:rPr lang="en-US" sz="1800" dirty="0" smtClean="0"/>
              <a:t>Based on the agreements made in RAN1 and RAN4, SS Blocks using SCS of 240kHz are precluded within bands which only support the minimum bandwidth defined for frequency ranges above 6GHz</a:t>
            </a:r>
          </a:p>
          <a:p>
            <a:r>
              <a:rPr lang="en-US" sz="1800" dirty="0" smtClean="0"/>
              <a:t>However RAN1 has identified benefits for utilizing a larger SCS for the SS Block:</a:t>
            </a:r>
          </a:p>
          <a:p>
            <a:pPr lvl="1"/>
            <a:r>
              <a:rPr lang="en-US" sz="1800" dirty="0" smtClean="0"/>
              <a:t>Lower latency for initial access</a:t>
            </a:r>
          </a:p>
          <a:p>
            <a:pPr lvl="1"/>
            <a:r>
              <a:rPr lang="en-US" sz="1800" dirty="0" smtClean="0"/>
              <a:t>Reduced time-domain overhead (especially above 6GHz with maximum L = 64 SS Blocks)</a:t>
            </a:r>
          </a:p>
          <a:p>
            <a:pPr lvl="1"/>
            <a:r>
              <a:rPr lang="en-US" sz="1800" dirty="0" smtClean="0"/>
              <a:t>More robustness to CFO</a:t>
            </a:r>
          </a:p>
          <a:p>
            <a:r>
              <a:rPr lang="en-US" sz="1800" b="1" dirty="0" smtClean="0"/>
              <a:t>Since the SS Block SCS is mapped to each frequency band in the specification it is critical to address this issue in Rel.15 considering performance and forward compatibility</a:t>
            </a:r>
            <a:endParaRPr lang="en-US" sz="1800" b="1"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4</a:t>
            </a:fld>
            <a:endParaRPr lang="en-US" dirty="0"/>
          </a:p>
        </p:txBody>
      </p:sp>
    </p:spTree>
    <p:extLst>
      <p:ext uri="{BB962C8B-B14F-4D97-AF65-F5344CB8AC3E}">
        <p14:creationId xmlns:p14="http://schemas.microsoft.com/office/powerpoint/2010/main" val="10502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Proposal</a:t>
            </a:r>
          </a:p>
        </p:txBody>
      </p:sp>
      <p:sp>
        <p:nvSpPr>
          <p:cNvPr id="3" name="Content Placeholder 2"/>
          <p:cNvSpPr>
            <a:spLocks noGrp="1"/>
          </p:cNvSpPr>
          <p:nvPr>
            <p:ph sz="quarter" idx="13"/>
          </p:nvPr>
        </p:nvSpPr>
        <p:spPr/>
        <p:txBody>
          <a:bodyPr/>
          <a:lstStyle/>
          <a:p>
            <a:pPr marL="0" indent="0">
              <a:buNone/>
            </a:pPr>
            <a:r>
              <a:rPr lang="en-US" sz="2400" dirty="0" smtClean="0"/>
              <a:t>RAN1 should send a LS to RAN4 </a:t>
            </a:r>
            <a:r>
              <a:rPr lang="en-US" sz="2400" dirty="0" smtClean="0"/>
              <a:t>informing them that because of the inability of the 50MHz minimum carrier bandwidth to support SS Blocks with 240kHz SCS, RAN1 is requesting that a </a:t>
            </a:r>
            <a:r>
              <a:rPr lang="en-US" sz="2400" dirty="0" smtClean="0"/>
              <a:t>minimum carrier bandwidth value of 100MHz </a:t>
            </a:r>
            <a:r>
              <a:rPr lang="en-US" sz="2400" dirty="0" smtClean="0"/>
              <a:t>is supported in addition to 50MHz in </a:t>
            </a:r>
            <a:r>
              <a:rPr lang="en-US" sz="2400" dirty="0" smtClean="0"/>
              <a:t>order to accommodate SS Blocks with 240kHz SCS for </a:t>
            </a:r>
            <a:r>
              <a:rPr lang="en-US" sz="2400" dirty="0" smtClean="0"/>
              <a:t>bands, where appropriate </a:t>
            </a:r>
            <a:r>
              <a:rPr lang="en-US" sz="2400" dirty="0" smtClean="0"/>
              <a:t>in the frequency range from </a:t>
            </a:r>
            <a:r>
              <a:rPr lang="en-US" sz="2400" dirty="0">
                <a:latin typeface="Times" panose="02020603050405020304" pitchFamily="18" charset="0"/>
                <a:ea typeface="MS Mincho" panose="02020609040205080304" pitchFamily="49" charset="-128"/>
                <a:cs typeface="Times New Roman" panose="02020603050405020304" pitchFamily="18" charset="0"/>
              </a:rPr>
              <a:t>2</a:t>
            </a:r>
            <a:r>
              <a:rPr lang="en-US" sz="2400" dirty="0" smtClean="0">
                <a:latin typeface="Times" panose="02020603050405020304" pitchFamily="18" charset="0"/>
                <a:ea typeface="MS Mincho" panose="02020609040205080304" pitchFamily="49" charset="-128"/>
                <a:cs typeface="Times New Roman" panose="02020603050405020304" pitchFamily="18" charset="0"/>
              </a:rPr>
              <a:t>4 </a:t>
            </a:r>
            <a:r>
              <a:rPr lang="en-US" sz="2400" dirty="0">
                <a:latin typeface="Times" panose="02020603050405020304" pitchFamily="18" charset="0"/>
                <a:ea typeface="MS Mincho" panose="02020609040205080304" pitchFamily="49" charset="-128"/>
                <a:cs typeface="Times New Roman" panose="02020603050405020304" pitchFamily="18" charset="0"/>
              </a:rPr>
              <a:t>GHz to 52.6 </a:t>
            </a:r>
            <a:r>
              <a:rPr lang="en-US" sz="2400" dirty="0" smtClean="0">
                <a:latin typeface="Times" panose="02020603050405020304" pitchFamily="18" charset="0"/>
                <a:ea typeface="MS Mincho" panose="02020609040205080304" pitchFamily="49" charset="-128"/>
                <a:cs typeface="Times New Roman" panose="02020603050405020304" pitchFamily="18" charset="0"/>
              </a:rPr>
              <a:t>GHz.</a:t>
            </a:r>
            <a:endParaRPr lang="en-US" sz="2400" dirty="0"/>
          </a:p>
        </p:txBody>
      </p:sp>
      <p:sp>
        <p:nvSpPr>
          <p:cNvPr id="4" name="Slide Number Placeholder 3"/>
          <p:cNvSpPr>
            <a:spLocks noGrp="1"/>
          </p:cNvSpPr>
          <p:nvPr>
            <p:ph type="sldNum" sz="quarter" idx="14"/>
          </p:nvPr>
        </p:nvSpPr>
        <p:spPr/>
        <p:txBody>
          <a:bodyPr/>
          <a:lstStyle/>
          <a:p>
            <a:pPr>
              <a:defRPr/>
            </a:pPr>
            <a:fld id="{2E6F92DE-F565-4A0B-9DA6-F9FE5ADC952E}" type="slidenum">
              <a:rPr lang="en-US" smtClean="0"/>
              <a:pPr>
                <a:defRPr/>
              </a:pPr>
              <a:t>5</a:t>
            </a:fld>
            <a:endParaRPr lang="en-US" dirty="0"/>
          </a:p>
        </p:txBody>
      </p:sp>
    </p:spTree>
    <p:extLst>
      <p:ext uri="{BB962C8B-B14F-4D97-AF65-F5344CB8AC3E}">
        <p14:creationId xmlns:p14="http://schemas.microsoft.com/office/powerpoint/2010/main" val="1957344208"/>
      </p:ext>
    </p:extLst>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6344</TotalTime>
  <Words>568</Words>
  <Application>Microsoft Office PowerPoint</Application>
  <PresentationFormat>Custom</PresentationFormat>
  <Paragraphs>52</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MS Mincho</vt:lpstr>
      <vt:lpstr>宋体</vt:lpstr>
      <vt:lpstr>宋体</vt:lpstr>
      <vt:lpstr>Arial</vt:lpstr>
      <vt:lpstr>Calibri</vt:lpstr>
      <vt:lpstr>Times</vt:lpstr>
      <vt:lpstr>Times New Roman</vt:lpstr>
      <vt:lpstr>Background</vt:lpstr>
      <vt:lpstr>WF on SS Block Bandwidth and Minimum Carrier Bandwidth for NR</vt:lpstr>
      <vt:lpstr>Background</vt:lpstr>
      <vt:lpstr>Background</vt:lpstr>
      <vt:lpstr>Discussion</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Thomas Novlan</dc:creator>
  <cp:lastModifiedBy>Novlan, Thomas</cp:lastModifiedBy>
  <cp:revision>645</cp:revision>
  <dcterms:created xsi:type="dcterms:W3CDTF">2014-09-24T01:01:53Z</dcterms:created>
  <dcterms:modified xsi:type="dcterms:W3CDTF">2017-05-19T03:21:57Z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(2)lpUK9AU2xNXQS/AX39QKCXyrjbvhJxD4jGi5ekon9gU00el+zybMCbTOSKjAu+oA2wh4YOcP
/6D9LBxHukrjq5g4j1oymUlzpcNxs574mv8jZP65nmT+R9HKLnIxCx5dKEZFwEnevz5KoF2v
jBkJLjesY6GvJi322YKErjcw//NUxxA1JUIgV6EUi4upMOEKeGtzrRb2BW0y5g1d0BMzyyhH
a7O1Mlz/U3zv6Vd2wv</vt:lpwstr>
  </property>
  <property fmtid="{D5CDD505-2E9C-101B-9397-08002B2CF9AE}" pid="3" name="_2015_ms_pID_725343_00">
    <vt:lpwstr>_2015_ms_pID_725343</vt:lpwstr>
  </property>
  <property fmtid="{D5CDD505-2E9C-101B-9397-08002B2CF9AE}" pid="4" name="_2015_ms_pID_7253431">
    <vt:lpwstr>bGrh2Dj/RC1aKD+Uj/dZpeproR1RFr0d2iSJy7h2LKe4zN7LmiyNVR
EYmEuUW02ortC9ACU4ucHz1Ti+J0CKGCiq+63W0IrUjwojp/eLC6IhDpu+oZ//CaNmit3iqY
Ta3D+jd12dSbLpT96iFMK63bYga9QTr35hfh4FLqFF1xsgaMdZxlyLu7+1EKYQjZHNp6965i
KPx67HXHJgQISGDH</vt:lpwstr>
  </property>
  <property fmtid="{D5CDD505-2E9C-101B-9397-08002B2CF9AE}" pid="5" name="_2015_ms_pID_7253431_00">
    <vt:lpwstr>_2015_ms_pID_7253431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1494807801</vt:lpwstr>
  </property>
</Properties>
</file>