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115122-162A-A745-8026-F9822ACEFFEB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74044-1109-634E-A6DC-EB1ABCDE54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2868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BEC2E-1E49-4345-ADA8-8634218A211C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7DF50-600C-5E43-98EE-B70050B805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889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941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707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760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188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86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308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556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294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998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061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2768A-E531-42C6-976F-FEAE1FE228A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170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736" y="1627765"/>
            <a:ext cx="11928764" cy="23876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WF on </a:t>
            </a:r>
            <a:r>
              <a:rPr lang="en-GB" sz="4400" dirty="0" smtClean="0"/>
              <a:t>A</a:t>
            </a:r>
            <a:r>
              <a:rPr lang="en-GB" sz="4400" dirty="0" smtClean="0"/>
              <a:t>lternative </a:t>
            </a:r>
            <a:r>
              <a:rPr lang="en-GB" sz="4400" dirty="0"/>
              <a:t>DL </a:t>
            </a:r>
            <a:r>
              <a:rPr lang="en-GB" sz="4400" dirty="0" err="1"/>
              <a:t>Tx</a:t>
            </a:r>
            <a:r>
              <a:rPr lang="en-GB" sz="4400" dirty="0"/>
              <a:t> </a:t>
            </a:r>
            <a:r>
              <a:rPr lang="en-GB" sz="4400" dirty="0" smtClean="0"/>
              <a:t>Beam Indication </a:t>
            </a:r>
            <a:r>
              <a:rPr lang="en-GB" sz="4400" dirty="0"/>
              <a:t>in </a:t>
            </a:r>
            <a:r>
              <a:rPr lang="en-GB" sz="4400" dirty="0" smtClean="0"/>
              <a:t>Msg</a:t>
            </a:r>
            <a:r>
              <a:rPr lang="en-GB" sz="4400" dirty="0"/>
              <a:t>. 3 </a:t>
            </a:r>
            <a:r>
              <a:rPr lang="en-GB" sz="4400" dirty="0" smtClean="0"/>
              <a:t>for </a:t>
            </a:r>
            <a:r>
              <a:rPr lang="en-US" sz="4400" dirty="0" smtClean="0"/>
              <a:t>RACH </a:t>
            </a:r>
            <a:r>
              <a:rPr lang="en-US" sz="4400" dirty="0" smtClean="0"/>
              <a:t>Procedure in Multi-Beam Scenario 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4336" y="4287838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AT&amp;T</a:t>
            </a:r>
            <a:r>
              <a:rPr lang="en-US" sz="3200" dirty="0" smtClean="0"/>
              <a:t>, </a:t>
            </a:r>
            <a:r>
              <a:rPr lang="en-US" sz="3200" dirty="0" smtClean="0"/>
              <a:t>Qualcomm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72736" y="106958"/>
            <a:ext cx="11801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3GPP TSG-RAN WG1 #</a:t>
            </a:r>
            <a:r>
              <a:rPr lang="en-US" altLang="zh-CN" dirty="0" smtClean="0"/>
              <a:t>89                                                                                                                                                            R1-1709776</a:t>
            </a:r>
            <a:endParaRPr lang="en-US" altLang="zh-CN" dirty="0"/>
          </a:p>
          <a:p>
            <a:r>
              <a:rPr lang="en-US" altLang="zh-CN" dirty="0"/>
              <a:t>Hangzhou, China, 15</a:t>
            </a:r>
            <a:r>
              <a:rPr lang="en-US" altLang="zh-CN" baseline="30000" dirty="0"/>
              <a:t>th</a:t>
            </a:r>
            <a:r>
              <a:rPr lang="en-US" altLang="zh-CN" dirty="0"/>
              <a:t> – 19</a:t>
            </a:r>
            <a:r>
              <a:rPr lang="en-US" altLang="zh-CN" baseline="30000" dirty="0"/>
              <a:t>th</a:t>
            </a:r>
            <a:r>
              <a:rPr lang="en-US" altLang="zh-CN" dirty="0"/>
              <a:t> May 2017</a:t>
            </a:r>
          </a:p>
          <a:p>
            <a:r>
              <a:rPr lang="en-US" altLang="zh-CN" dirty="0"/>
              <a:t>Agenda item </a:t>
            </a:r>
            <a:r>
              <a:rPr lang="en-US" altLang="zh-CN" dirty="0" smtClean="0"/>
              <a:t>7.1.1.4.2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88191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During RAN1#88bis the following conclusion </a:t>
            </a:r>
            <a:r>
              <a:rPr lang="en-US" dirty="0" smtClean="0"/>
              <a:t>was made </a:t>
            </a:r>
            <a:r>
              <a:rPr lang="en-US" dirty="0" smtClean="0"/>
              <a:t>:</a:t>
            </a:r>
            <a:endParaRPr lang="en-US" dirty="0"/>
          </a:p>
          <a:p>
            <a:pPr marL="0" indent="0">
              <a:buNone/>
            </a:pPr>
            <a:r>
              <a:rPr lang="en-US" b="1" u="sng" dirty="0"/>
              <a:t>Conclusions:</a:t>
            </a:r>
            <a:endParaRPr lang="en-US" dirty="0"/>
          </a:p>
          <a:p>
            <a:pPr lvl="0"/>
            <a:r>
              <a:rPr lang="en-US" dirty="0"/>
              <a:t>NR studies following beam management options for RACH procedure:</a:t>
            </a:r>
          </a:p>
          <a:p>
            <a:pPr lvl="1"/>
            <a:r>
              <a:rPr lang="en-US" dirty="0"/>
              <a:t>Beam refinement procedure during Msg2</a:t>
            </a:r>
          </a:p>
          <a:p>
            <a:pPr lvl="2"/>
            <a:r>
              <a:rPr lang="en-US" dirty="0"/>
              <a:t>Note: P-2/P-3 procedure can be considered for beam refinement</a:t>
            </a:r>
          </a:p>
          <a:p>
            <a:pPr lvl="1"/>
            <a:r>
              <a:rPr lang="en-US" dirty="0"/>
              <a:t>Reporting of DL TX beam indices in Msg3</a:t>
            </a:r>
          </a:p>
          <a:p>
            <a:pPr lvl="2"/>
            <a:r>
              <a:rPr lang="en-US" dirty="0"/>
              <a:t>Note: reported beams could be SS block indices and/or CSI-RS beam indices of P-2 procedure performed during Msg2</a:t>
            </a:r>
          </a:p>
          <a:p>
            <a:pPr lvl="1"/>
            <a:r>
              <a:rPr lang="en-US" dirty="0"/>
              <a:t>RACH procedure using an association between CSI-RS for L3 mobility and subset of RACH resources and/or subset of RACH preamble indices</a:t>
            </a:r>
          </a:p>
          <a:p>
            <a:pPr lvl="1"/>
            <a:r>
              <a:rPr lang="en-US" dirty="0"/>
              <a:t>Beam refinement procedure before Msg2 by utilizing CSI-RS for L3 mobility</a:t>
            </a:r>
          </a:p>
          <a:p>
            <a:pPr lvl="1"/>
            <a:r>
              <a:rPr lang="en-US" dirty="0"/>
              <a:t>Beam refinement procedure during or after Msg4 by configuration in RACH message</a:t>
            </a:r>
          </a:p>
          <a:p>
            <a:pPr lvl="1"/>
            <a:r>
              <a:rPr lang="en-US" dirty="0"/>
              <a:t>Reporting UE capability on beam correspondence by RACH procedure</a:t>
            </a:r>
          </a:p>
          <a:p>
            <a:pPr lvl="1"/>
            <a:r>
              <a:rPr lang="en-US" dirty="0"/>
              <a:t>Other options are not precluded</a:t>
            </a:r>
          </a:p>
          <a:p>
            <a:pPr lvl="1"/>
            <a:r>
              <a:rPr lang="en-US" dirty="0"/>
              <a:t>Above procedure can be turned on/off by system information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969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1215255" cy="435133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Enhancing </a:t>
            </a:r>
            <a:r>
              <a:rPr lang="en-US" sz="2000" dirty="0" smtClean="0"/>
              <a:t>beam management during RACH procedure by reporting more than one beam index and/or quality will improve the reliability of beam management for IDLE and CONNECTED mode </a:t>
            </a:r>
            <a:r>
              <a:rPr lang="en-US" sz="2000" dirty="0" smtClean="0"/>
              <a:t>UEs</a:t>
            </a:r>
          </a:p>
          <a:p>
            <a:r>
              <a:rPr lang="en-US" sz="2000" dirty="0" smtClean="0"/>
              <a:t>Alternative DL </a:t>
            </a:r>
            <a:r>
              <a:rPr lang="en-US" sz="2000" dirty="0" err="1" smtClean="0"/>
              <a:t>Tx</a:t>
            </a:r>
            <a:r>
              <a:rPr lang="en-US" sz="2000" dirty="0" smtClean="0"/>
              <a:t> beam reporting in RACH Msg. 3:</a:t>
            </a: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735" y="2892425"/>
            <a:ext cx="5747598" cy="33983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30437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683" y="1825625"/>
            <a:ext cx="11828318" cy="4351338"/>
          </a:xfrm>
        </p:spPr>
        <p:txBody>
          <a:bodyPr/>
          <a:lstStyle/>
          <a:p>
            <a:r>
              <a:rPr lang="en-GB" dirty="0" smtClean="0"/>
              <a:t>NR </a:t>
            </a:r>
            <a:r>
              <a:rPr lang="en-GB" dirty="0"/>
              <a:t>should support explicit alternative DL </a:t>
            </a:r>
            <a:r>
              <a:rPr lang="en-GB" dirty="0" err="1"/>
              <a:t>Tx</a:t>
            </a:r>
            <a:r>
              <a:rPr lang="en-GB" dirty="0"/>
              <a:t> beam indication in msg. 3.  </a:t>
            </a:r>
            <a:endParaRPr lang="en-US" dirty="0"/>
          </a:p>
          <a:p>
            <a:r>
              <a:rPr lang="en-GB" dirty="0" smtClean="0"/>
              <a:t>Whether or not the alternative </a:t>
            </a:r>
            <a:r>
              <a:rPr lang="en-GB" dirty="0"/>
              <a:t>DL </a:t>
            </a:r>
            <a:r>
              <a:rPr lang="en-GB" dirty="0" err="1"/>
              <a:t>Tx</a:t>
            </a:r>
            <a:r>
              <a:rPr lang="en-GB" dirty="0"/>
              <a:t> beam in msg. 3 </a:t>
            </a:r>
            <a:r>
              <a:rPr lang="en-GB" dirty="0" smtClean="0"/>
              <a:t>should be reported can </a:t>
            </a:r>
            <a:r>
              <a:rPr lang="en-GB" dirty="0"/>
              <a:t>be </a:t>
            </a:r>
            <a:r>
              <a:rPr lang="en-GB" dirty="0" smtClean="0"/>
              <a:t>indicated to the UE.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9520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3655</TotalTime>
  <Words>245</Words>
  <Application>Microsoft Office PowerPoint</Application>
  <PresentationFormat>Widescreen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Office Theme</vt:lpstr>
      <vt:lpstr>WF on Alternative DL Tx Beam Indication in Msg. 3 for RACH Procedure in Multi-Beam Scenario </vt:lpstr>
      <vt:lpstr>Background</vt:lpstr>
      <vt:lpstr>Background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Beam Management during RACH Procedure in Multi-Beam Scenario</dc:title>
  <dc:creator>Thomas Novlan</dc:creator>
  <cp:lastModifiedBy>Novlan, Thomas</cp:lastModifiedBy>
  <cp:revision>41</cp:revision>
  <dcterms:created xsi:type="dcterms:W3CDTF">2017-02-12T17:32:48Z</dcterms:created>
  <dcterms:modified xsi:type="dcterms:W3CDTF">2017-05-18T09:19:00Z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