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84" r:id="rId4"/>
    <p:sldId id="292" r:id="rId5"/>
    <p:sldId id="295" r:id="rId6"/>
    <p:sldId id="294" r:id="rId7"/>
    <p:sldId id="29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0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LOS channel models for </a:t>
            </a:r>
            <a:r>
              <a:rPr lang="en-US" altLang="zh-CN" dirty="0" err="1"/>
              <a:t>RMa</a:t>
            </a:r>
            <a:r>
              <a:rPr lang="en-US" altLang="zh-CN" dirty="0"/>
              <a:t> AV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Nokia, Alcatel-Lucent Shanghai Bell, Ericsson, LGE</a:t>
            </a:r>
            <a:r>
              <a:rPr lang="en-US">
                <a:solidFill>
                  <a:schemeClr val="tx1"/>
                </a:solidFill>
              </a:rPr>
              <a:t>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273750" y="27583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R1-</a:t>
            </a:r>
            <a:r>
              <a:rPr lang="en-GB" sz="18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1709653</a:t>
            </a:r>
            <a:endParaRPr lang="en-US" altLang="en-US" sz="1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P.R. China, May 15th – 19th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6.2.8.1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Background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09600" y="1600201"/>
                <a:ext cx="10972800" cy="820687"/>
              </a:xfrm>
            </p:spPr>
            <p:txBody>
              <a:bodyPr>
                <a:noAutofit/>
              </a:bodyPr>
              <a:lstStyle/>
              <a:p>
                <a:pPr lvl="0"/>
                <a:r>
                  <a:rPr lang="en-US" sz="2000" dirty="0"/>
                  <a:t>Channel modeling proposals </a:t>
                </a:r>
                <a:r>
                  <a:rPr lang="en-US" altLang="zh-CN" sz="2000" dirty="0"/>
                  <a:t>for </a:t>
                </a:r>
                <a:r>
                  <a:rPr lang="en-US" altLang="zh-CN" sz="2000" dirty="0" err="1"/>
                  <a:t>RMa</a:t>
                </a:r>
                <a:r>
                  <a:rPr lang="en-US" altLang="zh-CN" sz="2000" dirty="0"/>
                  <a:t> AV are summarized in R1-1709170</a:t>
                </a:r>
              </a:p>
              <a:p>
                <a:pPr lvl="0"/>
                <a:r>
                  <a:rPr lang="en-US" sz="2000" dirty="0"/>
                  <a:t>Comparison of </a:t>
                </a:r>
                <a:r>
                  <a:rPr lang="en-US" sz="2000" dirty="0" err="1"/>
                  <a:t>pathloss</a:t>
                </a:r>
                <a:r>
                  <a:rPr lang="en-US" sz="2000" dirty="0"/>
                  <a:t> proposals for </a:t>
                </a:r>
                <a:r>
                  <a:rPr lang="en-US" sz="2000" dirty="0" err="1"/>
                  <a:t>RMa</a:t>
                </a:r>
                <a:r>
                  <a:rPr lang="en-US" sz="2000" dirty="0"/>
                  <a:t> AV LOS for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GB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𝑈𝑇</m:t>
                        </m:r>
                      </m:sub>
                    </m:sSub>
                    <m:r>
                      <a:rPr lang="en-GB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≤171</m:t>
                    </m:r>
                    <m:r>
                      <a:rPr lang="en-GB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</m:oMath>
                </a14:m>
                <a:endParaRPr lang="en-US" sz="2000" dirty="0"/>
              </a:p>
              <a:p>
                <a:pPr lvl="0"/>
                <a:endParaRPr lang="sv-SE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600201"/>
                <a:ext cx="10972800" cy="820687"/>
              </a:xfrm>
              <a:blipFill>
                <a:blip r:embed="rId2"/>
                <a:stretch>
                  <a:fillRect l="-500" t="-4478" b="-59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1001252" y="5229200"/>
            <a:ext cx="33123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Source 1: Ericsson, R1-1709166, R1-1709167</a:t>
            </a:r>
          </a:p>
          <a:p>
            <a:r>
              <a:rPr lang="en-GB" sz="1200" dirty="0"/>
              <a:t>Source 2: Huawei, R1-1709291</a:t>
            </a:r>
          </a:p>
          <a:p>
            <a:r>
              <a:rPr lang="en-GB" sz="1200" dirty="0"/>
              <a:t>Source 4: Nokia, R1-1707196</a:t>
            </a:r>
          </a:p>
          <a:p>
            <a:r>
              <a:rPr lang="en-GB" sz="1200" dirty="0"/>
              <a:t>Source 5: Qualcomm, R1-1708811</a:t>
            </a:r>
          </a:p>
          <a:p>
            <a:r>
              <a:rPr lang="en-GB" sz="1200" dirty="0"/>
              <a:t>Source 6: ZTE, R1-1707263, </a:t>
            </a:r>
            <a:r>
              <a:rPr lang="en-CA" sz="1200" dirty="0"/>
              <a:t>R1-1707264</a:t>
            </a:r>
            <a:endParaRPr lang="en-GB" sz="1200" dirty="0"/>
          </a:p>
        </p:txBody>
      </p:sp>
      <p:pic>
        <p:nvPicPr>
          <p:cNvPr id="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911424" y="2422582"/>
            <a:ext cx="3402196" cy="2615401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4"/>
          <a:stretch>
            <a:fillRect/>
          </a:stretch>
        </p:blipFill>
        <p:spPr>
          <a:xfrm>
            <a:off x="4439816" y="2406326"/>
            <a:ext cx="3402196" cy="2615401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5"/>
          <a:stretch>
            <a:fillRect/>
          </a:stretch>
        </p:blipFill>
        <p:spPr>
          <a:xfrm>
            <a:off x="7968208" y="2420888"/>
            <a:ext cx="3402196" cy="261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02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agreed simulation assumption in RAN1#88bis for carrier frequency in </a:t>
            </a:r>
            <a:r>
              <a:rPr lang="en-US" sz="2400" dirty="0" err="1"/>
              <a:t>RMa</a:t>
            </a:r>
            <a:r>
              <a:rPr lang="en-US" sz="2400" dirty="0"/>
              <a:t> is 700MHz or 800MHz (optional).</a:t>
            </a:r>
          </a:p>
          <a:p>
            <a:r>
              <a:rPr lang="en-US" sz="2400" dirty="0"/>
              <a:t>The agreed requirement for target UAV height in RAN2#98 meeting is up to 300m.</a:t>
            </a:r>
          </a:p>
          <a:p>
            <a:r>
              <a:rPr lang="en-US" sz="2400" dirty="0"/>
              <a:t>The cells at distances up to 20km can be detected by an aerial UE in the 800MHz frequency band in the field measurement.</a:t>
            </a:r>
          </a:p>
        </p:txBody>
      </p:sp>
    </p:spTree>
    <p:extLst>
      <p:ext uri="{BB962C8B-B14F-4D97-AF65-F5344CB8AC3E}">
        <p14:creationId xmlns:p14="http://schemas.microsoft.com/office/powerpoint/2010/main" val="3276788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472" y="5949280"/>
            <a:ext cx="9505056" cy="524560"/>
          </a:xfrm>
        </p:spPr>
        <p:txBody>
          <a:bodyPr>
            <a:normAutofit/>
          </a:bodyPr>
          <a:lstStyle/>
          <a:p>
            <a:r>
              <a:rPr lang="en-US" sz="2800" dirty="0" err="1"/>
              <a:t>RMa</a:t>
            </a:r>
            <a:r>
              <a:rPr lang="en-US" sz="2800" dirty="0"/>
              <a:t> LOS Pathloss for fc=700MHz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81912"/>
            <a:ext cx="5334000" cy="39989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419" y="1581912"/>
            <a:ext cx="5334000" cy="399897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261416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472" y="5949280"/>
            <a:ext cx="9505056" cy="524560"/>
          </a:xfrm>
        </p:spPr>
        <p:txBody>
          <a:bodyPr>
            <a:normAutofit/>
          </a:bodyPr>
          <a:lstStyle/>
          <a:p>
            <a:r>
              <a:rPr lang="en-US" sz="2800" dirty="0" err="1"/>
              <a:t>RMa</a:t>
            </a:r>
            <a:r>
              <a:rPr lang="en-US" sz="2800" dirty="0"/>
              <a:t> LOS Pathloss for fc=700MHz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/>
              <a:t>Background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90264"/>
            <a:ext cx="5334000" cy="39989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135" y="1590264"/>
            <a:ext cx="5334000" cy="399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708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63115"/>
            <a:ext cx="5334000" cy="39989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31066"/>
            <a:ext cx="5334000" cy="3998976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/>
              <a:t>Background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343472" y="5949280"/>
            <a:ext cx="9505056" cy="524560"/>
          </a:xfrm>
        </p:spPr>
        <p:txBody>
          <a:bodyPr>
            <a:normAutofit/>
          </a:bodyPr>
          <a:lstStyle/>
          <a:p>
            <a:r>
              <a:rPr lang="en-US" sz="2800" dirty="0" err="1"/>
              <a:t>RMa</a:t>
            </a:r>
            <a:r>
              <a:rPr lang="en-US" sz="2800" dirty="0"/>
              <a:t> LOS Pathloss for fc=700MHz</a:t>
            </a:r>
          </a:p>
        </p:txBody>
      </p:sp>
    </p:spTree>
    <p:extLst>
      <p:ext uri="{BB962C8B-B14F-4D97-AF65-F5344CB8AC3E}">
        <p14:creationId xmlns:p14="http://schemas.microsoft.com/office/powerpoint/2010/main" val="398650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US" sz="2400" dirty="0"/>
              <a:t>For aerial UT height below 10m, same as </a:t>
            </a:r>
            <a:r>
              <a:rPr lang="en-US" sz="2400" dirty="0" err="1"/>
              <a:t>RMa</a:t>
            </a:r>
            <a:r>
              <a:rPr lang="en-US" sz="2400" dirty="0"/>
              <a:t> LOS </a:t>
            </a:r>
            <a:r>
              <a:rPr lang="en-US" sz="2400" dirty="0" err="1"/>
              <a:t>pathloss</a:t>
            </a:r>
            <a:r>
              <a:rPr lang="en-US" sz="2400" dirty="0"/>
              <a:t>  in TR 38.901</a:t>
            </a:r>
          </a:p>
          <a:p>
            <a:r>
              <a:rPr lang="en-US" sz="2400" dirty="0"/>
              <a:t>For aerial UT height above 10m</a:t>
            </a:r>
          </a:p>
          <a:p>
            <a:pPr lvl="1"/>
            <a:r>
              <a:rPr lang="en-US" sz="2000" dirty="0"/>
              <a:t>Proposed height-dependent </a:t>
            </a:r>
            <a:r>
              <a:rPr lang="en-US" sz="2000" dirty="0" err="1"/>
              <a:t>pathloss</a:t>
            </a:r>
            <a:r>
              <a:rPr lang="en-US" sz="2000" dirty="0"/>
              <a:t> model derived from the average </a:t>
            </a:r>
            <a:r>
              <a:rPr lang="en-US" sz="2000" dirty="0" err="1"/>
              <a:t>pathloss</a:t>
            </a:r>
            <a:r>
              <a:rPr lang="en-US" sz="2000" dirty="0"/>
              <a:t> of all contributed companies: 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Applicability range for this mode is 10m &lt;= d_2D &lt;= 10km.   FFS whether the applicability range can be extended up to 20 km.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567608" y="3573016"/>
                <a:ext cx="8247960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𝑃𝐿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𝑈𝑇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)=</m:t>
                    </m:r>
                    <m:func>
                      <m:func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25.4−1.9</m:t>
                            </m:r>
                            <m:func>
                              <m:func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b>
                                  <m:sSub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400" b="0" i="0" smtClean="0">
                                        <a:latin typeface="Cambria Math" panose="02040503050406030204" pitchFamily="18" charset="0"/>
                                      </a:rPr>
                                      <m:t>log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sub>
                                </m:sSub>
                              </m:fName>
                              <m:e>
                                <m:d>
                                  <m:d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  <m:sub>
                                        <m: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  <m:t>𝑈𝑇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func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, 20</m:t>
                            </m:r>
                          </m:e>
                        </m:d>
                        <m:func>
                          <m:func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e>
                    </m:func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           −9.8+4.1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𝑈𝑇</m:t>
                                </m:r>
                              </m:sub>
                            </m:sSub>
                          </m:e>
                        </m:d>
                      </m:e>
                    </m:func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20 </m:t>
                            </m:r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40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>
                              <m:sSub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/3</m:t>
                            </m:r>
                          </m:e>
                        </m:d>
                      </m:e>
                    </m:func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7608" y="3573016"/>
                <a:ext cx="8247960" cy="738664"/>
              </a:xfrm>
              <a:prstGeom prst="rect">
                <a:avLst/>
              </a:prstGeom>
              <a:blipFill>
                <a:blip r:embed="rId3"/>
                <a:stretch>
                  <a:fillRect l="-1256" b="-1735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360113"/>
              </p:ext>
            </p:extLst>
          </p:nvPr>
        </p:nvGraphicFramePr>
        <p:xfrm>
          <a:off x="8991366" y="4883964"/>
          <a:ext cx="2185987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" name="Equation" r:id="rId4" imgW="1155600" imgH="215640" progId="Equation.3">
                  <p:embed/>
                </p:oleObj>
              </mc:Choice>
              <mc:Fallback>
                <p:oleObj name="Equation" r:id="rId4" imgW="11556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91366" y="4883964"/>
                        <a:ext cx="2185987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277752"/>
              </p:ext>
            </p:extLst>
          </p:nvPr>
        </p:nvGraphicFramePr>
        <p:xfrm>
          <a:off x="8976320" y="5314602"/>
          <a:ext cx="2101449" cy="411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" name="Equation" r:id="rId6" imgW="1168200" imgH="228600" progId="Equation.3">
                  <p:embed/>
                </p:oleObj>
              </mc:Choice>
              <mc:Fallback>
                <p:oleObj name="Equation" r:id="rId6" imgW="1168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76320" y="5314602"/>
                        <a:ext cx="2101449" cy="411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1357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13696</TotalTime>
  <Words>309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 Unicode MS</vt:lpstr>
      <vt:lpstr>宋体</vt:lpstr>
      <vt:lpstr>Arial</vt:lpstr>
      <vt:lpstr>Calibri</vt:lpstr>
      <vt:lpstr>Cambria Math</vt:lpstr>
      <vt:lpstr>Office Theme</vt:lpstr>
      <vt:lpstr>Equation</vt:lpstr>
      <vt:lpstr>WF on LOS channel models for RMa AV</vt:lpstr>
      <vt:lpstr>Background</vt:lpstr>
      <vt:lpstr>Background</vt:lpstr>
      <vt:lpstr>RMa LOS Pathloss for fc=700MHz</vt:lpstr>
      <vt:lpstr>RMa LOS Pathloss for fc=700MHz</vt:lpstr>
      <vt:lpstr>RMa LOS Pathloss for fc=700MHz</vt:lpstr>
      <vt:lpstr>Proposals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Xiong, Zhilan (Nokia - GB/Bristol)</cp:lastModifiedBy>
  <cp:revision>1388</cp:revision>
  <dcterms:created xsi:type="dcterms:W3CDTF">2015-04-22T00:12:23Z</dcterms:created>
  <dcterms:modified xsi:type="dcterms:W3CDTF">2017-05-18T01:40:02Z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