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60" r:id="rId4"/>
    <p:sldId id="270" r:id="rId5"/>
    <p:sldId id="258" r:id="rId6"/>
    <p:sldId id="271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1236" y="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             	</a:t>
            </a:r>
            <a:r>
              <a:rPr lang="en-GB" sz="2400" b="1" smtClean="0"/>
              <a:t>	R1-1709606</a:t>
            </a:r>
            <a:r>
              <a:rPr lang="en-US" sz="2400" b="1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Hangzhou,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</a:p>
          <a:p>
            <a:r>
              <a:rPr kumimoji="1" lang="en-US" altLang="ja-JP" sz="2400" b="1" dirty="0" smtClean="0"/>
              <a:t>Agenda item: 7.1.2.2.2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Summary from offline for beam recovery mechanism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 smtClean="0"/>
              <a:t>Agreements (RAN1#88):</a:t>
            </a:r>
            <a:endParaRPr lang="en-US" dirty="0"/>
          </a:p>
          <a:p>
            <a:pPr lvl="0" hangingPunct="0"/>
            <a:r>
              <a:rPr lang="en-US" dirty="0"/>
              <a:t>Beam failure event occurs when the quality of beam pair link(s) of an associated control channel falls low enough (e.g. comparison with a threshold, time-out of an associated timer). Mechanism to recover from beam failure is triggered when beam failure occurs</a:t>
            </a:r>
          </a:p>
          <a:p>
            <a:pPr lvl="1" hangingPunct="0"/>
            <a:r>
              <a:rPr lang="en-US" dirty="0"/>
              <a:t>Note: here the beam pair link is used for convenience, and may or may not be used in specification</a:t>
            </a:r>
          </a:p>
          <a:p>
            <a:pPr lvl="1" hangingPunct="0"/>
            <a:r>
              <a:rPr lang="en-US" dirty="0"/>
              <a:t>FFS: whether quality can additionally include quality of beam pair link(s) associated with NR-PDSCH</a:t>
            </a:r>
          </a:p>
          <a:p>
            <a:pPr lvl="1" hangingPunct="0"/>
            <a:r>
              <a:rPr lang="en-US" dirty="0"/>
              <a:t>FFS: when multiple Y beam pair links are configured, X (&lt;=Y) out of Y beam pair links falls below certain threshold fulfilling beam failure condition may declare beam failure </a:t>
            </a:r>
          </a:p>
          <a:p>
            <a:pPr lvl="1" hangingPunct="0"/>
            <a:r>
              <a:rPr lang="en-US" dirty="0"/>
              <a:t>FFS: search space (UE-specific vs. common) of the associated NR-PDCCH</a:t>
            </a:r>
          </a:p>
          <a:p>
            <a:pPr lvl="1" hangingPunct="0"/>
            <a:r>
              <a:rPr lang="en-US" dirty="0"/>
              <a:t>FFS: signaling mechanisms for NR-PDCCH in the case of UE is configured to monitor multiple beam pair links for NR-PDCCH</a:t>
            </a:r>
          </a:p>
          <a:p>
            <a:pPr lvl="1" hangingPunct="0"/>
            <a:r>
              <a:rPr lang="en-US" dirty="0"/>
              <a:t>Exact definition of such threshold is FFS and other conditions for triggering such mechanism are not precluded</a:t>
            </a:r>
          </a:p>
          <a:p>
            <a:pPr lvl="0" hangingPunct="0"/>
            <a:r>
              <a:rPr lang="en-US" dirty="0"/>
              <a:t>The following signals can be configured for detecting beam failure by UE and for identifying new potential beams by UE</a:t>
            </a:r>
          </a:p>
          <a:p>
            <a:pPr lvl="1" hangingPunct="0"/>
            <a:r>
              <a:rPr lang="en-US" dirty="0"/>
              <a:t>FFS the signals, e.g., RS for beam management, RS for fine timing/frequency tracking, SS blocks, DM-RS of PDCCH (including group common PDCCH and/or UE specific PDCCH), DMRS for PDSCH</a:t>
            </a:r>
          </a:p>
          <a:p>
            <a:pPr lvl="0" hangingPunct="0"/>
            <a:r>
              <a:rPr lang="en-US" dirty="0"/>
              <a:t>If beam failure event occurs and there are no new potential beams to the serving cell, FFS whether or not the UE provides an indication to L3. </a:t>
            </a:r>
          </a:p>
          <a:p>
            <a:pPr lvl="1" hangingPunct="0"/>
            <a:r>
              <a:rPr lang="en-US" dirty="0"/>
              <a:t>Note: the criterion for declaring radio link failure is for RAN2 to decide.</a:t>
            </a:r>
          </a:p>
          <a:p>
            <a:pPr lvl="1" hangingPunct="0"/>
            <a:r>
              <a:rPr lang="en-US" dirty="0"/>
              <a:t>FFS: The necessity of such indication</a:t>
            </a:r>
          </a:p>
          <a:p>
            <a:pPr lvl="0" hangingPunct="0"/>
            <a:r>
              <a:rPr lang="en-US" dirty="0"/>
              <a:t>NR supports configuring resources for sending request for recovery purposes in symbols containing RACH and/or FFS scheduling request or in other indicated symbols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03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altLang="zh-CN" b="1" u="sng" dirty="0" smtClean="0"/>
              <a:t>Agreements in RAN1#88bis:</a:t>
            </a:r>
            <a:endParaRPr lang="zh-CN" altLang="zh-CN" dirty="0"/>
          </a:p>
          <a:p>
            <a:pPr lvl="0"/>
            <a:r>
              <a:rPr lang="en-US" altLang="zh-CN" dirty="0"/>
              <a:t>UE Beam failure recovery mechanism includes the following aspects</a:t>
            </a:r>
            <a:endParaRPr lang="zh-CN" altLang="zh-CN" dirty="0"/>
          </a:p>
          <a:p>
            <a:pPr lvl="1"/>
            <a:r>
              <a:rPr lang="en-US" altLang="zh-CN" dirty="0"/>
              <a:t>Beam failure detection</a:t>
            </a:r>
            <a:endParaRPr lang="zh-CN" altLang="zh-CN" dirty="0"/>
          </a:p>
          <a:p>
            <a:pPr lvl="1"/>
            <a:r>
              <a:rPr lang="en-US" altLang="zh-CN" dirty="0"/>
              <a:t>New candidate beam identification</a:t>
            </a:r>
            <a:endParaRPr lang="zh-CN" altLang="zh-CN" dirty="0"/>
          </a:p>
          <a:p>
            <a:pPr lvl="1"/>
            <a:r>
              <a:rPr lang="en-US" altLang="zh-CN" dirty="0"/>
              <a:t>Beam failure recovery request transmission</a:t>
            </a:r>
            <a:endParaRPr lang="zh-CN" altLang="zh-CN" dirty="0"/>
          </a:p>
          <a:p>
            <a:pPr lvl="1"/>
            <a:r>
              <a:rPr lang="en-US" altLang="zh-CN" dirty="0"/>
              <a:t>UE monitors </a:t>
            </a:r>
            <a:r>
              <a:rPr lang="en-US" altLang="zh-CN" dirty="0" err="1"/>
              <a:t>gNB</a:t>
            </a:r>
            <a:r>
              <a:rPr lang="en-US" altLang="zh-CN" dirty="0"/>
              <a:t> response for beam failure recovery request</a:t>
            </a:r>
            <a:endParaRPr lang="zh-CN" altLang="zh-CN" dirty="0"/>
          </a:p>
          <a:p>
            <a:pPr lvl="0"/>
            <a:r>
              <a:rPr lang="en-US" altLang="zh-CN" dirty="0"/>
              <a:t>Beam failure detection </a:t>
            </a:r>
            <a:endParaRPr lang="zh-CN" altLang="zh-CN" dirty="0"/>
          </a:p>
          <a:p>
            <a:pPr lvl="1"/>
            <a:r>
              <a:rPr lang="en-US" altLang="zh-CN" dirty="0"/>
              <a:t>UE monitors beam failure detection RS to assess if a beam failure trigger condition has been met</a:t>
            </a:r>
            <a:endParaRPr lang="zh-CN" altLang="zh-CN" dirty="0"/>
          </a:p>
          <a:p>
            <a:pPr lvl="1"/>
            <a:r>
              <a:rPr lang="en-US" altLang="zh-CN" dirty="0"/>
              <a:t>Beam failure detection RS at least includes periodic CSI-RS for beam management</a:t>
            </a:r>
            <a:endParaRPr lang="zh-CN" altLang="zh-CN" dirty="0"/>
          </a:p>
          <a:p>
            <a:pPr lvl="2"/>
            <a:r>
              <a:rPr lang="en-US" altLang="zh-CN" dirty="0"/>
              <a:t>SS-block within the serving cell can be considered, if SS-block is also used in beam management as well</a:t>
            </a:r>
            <a:endParaRPr lang="zh-CN" altLang="zh-CN" dirty="0"/>
          </a:p>
          <a:p>
            <a:pPr lvl="1"/>
            <a:r>
              <a:rPr lang="en-US" altLang="zh-CN" dirty="0"/>
              <a:t>FFS: Trigger condition for declaring beam failure</a:t>
            </a:r>
            <a:endParaRPr lang="zh-CN" altLang="zh-CN" dirty="0"/>
          </a:p>
          <a:p>
            <a:pPr lvl="0"/>
            <a:r>
              <a:rPr lang="en-US" altLang="zh-CN" dirty="0"/>
              <a:t>New candidate beam identification</a:t>
            </a:r>
            <a:endParaRPr lang="zh-CN" altLang="zh-CN" dirty="0"/>
          </a:p>
          <a:p>
            <a:pPr lvl="1"/>
            <a:r>
              <a:rPr lang="en-US" altLang="zh-CN" dirty="0"/>
              <a:t>UE monitors beam identification RS to find a new candidate beam</a:t>
            </a:r>
            <a:endParaRPr lang="zh-CN" altLang="zh-CN" dirty="0"/>
          </a:p>
          <a:p>
            <a:pPr lvl="1"/>
            <a:r>
              <a:rPr lang="en-US" altLang="zh-CN" dirty="0"/>
              <a:t>Beam identification RS includes</a:t>
            </a:r>
            <a:endParaRPr lang="zh-CN" altLang="zh-CN" dirty="0"/>
          </a:p>
          <a:p>
            <a:pPr lvl="2"/>
            <a:r>
              <a:rPr lang="en-US" altLang="zh-CN" dirty="0"/>
              <a:t>Periodic CSI-RS for beam management, if it is configured by NW</a:t>
            </a:r>
            <a:endParaRPr lang="zh-CN" altLang="zh-CN" dirty="0"/>
          </a:p>
          <a:p>
            <a:pPr lvl="2"/>
            <a:r>
              <a:rPr lang="en-US" altLang="zh-CN" dirty="0"/>
              <a:t>Periodic CSI-RS and SS-blocks within the serving cell, if SS-block is also used in beam management as well</a:t>
            </a:r>
            <a:endParaRPr lang="zh-CN" altLang="zh-CN" dirty="0"/>
          </a:p>
          <a:p>
            <a:pPr lvl="0"/>
            <a:r>
              <a:rPr lang="en-US" altLang="zh-CN" dirty="0"/>
              <a:t>Beam failure recovery request transmission</a:t>
            </a:r>
            <a:endParaRPr lang="zh-CN" altLang="zh-CN" dirty="0"/>
          </a:p>
          <a:p>
            <a:pPr lvl="1"/>
            <a:r>
              <a:rPr lang="en-US" altLang="zh-CN" dirty="0"/>
              <a:t>Information carried by beam failure recovery request includes at least one followings</a:t>
            </a:r>
            <a:endParaRPr lang="zh-CN" altLang="zh-CN" dirty="0"/>
          </a:p>
          <a:p>
            <a:pPr lvl="2"/>
            <a:r>
              <a:rPr lang="en-US" altLang="zh-CN" sz="3500" dirty="0"/>
              <a:t>Explicit/implicit information about identifying UE and new </a:t>
            </a:r>
            <a:r>
              <a:rPr lang="en-US" altLang="zh-CN" sz="3500" dirty="0" err="1"/>
              <a:t>gNB</a:t>
            </a:r>
            <a:r>
              <a:rPr lang="en-US" altLang="zh-CN" sz="3500" dirty="0"/>
              <a:t> TX beam information</a:t>
            </a:r>
            <a:endParaRPr lang="zh-CN" altLang="zh-CN" sz="3500" dirty="0"/>
          </a:p>
          <a:p>
            <a:pPr lvl="2"/>
            <a:r>
              <a:rPr lang="en-US" altLang="zh-CN" sz="3500" dirty="0"/>
              <a:t>Explicit/implicit information about identifying UE and whether or not new candidate beam exists</a:t>
            </a:r>
            <a:endParaRPr lang="zh-CN" altLang="zh-CN" sz="3500" dirty="0"/>
          </a:p>
          <a:p>
            <a:pPr lvl="2"/>
            <a:r>
              <a:rPr lang="en-US" altLang="zh-CN" dirty="0"/>
              <a:t>FFS: </a:t>
            </a:r>
            <a:endParaRPr lang="zh-CN" altLang="zh-CN" dirty="0"/>
          </a:p>
          <a:p>
            <a:pPr lvl="3"/>
            <a:r>
              <a:rPr lang="en-US" altLang="zh-CN" dirty="0"/>
              <a:t>Information indicating UE beam failure</a:t>
            </a:r>
            <a:endParaRPr lang="zh-CN" altLang="zh-CN" dirty="0"/>
          </a:p>
          <a:p>
            <a:pPr lvl="3"/>
            <a:r>
              <a:rPr lang="en-US" altLang="zh-CN" dirty="0"/>
              <a:t>Additional information, e.g., new beam quality</a:t>
            </a:r>
            <a:endParaRPr lang="zh-CN" altLang="zh-CN" dirty="0"/>
          </a:p>
          <a:p>
            <a:pPr lvl="1"/>
            <a:r>
              <a:rPr lang="en-US" altLang="zh-CN" dirty="0"/>
              <a:t>Down-selection between the following options for beam failure recovery request transmission</a:t>
            </a:r>
            <a:endParaRPr lang="zh-CN" altLang="zh-CN" dirty="0"/>
          </a:p>
          <a:p>
            <a:pPr lvl="2"/>
            <a:r>
              <a:rPr lang="en-US" altLang="zh-CN" dirty="0"/>
              <a:t>PRACH</a:t>
            </a:r>
            <a:endParaRPr lang="zh-CN" altLang="zh-CN" dirty="0"/>
          </a:p>
          <a:p>
            <a:pPr lvl="2"/>
            <a:r>
              <a:rPr lang="en-US" altLang="zh-CN" dirty="0"/>
              <a:t>PUCCH</a:t>
            </a:r>
            <a:endParaRPr lang="zh-CN" altLang="zh-CN" dirty="0"/>
          </a:p>
          <a:p>
            <a:pPr lvl="2"/>
            <a:r>
              <a:rPr lang="en-US" altLang="zh-CN" dirty="0"/>
              <a:t>PRACH-like (</a:t>
            </a:r>
            <a:r>
              <a:rPr lang="en-US" altLang="zh-CN" dirty="0" err="1"/>
              <a:t>e.g.,different</a:t>
            </a:r>
            <a:r>
              <a:rPr lang="en-US" altLang="zh-CN" dirty="0"/>
              <a:t> parameter for preamble sequence from PRACH)</a:t>
            </a:r>
            <a:endParaRPr lang="zh-CN" altLang="zh-CN" dirty="0"/>
          </a:p>
          <a:p>
            <a:pPr lvl="1"/>
            <a:r>
              <a:rPr lang="en-US" altLang="zh-CN" dirty="0"/>
              <a:t>Beam failure recovery request resource/signal may be additionally used for scheduling request</a:t>
            </a:r>
            <a:endParaRPr lang="zh-CN" altLang="zh-CN" dirty="0"/>
          </a:p>
          <a:p>
            <a:pPr lvl="0"/>
            <a:r>
              <a:rPr lang="en-US" altLang="zh-CN" dirty="0"/>
              <a:t>UE monitors a control channel search space to receive </a:t>
            </a:r>
            <a:r>
              <a:rPr lang="en-US" altLang="zh-CN" dirty="0" err="1"/>
              <a:t>gNB</a:t>
            </a:r>
            <a:r>
              <a:rPr lang="en-US" altLang="zh-CN" dirty="0"/>
              <a:t> response for beam failure recovery request</a:t>
            </a:r>
            <a:endParaRPr lang="zh-CN" altLang="zh-CN" dirty="0"/>
          </a:p>
          <a:p>
            <a:pPr lvl="1"/>
            <a:r>
              <a:rPr lang="en-US" altLang="zh-CN" dirty="0"/>
              <a:t>FFS: the control channel search space can be same or different from the current control channel search space associated with serving BPLs</a:t>
            </a:r>
            <a:endParaRPr lang="zh-CN" altLang="zh-CN" dirty="0"/>
          </a:p>
          <a:p>
            <a:pPr lvl="1"/>
            <a:r>
              <a:rPr lang="en-US" altLang="zh-CN" dirty="0"/>
              <a:t>FFS: UE further reaction if </a:t>
            </a:r>
            <a:r>
              <a:rPr lang="en-US" altLang="zh-CN" dirty="0" err="1"/>
              <a:t>gNB</a:t>
            </a:r>
            <a:r>
              <a:rPr lang="en-US" altLang="zh-CN" dirty="0"/>
              <a:t> does not receive beam failure recovery request transmission</a:t>
            </a:r>
            <a:endParaRPr lang="en-US" altLang="zh-CN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89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Trigger condition for beam recovery request transmission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52299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Proposal 1:</a:t>
            </a:r>
          </a:p>
          <a:p>
            <a:pPr lvl="1"/>
            <a:r>
              <a:rPr lang="en-US" sz="2200" dirty="0"/>
              <a:t>Support to trigger beam recovery request transmission when beam failure is detected and candidate beam is </a:t>
            </a:r>
            <a:r>
              <a:rPr lang="en-US" sz="2200" dirty="0" smtClean="0"/>
              <a:t>identified</a:t>
            </a:r>
          </a:p>
          <a:p>
            <a:r>
              <a:rPr lang="en-US" sz="2800" dirty="0"/>
              <a:t>Proposal 2</a:t>
            </a:r>
          </a:p>
          <a:p>
            <a:pPr lvl="1"/>
            <a:r>
              <a:rPr lang="en-US" sz="2000" dirty="0" smtClean="0"/>
              <a:t>Support the following triggering conditions for beam recovery request transmission</a:t>
            </a:r>
          </a:p>
          <a:p>
            <a:pPr lvl="2"/>
            <a:r>
              <a:rPr lang="en-US" sz="2000" dirty="0" smtClean="0"/>
              <a:t>Beam failure is detected alone</a:t>
            </a:r>
          </a:p>
          <a:p>
            <a:pPr lvl="2"/>
            <a:r>
              <a:rPr lang="en-US" sz="2000" dirty="0" smtClean="0"/>
              <a:t>Which triggering condition to use by UE depends on both </a:t>
            </a:r>
            <a:r>
              <a:rPr lang="en-US" sz="2000" dirty="0" err="1" smtClean="0"/>
              <a:t>gNB</a:t>
            </a:r>
            <a:r>
              <a:rPr lang="en-US" sz="2000" dirty="0" smtClean="0"/>
              <a:t> configuration and UE capability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57150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Note: Proposal 1 is the consensus during offline discussion</a:t>
            </a:r>
          </a:p>
          <a:p>
            <a:r>
              <a:rPr lang="en-US" sz="2000" dirty="0" smtClean="0"/>
              <a:t>Note: Proposal 2 needs more discussion, consensus was not reached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299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Request </a:t>
            </a:r>
            <a:r>
              <a:rPr lang="en-US" dirty="0" smtClean="0"/>
              <a:t>Transmission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168400"/>
            <a:ext cx="8229600" cy="55372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800" dirty="0" smtClean="0"/>
              <a:t>Proposal </a:t>
            </a:r>
            <a:r>
              <a:rPr lang="en-US" sz="2800" dirty="0" smtClean="0"/>
              <a:t>3: Channel for beam recovery request transmission</a:t>
            </a:r>
          </a:p>
          <a:p>
            <a:pPr lvl="1"/>
            <a:r>
              <a:rPr lang="en-US" sz="2400" dirty="0" smtClean="0"/>
              <a:t>Contention-free </a:t>
            </a:r>
            <a:r>
              <a:rPr lang="en-US" sz="2400" dirty="0" smtClean="0"/>
              <a:t>PRACH-like </a:t>
            </a:r>
            <a:r>
              <a:rPr lang="en-US" sz="2400" dirty="0"/>
              <a:t>channel as </a:t>
            </a:r>
            <a:r>
              <a:rPr lang="en-US" sz="2400" dirty="0" smtClean="0"/>
              <a:t>baseline</a:t>
            </a:r>
            <a:endParaRPr lang="en-US" sz="2400" dirty="0"/>
          </a:p>
          <a:p>
            <a:pPr lvl="2" fontAlgn="base"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600" dirty="0"/>
              <a:t>Definition of the </a:t>
            </a:r>
            <a:r>
              <a:rPr lang="en-US" altLang="zh-CN" sz="1600" dirty="0" smtClean="0"/>
              <a:t>PRACH-like </a:t>
            </a:r>
            <a:r>
              <a:rPr lang="en-US" altLang="zh-CN" sz="1600" dirty="0"/>
              <a:t>channel: CDM/FDM/TDM with PRACH resources to satisfy orthogonality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dirty="0"/>
              <a:t>Reuse NR PRACH sequence </a:t>
            </a:r>
            <a:r>
              <a:rPr lang="en-US" altLang="zh-CN" sz="1400" dirty="0" smtClean="0"/>
              <a:t>design, or NR PUCCH sequence </a:t>
            </a:r>
            <a:r>
              <a:rPr lang="en-US" altLang="zh-CN" sz="1400" dirty="0"/>
              <a:t>for beam recovery purpose 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dirty="0"/>
              <a:t>Revisit if there is obvious benefit with new sequence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dirty="0"/>
              <a:t>Note: this does not prevent PRACH design optimization attempt for beam recovery request transmission from other agenda item </a:t>
            </a:r>
            <a:endParaRPr lang="en-US" sz="1600" dirty="0" smtClean="0"/>
          </a:p>
          <a:p>
            <a:pPr marL="1257300" lvl="2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sz="1600" dirty="0" smtClean="0"/>
              <a:t>FFS</a:t>
            </a:r>
            <a:r>
              <a:rPr lang="en-US" sz="1600" dirty="0" smtClean="0"/>
              <a:t>: Retransmission </a:t>
            </a:r>
            <a:r>
              <a:rPr lang="en-US" sz="1600" dirty="0"/>
              <a:t>behavior </a:t>
            </a:r>
            <a:r>
              <a:rPr lang="en-US" sz="1600" dirty="0" smtClean="0"/>
              <a:t>on this PRACH-like resource is similar </a:t>
            </a:r>
            <a:r>
              <a:rPr lang="en-US" sz="1600" dirty="0"/>
              <a:t>to RACH </a:t>
            </a:r>
            <a:r>
              <a:rPr lang="en-US" sz="1600" dirty="0" smtClean="0"/>
              <a:t>procedure</a:t>
            </a:r>
          </a:p>
          <a:p>
            <a:pPr lvl="1"/>
            <a:r>
              <a:rPr lang="en-US" sz="2000" strike="sngStrike" dirty="0" smtClean="0"/>
              <a:t>Sequence-based channel as baseline</a:t>
            </a:r>
          </a:p>
          <a:p>
            <a:pPr lvl="2"/>
            <a:r>
              <a:rPr lang="en-US" sz="1600" strike="sngStrike" dirty="0" smtClean="0"/>
              <a:t>This is one format for either PUCCH or contention-free PRACH-like channel</a:t>
            </a:r>
          </a:p>
          <a:p>
            <a:pPr lvl="2" fontAlgn="base"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600" strike="sngStrike" dirty="0"/>
              <a:t>Definition of </a:t>
            </a:r>
            <a:r>
              <a:rPr lang="en-US" altLang="zh-CN" sz="1600" strike="sngStrike" dirty="0"/>
              <a:t>the sequence-based channel: </a:t>
            </a:r>
            <a:r>
              <a:rPr lang="en-US" altLang="zh-CN" sz="1600" strike="sngStrike" dirty="0" smtClean="0"/>
              <a:t>FDM/TDM </a:t>
            </a:r>
            <a:r>
              <a:rPr lang="en-US" altLang="zh-CN" sz="1600" strike="sngStrike" dirty="0"/>
              <a:t>with PRACH resources to satisfy </a:t>
            </a:r>
            <a:r>
              <a:rPr lang="en-US" altLang="zh-CN" sz="1600" strike="sngStrike" dirty="0" smtClean="0"/>
              <a:t>orthogonality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strike="sngStrike" dirty="0"/>
              <a:t>If </a:t>
            </a:r>
            <a:r>
              <a:rPr lang="en-US" altLang="zh-CN" sz="1400" strike="sngStrike" dirty="0" smtClean="0"/>
              <a:t>the channel is PRACH</a:t>
            </a:r>
            <a:r>
              <a:rPr lang="en-US" altLang="zh-CN" sz="1400" strike="sngStrike" dirty="0"/>
              <a:t>, CDM is </a:t>
            </a:r>
            <a:r>
              <a:rPr lang="en-US" altLang="zh-CN" sz="1400" strike="sngStrike" dirty="0" smtClean="0"/>
              <a:t>considered</a:t>
            </a:r>
            <a:endParaRPr lang="en-US" altLang="zh-CN" sz="1400" strike="sngStrike" dirty="0"/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strike="sngStrike" dirty="0"/>
              <a:t>Reuse NR </a:t>
            </a:r>
            <a:r>
              <a:rPr lang="en-US" altLang="zh-CN" sz="1400" strike="sngStrike" dirty="0" smtClean="0"/>
              <a:t>PRACH base sequence </a:t>
            </a:r>
            <a:r>
              <a:rPr lang="en-US" altLang="zh-CN" sz="1400" strike="sngStrike" dirty="0"/>
              <a:t>design for beam recovery purpose 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strike="sngStrike" dirty="0"/>
              <a:t>Revisit if there is obvious benefit with new sequence</a:t>
            </a:r>
          </a:p>
          <a:p>
            <a:pPr marL="1714500" lvl="3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altLang="zh-CN" sz="1400" strike="sngStrike" dirty="0"/>
              <a:t>Note: this does not prevent PRACH design optimization attempt for beam recovery request transmission from other agenda item </a:t>
            </a:r>
          </a:p>
          <a:p>
            <a:pPr lvl="3"/>
            <a:endParaRPr lang="en-US" sz="105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992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3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Recovery Request Transmission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1524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/>
              <a:t>Proposal 4</a:t>
            </a:r>
          </a:p>
          <a:p>
            <a:pPr lvl="1"/>
            <a:r>
              <a:rPr lang="en-US" sz="2000" dirty="0"/>
              <a:t>Support contention-based PRACH resources as supplement to contention-free </a:t>
            </a:r>
            <a:r>
              <a:rPr lang="en-US" sz="2000" dirty="0" smtClean="0"/>
              <a:t>beam recovery </a:t>
            </a:r>
            <a:r>
              <a:rPr lang="en-US" sz="2000" dirty="0"/>
              <a:t>resources</a:t>
            </a:r>
          </a:p>
          <a:p>
            <a:pPr lvl="2"/>
            <a:r>
              <a:rPr lang="en-US" sz="1400" dirty="0"/>
              <a:t>From traditional RACH resource pool</a:t>
            </a:r>
          </a:p>
          <a:p>
            <a:pPr lvl="2"/>
            <a:r>
              <a:rPr lang="en-US" sz="1400" dirty="0"/>
              <a:t>4-step RACH procedure is used</a:t>
            </a:r>
          </a:p>
          <a:p>
            <a:pPr lvl="2"/>
            <a:r>
              <a:rPr lang="en-US" sz="1400" dirty="0"/>
              <a:t>Note: contention-based PRACH resources is used e.g., if a new candidate beam does not have resources for contention-free PRACH-like transmission </a:t>
            </a:r>
          </a:p>
          <a:p>
            <a:r>
              <a:rPr lang="en-US" sz="2400" dirty="0" smtClean="0"/>
              <a:t>Proposal 5</a:t>
            </a:r>
          </a:p>
          <a:p>
            <a:pPr lvl="1"/>
            <a:r>
              <a:rPr lang="en-US" sz="2000" dirty="0" smtClean="0"/>
              <a:t>Support using PUCCH for beam recovery request transmission</a:t>
            </a:r>
            <a:endParaRPr lang="en-US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2631" y="5159514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Note: Proposal 4 seems the consensus during offline discussion</a:t>
            </a:r>
          </a:p>
          <a:p>
            <a:r>
              <a:rPr lang="en-US" sz="2000" dirty="0" smtClean="0"/>
              <a:t>Note: Proposal 5 needs more discussion, consensus was not reached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7843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311274"/>
            <a:ext cx="8229600" cy="53943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Proposal 6</a:t>
            </a:r>
            <a:endParaRPr lang="en-US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sz="3000" dirty="0" smtClean="0"/>
              <a:t>UE monitors a control channel search space whose PDCCH DM-RS is spatial </a:t>
            </a:r>
            <a:r>
              <a:rPr lang="en-US" sz="3000" dirty="0" err="1" smtClean="0"/>
              <a:t>QCL’ed</a:t>
            </a:r>
            <a:r>
              <a:rPr lang="en-US" sz="3000" dirty="0" smtClean="0"/>
              <a:t> with RS of the UE-identified candidate beam for NW response</a:t>
            </a:r>
          </a:p>
          <a:p>
            <a:pPr lvl="2"/>
            <a:r>
              <a:rPr lang="en-US" sz="2600" dirty="0" smtClean="0"/>
              <a:t>Applicable at least when </a:t>
            </a:r>
            <a:r>
              <a:rPr lang="en-US" altLang="zh-CN" sz="2600" dirty="0" smtClean="0"/>
              <a:t>information related to UE identity </a:t>
            </a:r>
            <a:r>
              <a:rPr lang="en-US" altLang="zh-CN" sz="2600" dirty="0"/>
              <a:t>and new </a:t>
            </a:r>
            <a:r>
              <a:rPr lang="en-US" altLang="zh-CN" sz="2600" dirty="0" err="1"/>
              <a:t>gNB</a:t>
            </a:r>
            <a:r>
              <a:rPr lang="en-US" altLang="zh-CN" sz="2600" dirty="0"/>
              <a:t> TX beam </a:t>
            </a:r>
            <a:r>
              <a:rPr lang="en-US" altLang="zh-CN" sz="2600" dirty="0" smtClean="0"/>
              <a:t>is delivered to </a:t>
            </a:r>
            <a:r>
              <a:rPr lang="en-US" altLang="zh-CN" sz="2600" dirty="0" err="1" smtClean="0"/>
              <a:t>gNB</a:t>
            </a:r>
            <a:r>
              <a:rPr lang="en-US" altLang="zh-CN" sz="2600" dirty="0" smtClean="0"/>
              <a:t> during beam recovery request transmission.</a:t>
            </a:r>
            <a:endParaRPr lang="zh-CN" altLang="zh-CN" sz="2600" dirty="0"/>
          </a:p>
          <a:p>
            <a:pPr lvl="1"/>
            <a:endParaRPr lang="en-US" sz="17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09600" y="54864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Note: Proposal 6 needs rewording to </a:t>
            </a:r>
            <a:r>
              <a:rPr lang="en-US" sz="2000" smtClean="0"/>
              <a:t>reach consensus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919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10713</TotalTime>
  <Words>995</Words>
  <Application>Microsoft Office PowerPoint</Application>
  <PresentationFormat>On-screen Show (4:3)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PGothic</vt:lpstr>
      <vt:lpstr>SimSun</vt:lpstr>
      <vt:lpstr>Arial</vt:lpstr>
      <vt:lpstr>Calibri</vt:lpstr>
      <vt:lpstr>Office Theme</vt:lpstr>
      <vt:lpstr>PowerPoint Presentation</vt:lpstr>
      <vt:lpstr>background</vt:lpstr>
      <vt:lpstr>Background </vt:lpstr>
      <vt:lpstr>Trigger condition for beam recovery request transmission</vt:lpstr>
      <vt:lpstr>Beam Recovery Request Transmission</vt:lpstr>
      <vt:lpstr>Beam Recovery Request Transmission (2)</vt:lpstr>
      <vt:lpstr>NW Response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676</cp:revision>
  <dcterms:created xsi:type="dcterms:W3CDTF">2016-03-24T01:14:08Z</dcterms:created>
  <dcterms:modified xsi:type="dcterms:W3CDTF">2017-05-17T12:24:31Z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