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5" r:id="rId3"/>
    <p:sldId id="286" r:id="rId4"/>
    <p:sldId id="283" r:id="rId5"/>
    <p:sldId id="282" r:id="rId6"/>
    <p:sldId id="284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1" autoAdjust="0"/>
    <p:restoredTop sz="91441" autoAdjust="0"/>
  </p:normalViewPr>
  <p:slideViewPr>
    <p:cSldViewPr>
      <p:cViewPr>
        <p:scale>
          <a:sx n="133" d="100"/>
          <a:sy n="133" d="100"/>
        </p:scale>
        <p:origin x="36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2017/5/16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UL Sharing for NSA NR UE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Huawei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Deusche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Telecom, Samsung, Orange, OPPO, vivo, INL, [Vodafone], [</a:t>
            </a:r>
            <a:r>
              <a:rPr lang="mr-IN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#89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R1-1709586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Hangzhou, </a:t>
            </a:r>
            <a:r>
              <a:rPr lang="en-US" sz="1800" b="1" dirty="0" err="1" smtClean="0"/>
              <a:t>P.R.China</a:t>
            </a:r>
            <a:r>
              <a:rPr lang="en-US" sz="1800" b="1" dirty="0" smtClean="0"/>
              <a:t>, 15-19th May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NR initial deployment will likely be non-stand alone (NSA)</a:t>
            </a:r>
          </a:p>
          <a:p>
            <a:pPr lvl="1"/>
            <a:r>
              <a:rPr lang="en-US" sz="2000" dirty="0"/>
              <a:t>NSA uses dual connectivity.</a:t>
            </a:r>
          </a:p>
          <a:p>
            <a:pPr lvl="1"/>
            <a:r>
              <a:rPr lang="en-US" sz="2000" dirty="0"/>
              <a:t>Control plane uses LTE, user plane uses </a:t>
            </a:r>
            <a:r>
              <a:rPr lang="en-US" sz="2000" dirty="0" smtClean="0"/>
              <a:t>NR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  <a:p>
            <a:r>
              <a:rPr lang="en-US" sz="2000" dirty="0" smtClean="0"/>
              <a:t>In </a:t>
            </a:r>
            <a:r>
              <a:rPr lang="en-US" sz="2000" dirty="0"/>
              <a:t>general, dual connectivity requires two active radio links in both uplink and downlink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From UE implementation perspective, simultaneous uplink transmissions can create various intermodulation product, leading to serious downlink sensitivity degradation.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2721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200" dirty="0"/>
              <a:t>To give a few examples: It was agreed in RAN4#82bis that LTE and NR carrier aggregation band combinations with LTE_4DL/1UL CC (B1,3,7,20) + NR_1DL/1UL CC (3.4-3.8GHz) is to be supported [7].   </a:t>
            </a:r>
            <a:endParaRPr lang="en-US" sz="2200" dirty="0" smtClean="0"/>
          </a:p>
          <a:p>
            <a:endParaRPr lang="en-US" sz="2600" dirty="0"/>
          </a:p>
          <a:p>
            <a:pPr lvl="1"/>
            <a:r>
              <a:rPr lang="en-US" sz="1700" dirty="0"/>
              <a:t>The IM5 produced at the NR transmitter from the 2nd harmonic of Band 3 uplink (1710-1785 MHz) and NR uplink (3.3-3.8 GHz) could well fall into the Band 7 downlink frequencies (2620-2690 MHz) under the above 4DL/1UL CC (B1,3,7,20) + NR_1DL/1UL CC (3.4-3.8GHz) simultaneous dual uplink operation. </a:t>
            </a:r>
            <a:endParaRPr lang="en-US" sz="1700" dirty="0" smtClean="0"/>
          </a:p>
          <a:p>
            <a:pPr lvl="1"/>
            <a:endParaRPr lang="en-US" sz="2400" dirty="0"/>
          </a:p>
          <a:p>
            <a:pPr lvl="1"/>
            <a:r>
              <a:rPr lang="en-US" sz="1600" dirty="0"/>
              <a:t>Similarly, a simultaneous 4</a:t>
            </a:r>
            <a:r>
              <a:rPr lang="en-US" sz="1600" baseline="30000" dirty="0"/>
              <a:t>th</a:t>
            </a:r>
            <a:r>
              <a:rPr lang="en-US" sz="1600" dirty="0"/>
              <a:t> order harmonic of uplink transmission at Band 20 and NR uplink transmission can also create IM5 intermodulation product interfering Band 7 downlink reception and thus </a:t>
            </a:r>
            <a:r>
              <a:rPr lang="en-US" sz="1600" dirty="0" err="1"/>
              <a:t>desense</a:t>
            </a:r>
            <a:r>
              <a:rPr lang="en-US" sz="1600" dirty="0"/>
              <a:t> the Band 7 receiver. 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This issue would not only happen in LTE-NR DC case, for NR only case if there are two UL frequencies as the above, similar problem would occur.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227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UE configured with multiple UL carriers on different frequencies should not be assumed to necessarily support simultaneous transmission on both carriers.</a:t>
            </a:r>
            <a:endParaRPr lang="en-GB" sz="2400" dirty="0"/>
          </a:p>
          <a:p>
            <a:endParaRPr lang="en-US" sz="2000" dirty="0"/>
          </a:p>
          <a:p>
            <a:pPr lvl="1"/>
            <a:r>
              <a:rPr lang="en-GB" sz="2000" dirty="0" smtClean="0"/>
              <a:t>For the case of LTE/NR dual-connectivity, the detailed solution(s) </a:t>
            </a:r>
            <a:r>
              <a:rPr lang="en-GB" sz="2000" dirty="0"/>
              <a:t>to avoid simultaneous transmission from a single UE on both carriers </a:t>
            </a:r>
            <a:r>
              <a:rPr lang="en-GB" sz="2000" dirty="0" smtClean="0"/>
              <a:t>is expected to be resolved no later than NSA frozen time.</a:t>
            </a:r>
          </a:p>
          <a:p>
            <a:pPr lvl="1"/>
            <a:r>
              <a:rPr lang="en-GB" sz="2000" dirty="0"/>
              <a:t>For the standalone </a:t>
            </a:r>
            <a:r>
              <a:rPr lang="en-GB" sz="2000" dirty="0" smtClean="0"/>
              <a:t>case, </a:t>
            </a:r>
            <a:r>
              <a:rPr lang="en-GB" altLang="zh-CN" sz="2000" dirty="0"/>
              <a:t>NR should </a:t>
            </a:r>
            <a:r>
              <a:rPr lang="en-GB" altLang="zh-CN" sz="2000" dirty="0" smtClean="0"/>
              <a:t>allow one </a:t>
            </a:r>
            <a:r>
              <a:rPr lang="en-GB" altLang="zh-CN" sz="2000" dirty="0"/>
              <a:t>UL carrier transmission at one </a:t>
            </a:r>
            <a:r>
              <a:rPr lang="en-GB" altLang="zh-CN" sz="2000" dirty="0" smtClean="0"/>
              <a:t>time. </a:t>
            </a:r>
          </a:p>
          <a:p>
            <a:pPr lvl="1"/>
            <a:r>
              <a:rPr lang="en-GB" sz="2000" dirty="0" smtClean="0"/>
              <a:t>Note: this does not preclude SRS to be sent on NR uplink</a:t>
            </a:r>
            <a:endParaRPr lang="en-GB" sz="2000" dirty="0" smtClean="0"/>
          </a:p>
          <a:p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Appendix (1/2</a:t>
            </a:r>
            <a:r>
              <a:rPr lang="en-US" altLang="zh-CN" dirty="0"/>
              <a:t>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828800"/>
            <a:ext cx="8229600" cy="42672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In NR WID:</a:t>
            </a:r>
          </a:p>
          <a:p>
            <a:pPr>
              <a:buNone/>
            </a:pPr>
            <a:r>
              <a:rPr lang="en-GB" sz="2000" i="1" dirty="0" smtClean="0"/>
              <a:t>NR-LTE co-existence mechanisms [RAN1, RAN2, RAN4];</a:t>
            </a:r>
            <a:endParaRPr lang="en-US" sz="2000" i="1" dirty="0" smtClean="0"/>
          </a:p>
          <a:p>
            <a:pPr>
              <a:buNone/>
            </a:pPr>
            <a:r>
              <a:rPr lang="en-GB" sz="2000" i="1" dirty="0" smtClean="0"/>
              <a:t>-	Support co-existence of LTE UL and NR UL within the bandwidth of an LTE component carrier and co-existence of LTE DL and NR DL within the bandwidth of an LTE component carrier, and identify and specify at least one NR band/LTE-NR band combination for this operation.</a:t>
            </a:r>
            <a:endParaRPr lang="en-US" sz="2000" i="1" dirty="0" smtClean="0"/>
          </a:p>
          <a:p>
            <a:pPr lvl="1">
              <a:buNone/>
            </a:pPr>
            <a:r>
              <a:rPr lang="en-US" sz="1600" i="1" dirty="0" smtClean="0"/>
              <a:t>-	Minimize impact to NR physical layer design to enable this co-existence.</a:t>
            </a:r>
          </a:p>
          <a:p>
            <a:pPr lvl="1">
              <a:buNone/>
            </a:pPr>
            <a:r>
              <a:rPr lang="en-US" sz="1600" i="1" dirty="0" smtClean="0"/>
              <a:t>-	No impact to the ability of legacy LTE devices to operate on the LTE carrier co-existing with NR</a:t>
            </a:r>
          </a:p>
          <a:p>
            <a:pPr lvl="1">
              <a:buNone/>
            </a:pPr>
            <a:r>
              <a:rPr lang="en-US" sz="1600" i="1" dirty="0" smtClean="0"/>
              <a:t>-	No implication that UE has to support simultaneous connection of NR and LTE in the bandwidth of an LTE component carrier</a:t>
            </a:r>
            <a:endParaRPr lang="en-US" sz="1000" i="1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(2/2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fontAlgn="auto" hangingPunct="1"/>
            <a:r>
              <a:rPr lang="en-US" dirty="0"/>
              <a:t>LTE-NR co-existence should support the following UL sharing scenarios:</a:t>
            </a:r>
          </a:p>
          <a:p>
            <a:pPr lvl="1" fontAlgn="auto" hangingPunct="1"/>
            <a:r>
              <a:rPr lang="en-US" dirty="0"/>
              <a:t>Collocated LTE and NR base stations with network operating UL on frequency F1 where LTE UL and NR UL share UL </a:t>
            </a:r>
            <a:r>
              <a:rPr lang="en-US" dirty="0" err="1"/>
              <a:t>subframes</a:t>
            </a:r>
            <a:r>
              <a:rPr lang="en-US" dirty="0"/>
              <a:t> of LTE</a:t>
            </a:r>
          </a:p>
          <a:p>
            <a:pPr lvl="2" fontAlgn="auto" hangingPunct="1"/>
            <a:r>
              <a:rPr lang="en-US" dirty="0"/>
              <a:t>Detailed sharing on the UL is FFS </a:t>
            </a:r>
          </a:p>
          <a:p>
            <a:pPr lvl="3" fontAlgn="auto" hangingPunct="1"/>
            <a:r>
              <a:rPr lang="en-US" dirty="0"/>
              <a:t>Note: this is not intended to have impact on legacy LTE UEs</a:t>
            </a:r>
          </a:p>
          <a:p>
            <a:pPr lvl="2" fontAlgn="auto" hangingPunct="1"/>
            <a:r>
              <a:rPr lang="en-US" dirty="0"/>
              <a:t>LTE DL on a paired frequency F3</a:t>
            </a:r>
          </a:p>
          <a:p>
            <a:pPr lvl="2" fontAlgn="auto" hangingPunct="1"/>
            <a:r>
              <a:rPr lang="en-US" dirty="0"/>
              <a:t>NR DL transmission on frequency F2 (different than LTE DL frequency)</a:t>
            </a:r>
          </a:p>
          <a:p>
            <a:pPr lvl="2" fontAlgn="auto" hangingPunct="1"/>
            <a:r>
              <a:rPr lang="en-US" dirty="0"/>
              <a:t>NR UE operates in either of the following cases based on a common NR design:</a:t>
            </a:r>
          </a:p>
          <a:p>
            <a:pPr lvl="3" fontAlgn="auto" hangingPunct="1"/>
            <a:r>
              <a:rPr lang="en-US" dirty="0"/>
              <a:t>Standalone NR: UE accesses standalone NR carrier on F2. The UE may not be connected to an LTE carrier (some UE may not even support LTE). </a:t>
            </a:r>
          </a:p>
          <a:p>
            <a:pPr lvl="4" fontAlgn="auto" hangingPunct="1"/>
            <a:r>
              <a:rPr lang="en-US" dirty="0"/>
              <a:t>FFS whether NR UL frequency F1 is signaled in NR broadcast system information or derived from MIB/PBCH, or implicitly from NR DL frequency F2</a:t>
            </a:r>
          </a:p>
          <a:p>
            <a:pPr lvl="3" fontAlgn="auto" hangingPunct="1"/>
            <a:r>
              <a:rPr lang="en-US" dirty="0">
                <a:solidFill>
                  <a:srgbClr val="C00000"/>
                </a:solidFill>
              </a:rPr>
              <a:t>Dual connectivity of LTE and NR: UE accesses LTE </a:t>
            </a:r>
            <a:r>
              <a:rPr lang="en-US" dirty="0" err="1">
                <a:solidFill>
                  <a:srgbClr val="C00000"/>
                </a:solidFill>
              </a:rPr>
              <a:t>PCell</a:t>
            </a:r>
            <a:r>
              <a:rPr lang="en-US" dirty="0">
                <a:solidFill>
                  <a:srgbClr val="C00000"/>
                </a:solidFill>
              </a:rPr>
              <a:t> (with LTE UL on F1), then is configured by dual connectivity to also operate NR on F1 (UL) and F2 (DL).</a:t>
            </a:r>
          </a:p>
          <a:p>
            <a:pPr lvl="4" fontAlgn="auto" hangingPunct="1"/>
            <a:r>
              <a:rPr lang="en-US" dirty="0">
                <a:solidFill>
                  <a:srgbClr val="C00000"/>
                </a:solidFill>
              </a:rPr>
              <a:t>NR DL and UL frequencies (and/or NR band number) are signaled by RRC</a:t>
            </a:r>
          </a:p>
          <a:p>
            <a:pPr lvl="1" fontAlgn="auto" hangingPunct="1"/>
            <a:r>
              <a:rPr lang="en-US" dirty="0"/>
              <a:t>Non-collocated LTE and NR base stations is 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03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21435</TotalTime>
  <Words>552</Words>
  <Application>Microsoft Macintosh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Malgun Gothic</vt:lpstr>
      <vt:lpstr>맑은 고딕</vt:lpstr>
      <vt:lpstr>宋体</vt:lpstr>
      <vt:lpstr>Arial</vt:lpstr>
      <vt:lpstr>Calibri</vt:lpstr>
      <vt:lpstr>Times New Roman</vt:lpstr>
      <vt:lpstr>Office Theme</vt:lpstr>
      <vt:lpstr>WF on UL Sharing for NSA NR UE</vt:lpstr>
      <vt:lpstr>Background (1/2)</vt:lpstr>
      <vt:lpstr>Background (2/2)</vt:lpstr>
      <vt:lpstr>Proposal</vt:lpstr>
      <vt:lpstr>Appendix (1/2)</vt:lpstr>
      <vt:lpstr>Appendix (2/2)</vt:lpstr>
    </vt:vector>
  </TitlesOfParts>
  <Company>STA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Microsoft Office User</cp:lastModifiedBy>
  <cp:revision>819</cp:revision>
  <dcterms:created xsi:type="dcterms:W3CDTF">2010-05-12T23:28:36Z</dcterms:created>
  <dcterms:modified xsi:type="dcterms:W3CDTF">2017-05-17T02:06:36Z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(3)wvY8zcq7RW3gwHIPOVVTUotg3JhfLkGj3EyNqcNa+57MoS1posfL0c7D8yZQQj1o7P1/+8wy
NaoQVnjHE1n4ZAhnkLz5eHM3iZfBkuhqSjfzz0LV23xvRvBqDcbGYr7ci4WBEeiU8v5mnEeh
QgwBZbCvWyTAywgvwmwJTnX74FFBWllwOnT8kQGKVDV2FuRTPaDqq4mTJMB0MR8nbG7vaV9M
i8pzveHHDT39PicOqe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NWrgE0K6ssVHNETIm91H0Gs+BD1pXsWnuexGa5xt4D+3CFa9xypYrv
/TI8dZUsSkNXCI2UQ4OK5+8S9418LIjgpHEFnKhi4H2tXHWOD9om7+gFREVnnGPGOGT8XbgL
VbI+aLJSgmRgHDTBMFssEffzrnuSH/CHWkDIMZDYl1lhnkyzYmGIIW96s0LLKjGcce4zualG
Ds81HjdCF5p5Yc0RqXln8IiMoQRWZyLCpLe1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SWegaujn2GnvOm3WKR0D8NSjAhhKYUAkyZ4v
YvS4iYBi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1494899701</vt:lpwstr>
  </property>
</Properties>
</file>