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3" r:id="rId3"/>
    <p:sldId id="259" r:id="rId4"/>
    <p:sldId id="260" r:id="rId5"/>
    <p:sldId id="261" r:id="rId6"/>
    <p:sldId id="262" r:id="rId7"/>
    <p:sldId id="264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1" autoAdjust="0"/>
    <p:restoredTop sz="77643" autoAdjust="0"/>
  </p:normalViewPr>
  <p:slideViewPr>
    <p:cSldViewPr snapToGrid="0">
      <p:cViewPr varScale="1">
        <p:scale>
          <a:sx n="91" d="100"/>
          <a:sy n="91" d="100"/>
        </p:scale>
        <p:origin x="10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D7640-027F-480A-AEDF-60C0B4AA047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12B4-FC3E-488E-BE8A-86D67FCFED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4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81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4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1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2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0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4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3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8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9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8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18350-D4E6-41DF-A45F-45229175259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1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Analysis of SSS Proposals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01431"/>
            <a:ext cx="9144000" cy="1655762"/>
          </a:xfrm>
        </p:spPr>
        <p:txBody>
          <a:bodyPr/>
          <a:lstStyle/>
          <a:p>
            <a:r>
              <a:rPr lang="en-US" b="1" dirty="0" smtClean="0"/>
              <a:t>Intel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089"/>
            <a:ext cx="43368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 RAN WG1 Meeting RAN1 #89</a:t>
            </a:r>
            <a:endParaRPr lang="en-US" b="1" dirty="0"/>
          </a:p>
          <a:p>
            <a:r>
              <a:rPr lang="en-US" b="1" dirty="0"/>
              <a:t>Hangzhou, P.R. China 15th – 19th May </a:t>
            </a:r>
            <a:r>
              <a:rPr lang="en-US" b="1" dirty="0" smtClean="0"/>
              <a:t>2017</a:t>
            </a:r>
          </a:p>
          <a:p>
            <a:r>
              <a:rPr lang="en-US" b="1" dirty="0" smtClean="0"/>
              <a:t>Agenda item:	7.1.1.1.1</a:t>
            </a:r>
          </a:p>
          <a:p>
            <a:r>
              <a:rPr lang="en-US" b="1" dirty="0" smtClean="0"/>
              <a:t>Document for:	Discussion and 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41000" y="161323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R1-1709550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42198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Properties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947247"/>
              </p:ext>
            </p:extLst>
          </p:nvPr>
        </p:nvGraphicFramePr>
        <p:xfrm>
          <a:off x="733097" y="1555532"/>
          <a:ext cx="10397358" cy="454630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3762"/>
                <a:gridCol w="997169"/>
                <a:gridCol w="977462"/>
                <a:gridCol w="1250731"/>
                <a:gridCol w="3226676"/>
                <a:gridCol w="2091558"/>
              </a:tblGrid>
              <a:tr h="4316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Company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effectLst/>
                        </a:rPr>
                        <a:t>Number of PSS Seq.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effectLst/>
                        </a:rPr>
                        <a:t>Number of SSS Seq.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Number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of PCID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Sequence Type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Additional Notes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Intel [1]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381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1143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single 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famliy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gold-like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Intel</a:t>
                      </a:r>
                      <a:r>
                        <a:rPr lang="en-US" sz="1400" u="none" strike="noStrike" baseline="0" dirty="0" smtClean="0">
                          <a:effectLst/>
                        </a:rPr>
                        <a:t> – Alternate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381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1143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+mn-lt"/>
                        </a:rPr>
                        <a:t>single famliy gold-like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err="1" smtClean="0">
                          <a:effectLst/>
                        </a:rPr>
                        <a:t>MediaTek</a:t>
                      </a:r>
                      <a:r>
                        <a:rPr lang="en-US" sz="1400" u="none" strike="noStrike" dirty="0" smtClean="0">
                          <a:effectLst/>
                        </a:rPr>
                        <a:t> [2]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336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1008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single family m-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seq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x z4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complex scrambling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719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LGE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[3]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336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1008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single family m-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seq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x m-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seq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x m-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5ms scrambling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Motorola [4]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334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1002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single 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famliy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1400" u="none" strike="noStrike" dirty="0" smtClean="0">
                          <a:effectLst/>
                          <a:latin typeface="+mn-lt"/>
                        </a:rPr>
                        <a:t>gold-like*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+mn-lt"/>
                        </a:rPr>
                        <a:t>20ms scrambling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Samsung [5]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1016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1016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multi-family m-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Nokia [6]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381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1143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single 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famliy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gold-like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Huawei [7]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336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1008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single 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famliy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gold-like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ZTE</a:t>
                      </a:r>
                      <a:r>
                        <a:rPr lang="en-US" sz="1400" u="none" strike="noStrike" baseline="0" dirty="0" smtClean="0">
                          <a:effectLst/>
                        </a:rPr>
                        <a:t> – Option </a:t>
                      </a:r>
                      <a:r>
                        <a:rPr lang="en-US" sz="1400" u="none" strike="noStrike" dirty="0" smtClean="0">
                          <a:effectLst/>
                        </a:rPr>
                        <a:t>1 [8]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381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1143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single family gold-like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no PSS scrambling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ZTE</a:t>
                      </a:r>
                      <a:r>
                        <a:rPr lang="en-US" sz="1400" u="none" strike="noStrike" baseline="0" dirty="0" smtClean="0">
                          <a:effectLst/>
                        </a:rPr>
                        <a:t> – Option </a:t>
                      </a:r>
                      <a:r>
                        <a:rPr lang="en-US" sz="1400" u="none" strike="noStrike" dirty="0" smtClean="0">
                          <a:effectLst/>
                        </a:rPr>
                        <a:t>2 [8]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381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1143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multi-family gold-like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no PSS scrambling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Docomo [9]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334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1002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multi-family gold-like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Qualcomm [10]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381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1143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multi-family gold-like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mid-amble permutation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Interdigital [11]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381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1143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multi-family gold-like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Ericsson</a:t>
                      </a:r>
                      <a:r>
                        <a:rPr lang="en-US" sz="1400" u="none" strike="noStrike" baseline="0" dirty="0" smtClean="0">
                          <a:effectLst/>
                        </a:rPr>
                        <a:t> – Option 1 [12]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381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1143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multi-family gold-like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</a:rPr>
                        <a:t>Ericsson</a:t>
                      </a:r>
                      <a:r>
                        <a:rPr lang="en-US" sz="1400" u="none" strike="noStrike" baseline="0" dirty="0" smtClean="0">
                          <a:effectLst/>
                        </a:rPr>
                        <a:t> – Option 2 [12]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381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1143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  <a:latin typeface="+mn-lt"/>
                        </a:rPr>
                        <a:t>single family truncated 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long </a:t>
                      </a:r>
                      <a:r>
                        <a:rPr lang="en-US" sz="1400" u="none" strike="noStrike" baseline="0" dirty="0" smtClean="0">
                          <a:effectLst/>
                          <a:latin typeface="+mn-lt"/>
                        </a:rPr>
                        <a:t>x short m-</a:t>
                      </a:r>
                      <a:r>
                        <a:rPr lang="en-US" sz="1400" u="none" strike="noStrike" baseline="0" dirty="0" err="1" smtClean="0">
                          <a:effectLst/>
                          <a:latin typeface="+mn-lt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CATT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– Option 1 [13]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336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1008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multi-family gold-like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26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CATT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– Option 2 [13]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336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1008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multi-family gold-like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719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CATT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– Option 3 [13]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336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1008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single family m-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seq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x m-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seq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x m-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8200" y="6142594"/>
            <a:ext cx="81343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*: Motorola [4] has a scrambling on top of the single family gold-like sequence (multiplication of 3 sequence)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20235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PAPR &amp; CM Analysis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471301"/>
              </p:ext>
            </p:extLst>
          </p:nvPr>
        </p:nvGraphicFramePr>
        <p:xfrm>
          <a:off x="754118" y="1535322"/>
          <a:ext cx="10952437" cy="426271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93516"/>
                <a:gridCol w="2619641"/>
                <a:gridCol w="1309820"/>
                <a:gridCol w="1309820"/>
                <a:gridCol w="1309820"/>
                <a:gridCol w="1309820"/>
              </a:tblGrid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Sequence Type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 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Median PAPR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PAPR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Median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</a:t>
                      </a:r>
                      <a:r>
                        <a:rPr lang="en-US" sz="1400" b="1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</a:t>
                      </a:r>
                      <a:r>
                        <a:rPr lang="en-US" sz="1400" b="1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endParaRPr lang="en-US" sz="14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[1]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5.445</a:t>
                      </a:r>
                    </a:p>
                  </a:txBody>
                  <a:tcPr marL="9525" marR="9525" marT="9525" marB="0" anchor="b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– Alternate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5.465</a:t>
                      </a:r>
                    </a:p>
                  </a:txBody>
                  <a:tcPr marL="9525" marR="9525" marT="9525" marB="0" anchor="b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gold-like*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Motorola [4]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7.124</a:t>
                      </a:r>
                    </a:p>
                  </a:txBody>
                  <a:tcPr marL="9525" marR="9525" marT="9525" marB="0" anchor="b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 [6]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9.772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6.129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 [7]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6.24</a:t>
                      </a:r>
                    </a:p>
                  </a:txBody>
                  <a:tcPr marL="9525" marR="9525" marT="9525" marB="0" anchor="b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– Option 1 [8]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7.579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6.349</a:t>
                      </a:r>
                    </a:p>
                  </a:txBody>
                  <a:tcPr marL="9525" marR="9525" marT="9525" marB="0" anchor="b"/>
                </a:tc>
              </a:tr>
              <a:tr h="25078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family truncated long x short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 – Option 2 [12]</a:t>
                      </a: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6.182</a:t>
                      </a:r>
                    </a:p>
                  </a:txBody>
                  <a:tcPr marL="9525" marR="9525" marT="9525" marB="0" anchor="b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family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x z4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MediaTek [2]</a:t>
                      </a: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7.356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3.664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4.65</a:t>
                      </a:r>
                    </a:p>
                  </a:txBody>
                  <a:tcPr marL="9525" marR="9525" marT="9525" marB="0" anchor="ctr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family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x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x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LGE [3]</a:t>
                      </a: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7.377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9.249</a:t>
                      </a:r>
                    </a:p>
                  </a:txBody>
                  <a:tcPr marL="9525" marR="9525" marT="9525" marB="0" anchor="b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family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x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x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3 [13]</a:t>
                      </a: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7.387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6.589</a:t>
                      </a:r>
                    </a:p>
                  </a:txBody>
                  <a:tcPr marL="9525" marR="9525" marT="9525" marB="0" anchor="b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 [5]</a:t>
                      </a: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2.981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– Option 2 [8]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6.684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1.944</a:t>
                      </a:r>
                    </a:p>
                  </a:txBody>
                  <a:tcPr marL="9525" marR="9525" marT="9525" marB="0" anchor="b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Docomo [9]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7.372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 [10]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6.939</a:t>
                      </a:r>
                    </a:p>
                  </a:txBody>
                  <a:tcPr marL="9525" marR="9525" marT="9525" marB="0" anchor="b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Interdigital [11]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3.834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9.229</a:t>
                      </a:r>
                    </a:p>
                  </a:txBody>
                  <a:tcPr marL="9525" marR="9525" marT="9525" marB="0" anchor="b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 – Option 1 [12]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7.009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1 [13]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7.157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7.561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2 [13]</a:t>
                      </a: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7.372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8200" y="5933221"/>
            <a:ext cx="81343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*: Motorola [4] has a scrambling on top of the single family gold-like sequence (multiplication of 3 sequence) 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6222289"/>
            <a:ext cx="60773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aseline="30000" dirty="0" smtClean="0"/>
              <a:t>+</a:t>
            </a:r>
            <a:r>
              <a:rPr lang="en-US" sz="1400" dirty="0" smtClean="0"/>
              <a:t>: CM was computed using CM reference of 1.5237 and CM normalization of 1.56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6511357"/>
            <a:ext cx="73270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All PAPR and CM were computed with 64 oversampled </a:t>
            </a:r>
            <a:r>
              <a:rPr lang="en-US" sz="1400" dirty="0"/>
              <a:t>sync </a:t>
            </a:r>
            <a:r>
              <a:rPr lang="en-US" sz="1400" dirty="0" smtClean="0"/>
              <a:t>interpolated time domain waveform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28122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PSS-SSS Cross Correlation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199181"/>
              </p:ext>
            </p:extLst>
          </p:nvPr>
        </p:nvGraphicFramePr>
        <p:xfrm>
          <a:off x="706162" y="1823990"/>
          <a:ext cx="10779675" cy="468971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77766"/>
                <a:gridCol w="1947677"/>
                <a:gridCol w="1049255"/>
                <a:gridCol w="954727"/>
                <a:gridCol w="973633"/>
                <a:gridCol w="812936"/>
                <a:gridCol w="860200"/>
                <a:gridCol w="803481"/>
              </a:tblGrid>
              <a:tr h="151723">
                <a:tc rowSpan="3"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Sequence Type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Maximum Normalized Cross Correlation (Time Domain)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7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±140% Subcarrier CFO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7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[1]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0.2671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0.2687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0.282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0.2844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0.3095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– Alternate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0.2854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0.2858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0.2829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0.2985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0.2997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0.3062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2592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gold-like*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Motorola [4]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0.2904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0.2768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0.4325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0.3425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0.3576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famliy gold-like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 [6]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0.2865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0.2913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0.3128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0.3183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0.3118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0.3169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famliy gold-like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 [7]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0.2812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0.2693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0.2756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0.3375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famliy gold-like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– Option 1 [8]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0.2738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0.2763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0.2606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0.2997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0.2832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0.2914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family truncated long x short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 – Option 2 [12]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0.2913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0.3071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0.3677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0.3453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0.3524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family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x z4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MediaTek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[2]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0.2491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0.2578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0.2923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0.2937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0.2825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family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x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x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LGE [3]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0.3055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0.2913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0.385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0.3399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family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x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x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3 [13]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0.3161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0.2913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0.3093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0.3216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0.3209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0.3136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 [5]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0.5354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0.5197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0.5512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0.5721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0.6152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– Option 2 [8]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0.3335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0.3253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Docomo [9]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0.3253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0.3335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0.3432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592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 [10]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0.2964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0.3199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0.3754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Interdigital [11]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0.3841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0.3494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0.3374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 – Option 1 [12]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0.3071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0.2837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0.2929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0.315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0.315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0.3166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592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1 [13]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0.3603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0.3636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0.3432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2 [13]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0.3228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0.3603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0.3634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0.3432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6162" y="6513707"/>
            <a:ext cx="81343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*: Motorola [4] has a scrambling on top of the single family gold-like sequence (multiplication of 3 sequence)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86836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SSS-SSS Cross Correlation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919417"/>
              </p:ext>
            </p:extLst>
          </p:nvPr>
        </p:nvGraphicFramePr>
        <p:xfrm>
          <a:off x="920140" y="1678700"/>
          <a:ext cx="10609708" cy="4727840"/>
        </p:xfrm>
        <a:graphic>
          <a:graphicData uri="http://schemas.openxmlformats.org/drawingml/2006/table">
            <a:tbl>
              <a:tblPr/>
              <a:tblGrid>
                <a:gridCol w="3653311"/>
                <a:gridCol w="2049837"/>
                <a:gridCol w="1359690"/>
                <a:gridCol w="1345956"/>
                <a:gridCol w="1143377"/>
                <a:gridCol w="1057537"/>
              </a:tblGrid>
              <a:tr h="236392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Sequence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 Name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363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Median X-Corr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X-Corr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X-Corr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X-Corr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[1]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– Alternate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famliy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Motorola [4]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famliy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 [6]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famliy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 [7]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famliy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– Option 1 [8]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family truncated long x short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 – Option 2 [12]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0.5534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family m-seq x z4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MediaTek [2]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family m-seq x m-seq x m-seq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LGE [3]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family m-seq x m-seq x m-seq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3 [13]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 [5]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– Option 2 [8]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4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Docomo [9]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 [10]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0.4558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Interdigital [11]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0.5789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 – Option 1 [12]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0.5958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1 [13]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2 [13]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20140" y="6523947"/>
            <a:ext cx="59120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aseline="30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+</a:t>
            </a:r>
            <a:r>
              <a:rPr lang="en-US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: cross correlation of ‘1’ is stemming from lack of PSS based scrambling for SSS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32798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Intel – Alternative SSS Proposal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351598"/>
              </p:ext>
            </p:extLst>
          </p:nvPr>
        </p:nvGraphicFramePr>
        <p:xfrm>
          <a:off x="1106215" y="3635101"/>
          <a:ext cx="10342178" cy="173568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96662"/>
                <a:gridCol w="4072758"/>
                <a:gridCol w="4072758"/>
              </a:tblGrid>
              <a:tr h="5785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First Sequence</a:t>
                      </a:r>
                      <a:endParaRPr lang="en-US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Second Sequence</a:t>
                      </a:r>
                      <a:endParaRPr lang="en-US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85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Polynomials</a:t>
                      </a:r>
                      <a:endParaRPr lang="en-US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  <a:latin typeface="+mn-lt"/>
                        </a:rPr>
                        <a:t>g</a:t>
                      </a:r>
                      <a:r>
                        <a:rPr lang="en-US" sz="2000" baseline="-25000" dirty="0" smtClean="0">
                          <a:effectLst/>
                          <a:latin typeface="+mn-lt"/>
                        </a:rPr>
                        <a:t>0</a:t>
                      </a:r>
                      <a:r>
                        <a:rPr lang="en-US" sz="2000" dirty="0" smtClean="0">
                          <a:effectLst/>
                          <a:latin typeface="+mn-lt"/>
                        </a:rPr>
                        <a:t>(x) = x</a:t>
                      </a:r>
                      <a:r>
                        <a:rPr lang="en-US" sz="2000" baseline="30000" dirty="0" smtClean="0">
                          <a:effectLst/>
                          <a:latin typeface="+mn-lt"/>
                        </a:rPr>
                        <a:t>7</a:t>
                      </a:r>
                      <a:r>
                        <a:rPr lang="en-US" sz="2000" dirty="0" smtClean="0">
                          <a:effectLst/>
                          <a:latin typeface="+mn-lt"/>
                        </a:rPr>
                        <a:t>+x</a:t>
                      </a:r>
                      <a:r>
                        <a:rPr lang="en-US" sz="2000" baseline="30000" dirty="0" smtClean="0">
                          <a:effectLst/>
                          <a:latin typeface="+mn-lt"/>
                        </a:rPr>
                        <a:t>4</a:t>
                      </a:r>
                      <a:r>
                        <a:rPr lang="en-US" sz="2000" dirty="0" smtClean="0">
                          <a:effectLst/>
                          <a:latin typeface="+mn-lt"/>
                        </a:rPr>
                        <a:t>+1</a:t>
                      </a:r>
                      <a:endParaRPr lang="en-US" sz="2000" dirty="0" smtClean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  <a:latin typeface="+mn-lt"/>
                        </a:rPr>
                        <a:t>g</a:t>
                      </a:r>
                      <a:r>
                        <a:rPr lang="en-US" sz="2000" baseline="-25000" dirty="0" smtClean="0">
                          <a:effectLst/>
                          <a:latin typeface="+mn-lt"/>
                        </a:rPr>
                        <a:t>1</a:t>
                      </a:r>
                      <a:r>
                        <a:rPr lang="en-US" sz="2000" dirty="0" smtClean="0">
                          <a:effectLst/>
                          <a:latin typeface="+mn-lt"/>
                        </a:rPr>
                        <a:t>(x) = x</a:t>
                      </a:r>
                      <a:r>
                        <a:rPr lang="en-US" sz="2000" baseline="30000" dirty="0" smtClean="0">
                          <a:effectLst/>
                          <a:latin typeface="+mn-lt"/>
                        </a:rPr>
                        <a:t>7</a:t>
                      </a:r>
                      <a:r>
                        <a:rPr lang="en-US" sz="2000" dirty="0" smtClean="0">
                          <a:effectLst/>
                          <a:latin typeface="+mn-lt"/>
                        </a:rPr>
                        <a:t>+x</a:t>
                      </a:r>
                      <a:r>
                        <a:rPr lang="en-US" sz="2000" baseline="30000" dirty="0" smtClean="0">
                          <a:effectLst/>
                          <a:latin typeface="+mn-lt"/>
                        </a:rPr>
                        <a:t>6</a:t>
                      </a:r>
                      <a:r>
                        <a:rPr lang="en-US" sz="2000" dirty="0" smtClean="0">
                          <a:effectLst/>
                          <a:latin typeface="+mn-lt"/>
                        </a:rPr>
                        <a:t>+x</a:t>
                      </a:r>
                      <a:r>
                        <a:rPr lang="en-US" sz="2000" baseline="30000" dirty="0" smtClean="0">
                          <a:effectLst/>
                          <a:latin typeface="+mn-lt"/>
                        </a:rPr>
                        <a:t>5</a:t>
                      </a:r>
                      <a:r>
                        <a:rPr lang="en-US" sz="2000" dirty="0" smtClean="0">
                          <a:effectLst/>
                          <a:latin typeface="+mn-lt"/>
                        </a:rPr>
                        <a:t>+x</a:t>
                      </a:r>
                      <a:r>
                        <a:rPr lang="en-US" sz="2000" baseline="30000" dirty="0" smtClean="0">
                          <a:effectLst/>
                          <a:latin typeface="+mn-lt"/>
                        </a:rPr>
                        <a:t>4</a:t>
                      </a:r>
                      <a:r>
                        <a:rPr lang="en-US" sz="2000" dirty="0" smtClean="0">
                          <a:effectLst/>
                          <a:latin typeface="+mn-lt"/>
                        </a:rPr>
                        <a:t>+x</a:t>
                      </a:r>
                      <a:r>
                        <a:rPr lang="en-US" sz="2000" baseline="30000" dirty="0" smtClean="0">
                          <a:effectLst/>
                          <a:latin typeface="+mn-lt"/>
                        </a:rPr>
                        <a:t>3</a:t>
                      </a:r>
                      <a:r>
                        <a:rPr lang="en-US" sz="2000" dirty="0" smtClean="0">
                          <a:effectLst/>
                          <a:latin typeface="+mn-lt"/>
                        </a:rPr>
                        <a:t>+x</a:t>
                      </a:r>
                      <a:r>
                        <a:rPr lang="en-US" sz="2000" baseline="30000" dirty="0" smtClean="0">
                          <a:effectLst/>
                          <a:latin typeface="+mn-lt"/>
                        </a:rPr>
                        <a:t>2</a:t>
                      </a:r>
                      <a:r>
                        <a:rPr lang="en-US" sz="2000" dirty="0" smtClean="0">
                          <a:effectLst/>
                          <a:latin typeface="+mn-lt"/>
                        </a:rPr>
                        <a:t>+1</a:t>
                      </a:r>
                      <a:endParaRPr lang="en-US" sz="2000" dirty="0" smtClean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85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Cyclic</a:t>
                      </a:r>
                      <a:r>
                        <a:rPr lang="en-US" sz="200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Shifts</a:t>
                      </a:r>
                      <a:endParaRPr lang="en-US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  <a:latin typeface="+mn-lt"/>
                        </a:rPr>
                        <a:t>10,15,18,28,30,52,55,57,111</a:t>
                      </a:r>
                      <a:endParaRPr lang="en-US" sz="2000" dirty="0" smtClean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0,1,2,…,126</a:t>
                      </a:r>
                      <a:endParaRPr lang="en-US" sz="2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971393" y="3100551"/>
            <a:ext cx="3296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Single Family Gold-Like Sequence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645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Residual CFO in SSS Detection</a:t>
            </a:r>
            <a:endParaRPr lang="en-US" dirty="0"/>
          </a:p>
        </p:txBody>
      </p:sp>
      <p:pic>
        <p:nvPicPr>
          <p:cNvPr id="6146" name="Picture 5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35" y="1690688"/>
            <a:ext cx="6208590" cy="4651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83973" y="1860331"/>
            <a:ext cx="45509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Residual CFO is limited 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less than 30% of subcarrier spacing in 99% of the cases at -6dB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Less than 15% of subcarrier spacing in 85% of the cases at -6dB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152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/>
              <a:t>[1] </a:t>
            </a:r>
            <a:r>
              <a:rPr lang="en-US" dirty="0" smtClean="0"/>
              <a:t>R1-1707336, “Remaining </a:t>
            </a:r>
            <a:r>
              <a:rPr lang="en-US" dirty="0"/>
              <a:t>Details on SS Sequence </a:t>
            </a:r>
            <a:r>
              <a:rPr lang="en-US" dirty="0" smtClean="0"/>
              <a:t>Design,” 3GPP RAN1 #89, Intel Corp.</a:t>
            </a:r>
            <a:endParaRPr lang="en-US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2] </a:t>
            </a:r>
            <a:r>
              <a:rPr lang="en-US" dirty="0" smtClean="0"/>
              <a:t>R1-1707829, “NR </a:t>
            </a:r>
            <a:r>
              <a:rPr lang="en-US" dirty="0"/>
              <a:t>SSS Design and </a:t>
            </a:r>
            <a:r>
              <a:rPr lang="en-US" dirty="0" smtClean="0"/>
              <a:t>Evaluation,”</a:t>
            </a:r>
            <a:r>
              <a:rPr lang="en-US" dirty="0"/>
              <a:t> 3GPP RAN1 #89, </a:t>
            </a:r>
            <a:r>
              <a:rPr lang="en-US" dirty="0" err="1" smtClean="0"/>
              <a:t>MediaTek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3] </a:t>
            </a:r>
            <a:r>
              <a:rPr lang="en-US" dirty="0" smtClean="0"/>
              <a:t>R1-1707587, “NR </a:t>
            </a:r>
            <a:r>
              <a:rPr lang="en-US" dirty="0"/>
              <a:t>SS sequence </a:t>
            </a:r>
            <a:r>
              <a:rPr lang="en-US" dirty="0" smtClean="0"/>
              <a:t>design,” </a:t>
            </a:r>
            <a:r>
              <a:rPr lang="en-US" dirty="0"/>
              <a:t>3GPP RAN1 #89, </a:t>
            </a:r>
            <a:r>
              <a:rPr lang="en-US" dirty="0" smtClean="0"/>
              <a:t>LG </a:t>
            </a:r>
            <a:r>
              <a:rPr lang="en-US" dirty="0"/>
              <a:t>Electronics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4] </a:t>
            </a:r>
            <a:r>
              <a:rPr lang="en-US" dirty="0" smtClean="0"/>
              <a:t>R1-1708302, “NR-SS </a:t>
            </a:r>
            <a:r>
              <a:rPr lang="en-US" dirty="0"/>
              <a:t>sequence design and </a:t>
            </a:r>
            <a:r>
              <a:rPr lang="en-US" dirty="0" smtClean="0"/>
              <a:t>evaluation</a:t>
            </a:r>
            <a:r>
              <a:rPr lang="en-US" dirty="0"/>
              <a:t> ,” 3GPP RAN1 #89, </a:t>
            </a:r>
            <a:r>
              <a:rPr lang="en-US" dirty="0" smtClean="0"/>
              <a:t>Motorola </a:t>
            </a:r>
            <a:r>
              <a:rPr lang="en-US" dirty="0"/>
              <a:t>Mobility, Lenovo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[5]</a:t>
            </a:r>
            <a:r>
              <a:rPr lang="en-US" dirty="0"/>
              <a:t> </a:t>
            </a:r>
            <a:r>
              <a:rPr lang="en-US" dirty="0" smtClean="0"/>
              <a:t>R1-1707926, “Remaining </a:t>
            </a:r>
            <a:r>
              <a:rPr lang="en-US" dirty="0"/>
              <a:t>Details of SS Sequence </a:t>
            </a:r>
            <a:r>
              <a:rPr lang="en-US" dirty="0" smtClean="0"/>
              <a:t>Design,” </a:t>
            </a:r>
            <a:r>
              <a:rPr lang="en-US" dirty="0"/>
              <a:t>3GPP RAN1 #89, </a:t>
            </a:r>
            <a:r>
              <a:rPr lang="en-US" dirty="0" smtClean="0"/>
              <a:t>Samsung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6] </a:t>
            </a:r>
            <a:r>
              <a:rPr lang="en-US" dirty="0" smtClean="0"/>
              <a:t>R1-1708231, “Remaining </a:t>
            </a:r>
            <a:r>
              <a:rPr lang="en-US" dirty="0"/>
              <a:t>details on SS sequence </a:t>
            </a:r>
            <a:r>
              <a:rPr lang="en-US" dirty="0" smtClean="0"/>
              <a:t>design,” </a:t>
            </a:r>
            <a:r>
              <a:rPr lang="en-US" dirty="0"/>
              <a:t>3GPP RAN1 #89, </a:t>
            </a:r>
            <a:r>
              <a:rPr lang="en-US" dirty="0" smtClean="0"/>
              <a:t>Nokia</a:t>
            </a:r>
            <a:r>
              <a:rPr lang="en-US" dirty="0"/>
              <a:t>, Alcatel-Lucent Shanghai Bell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7] </a:t>
            </a:r>
            <a:r>
              <a:rPr lang="en-US" dirty="0" smtClean="0"/>
              <a:t>R1-1708160, “Remaining </a:t>
            </a:r>
            <a:r>
              <a:rPr lang="en-US" dirty="0"/>
              <a:t>details for synchronization </a:t>
            </a:r>
            <a:r>
              <a:rPr lang="en-US" dirty="0" smtClean="0"/>
              <a:t>signals</a:t>
            </a:r>
            <a:r>
              <a:rPr lang="en-US" dirty="0"/>
              <a:t> ,” 3GPP RAN1 #89, </a:t>
            </a:r>
            <a:r>
              <a:rPr lang="en-US" dirty="0" smtClean="0"/>
              <a:t>Huawei</a:t>
            </a:r>
            <a:r>
              <a:rPr lang="en-US" dirty="0"/>
              <a:t>, </a:t>
            </a:r>
            <a:r>
              <a:rPr lang="en-US" dirty="0" err="1"/>
              <a:t>HiSilicon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[8</a:t>
            </a:r>
            <a:r>
              <a:rPr lang="en-US" dirty="0"/>
              <a:t>] </a:t>
            </a:r>
            <a:r>
              <a:rPr lang="en-US" dirty="0" smtClean="0"/>
              <a:t>R1-1707042, “NR-SS </a:t>
            </a:r>
            <a:r>
              <a:rPr lang="en-US" dirty="0"/>
              <a:t>sequence design and </a:t>
            </a:r>
            <a:r>
              <a:rPr lang="en-US" dirty="0" smtClean="0"/>
              <a:t>evaluation,” </a:t>
            </a:r>
            <a:r>
              <a:rPr lang="en-US" dirty="0"/>
              <a:t>3GPP RAN1 #89, </a:t>
            </a:r>
            <a:r>
              <a:rPr lang="en-US" dirty="0" smtClean="0"/>
              <a:t>ZTE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9] </a:t>
            </a:r>
            <a:r>
              <a:rPr lang="en-US" dirty="0" smtClean="0"/>
              <a:t>R1-1708436, “Discussion </a:t>
            </a:r>
            <a:r>
              <a:rPr lang="en-US" dirty="0"/>
              <a:t>and evaluation on NR-SS sequence </a:t>
            </a:r>
            <a:r>
              <a:rPr lang="en-US" dirty="0" smtClean="0"/>
              <a:t>design</a:t>
            </a:r>
            <a:r>
              <a:rPr lang="en-US" dirty="0"/>
              <a:t> ,” 3GPP RAN1 #89, </a:t>
            </a:r>
            <a:r>
              <a:rPr lang="en-US" dirty="0" smtClean="0"/>
              <a:t>NTT </a:t>
            </a:r>
            <a:r>
              <a:rPr lang="en-US" dirty="0"/>
              <a:t>DOCOMO, INC.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10] </a:t>
            </a:r>
            <a:r>
              <a:rPr lang="en-US" dirty="0" smtClean="0"/>
              <a:t>R1-1708568, “Synchronization </a:t>
            </a:r>
            <a:r>
              <a:rPr lang="en-US" dirty="0"/>
              <a:t>signal sequence </a:t>
            </a:r>
            <a:r>
              <a:rPr lang="en-US" dirty="0" smtClean="0"/>
              <a:t>design,”</a:t>
            </a:r>
            <a:r>
              <a:rPr lang="en-US" dirty="0"/>
              <a:t> </a:t>
            </a:r>
            <a:r>
              <a:rPr lang="en-US" dirty="0" smtClean="0"/>
              <a:t>3GPP </a:t>
            </a:r>
            <a:r>
              <a:rPr lang="en-US" dirty="0"/>
              <a:t>RAN1 #89, </a:t>
            </a:r>
            <a:r>
              <a:rPr lang="en-US" dirty="0" smtClean="0"/>
              <a:t>Qualcomm </a:t>
            </a:r>
            <a:r>
              <a:rPr lang="en-US" dirty="0"/>
              <a:t>Incorporated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11] </a:t>
            </a:r>
            <a:r>
              <a:rPr lang="en-US" dirty="0" smtClean="0"/>
              <a:t>R1-1707457, “NR-PSS </a:t>
            </a:r>
            <a:r>
              <a:rPr lang="en-US" dirty="0"/>
              <a:t>and NR-SSS Sequence </a:t>
            </a:r>
            <a:r>
              <a:rPr lang="en-US" dirty="0" smtClean="0"/>
              <a:t>Design</a:t>
            </a:r>
            <a:r>
              <a:rPr lang="en-US" dirty="0"/>
              <a:t> </a:t>
            </a:r>
            <a:r>
              <a:rPr lang="en-US" dirty="0" smtClean="0"/>
              <a:t>” </a:t>
            </a:r>
            <a:r>
              <a:rPr lang="en-US" dirty="0"/>
              <a:t>3GPP RAN1 #89, </a:t>
            </a:r>
            <a:r>
              <a:rPr lang="en-US" dirty="0" smtClean="0"/>
              <a:t>CATT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733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</TotalTime>
  <Words>1463</Words>
  <Application>Microsoft Office PowerPoint</Application>
  <PresentationFormat>Widescreen</PresentationFormat>
  <Paragraphs>531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Analysis of SSS Proposals</vt:lpstr>
      <vt:lpstr>Basic Properties</vt:lpstr>
      <vt:lpstr>PAPR &amp; CM Analysis</vt:lpstr>
      <vt:lpstr>PSS-SSS Cross Correlation</vt:lpstr>
      <vt:lpstr>SSS-SSS Cross Correlation</vt:lpstr>
      <vt:lpstr>Intel – Alternative SSS Proposal</vt:lpstr>
      <vt:lpstr>Residual CFO in SSS Detection</vt:lpstr>
      <vt:lpstr>References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Periodicity for Stand-Alone NR</dc:title>
  <dc:creator>Lee, Daewon</dc:creator>
  <cp:lastModifiedBy>Lee, Daewon</cp:lastModifiedBy>
  <cp:revision>141</cp:revision>
  <dcterms:created xsi:type="dcterms:W3CDTF">2017-02-13T23:02:11Z</dcterms:created>
  <dcterms:modified xsi:type="dcterms:W3CDTF">2017-05-17T01:35:32Z</dcterms:modified>
</cp:coreProperties>
</file>