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59" r:id="rId5"/>
    <p:sldId id="261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ngqin Lin" initials="XL" lastIdx="7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75277" autoAdjust="0"/>
  </p:normalViewPr>
  <p:slideViewPr>
    <p:cSldViewPr>
      <p:cViewPr varScale="1">
        <p:scale>
          <a:sx n="89" d="100"/>
          <a:sy n="89" d="100"/>
        </p:scale>
        <p:origin x="-13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973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16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377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36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7025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312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10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03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3134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318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636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0D190-EF11-4F77-B5BC-32EA7547D32E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2558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</a:t>
            </a:r>
            <a:r>
              <a:rPr lang="en-US" altLang="ja-JP" dirty="0"/>
              <a:t>evaluation assumption for aerial vehicle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 DOCOMO,</a:t>
            </a:r>
            <a:r>
              <a:rPr lang="ja-JP" altLang="en-US" dirty="0"/>
              <a:t> </a:t>
            </a:r>
            <a:r>
              <a:rPr lang="en-US" altLang="ja-JP" dirty="0"/>
              <a:t>SoftBank</a:t>
            </a:r>
            <a:r>
              <a:rPr lang="en-US" altLang="ja-JP"/>
              <a:t>, Ericsson</a:t>
            </a:r>
            <a:endParaRPr kumimoji="1" lang="ja-JP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tabLst>
                <a:tab pos="8788400" algn="r"/>
              </a:tabLst>
            </a:pPr>
            <a:r>
              <a:rPr lang="en-US" altLang="ja-JP" b="1" dirty="0"/>
              <a:t>3GPP TSG RAN WG1 Meeting #89	</a:t>
            </a:r>
            <a:r>
              <a:rPr lang="en-US" altLang="ja-JP" b="1" dirty="0" smtClean="0"/>
              <a:t>R1-</a:t>
            </a:r>
            <a:r>
              <a:rPr lang="en-US" altLang="ja-JP" b="1" dirty="0" smtClean="0"/>
              <a:t>1709487</a:t>
            </a:r>
            <a:endParaRPr lang="ja-JP" altLang="ja-JP" b="1" dirty="0"/>
          </a:p>
          <a:p>
            <a:r>
              <a:rPr lang="en-GB" altLang="ja-JP" b="1" dirty="0"/>
              <a:t>Hangzhou, P.R. China 15th – 19th May 2017</a:t>
            </a:r>
            <a:endParaRPr lang="ko-KR" altLang="ko-KR" dirty="0">
              <a:latin typeface="Calibri" panose="020F0502020204030204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310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dirty="0">
                <a:latin typeface="Calibri" pitchFamily="34" charset="0"/>
              </a:rPr>
              <a:t>Agenda item: 6.2.8.2</a:t>
            </a:r>
          </a:p>
        </p:txBody>
      </p:sp>
    </p:spTree>
    <p:extLst>
      <p:ext uri="{BB962C8B-B14F-4D97-AF65-F5344CB8AC3E}">
        <p14:creationId xmlns:p14="http://schemas.microsoft.com/office/powerpoint/2010/main" val="1497257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28592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Cell layout with 37 sites, 3 sectors per site is optionally supported for evaluation.</a:t>
            </a:r>
          </a:p>
          <a:p>
            <a:pPr lvl="1"/>
            <a:r>
              <a:rPr lang="en-US" altLang="ja-JP" dirty="0"/>
              <a:t>FFS: If it is revised to mandatory</a:t>
            </a:r>
          </a:p>
          <a:p>
            <a:pPr lvl="0"/>
            <a:r>
              <a:rPr lang="en-US" altLang="ja-JP" dirty="0"/>
              <a:t>System bandwidth: 10 MHz</a:t>
            </a:r>
            <a:endParaRPr lang="ja-JP" altLang="ja-JP" dirty="0"/>
          </a:p>
          <a:p>
            <a:pPr lvl="0"/>
            <a:r>
              <a:rPr lang="en-US" altLang="ja-JP" dirty="0"/>
              <a:t>BS antenna pattern for non-FD MIMO</a:t>
            </a:r>
            <a:endParaRPr lang="ja-JP" altLang="ja-JP" dirty="0"/>
          </a:p>
          <a:p>
            <a:pPr lvl="1"/>
            <a:r>
              <a:rPr lang="en-US" altLang="ja-JP" dirty="0"/>
              <a:t>Antenna element pattern according to TR 36.873</a:t>
            </a:r>
          </a:p>
          <a:p>
            <a:pPr lvl="1"/>
            <a:r>
              <a:rPr lang="en-US" altLang="ja-JP" dirty="0"/>
              <a:t>(M, N, P) = (8, 1, 2) according to TR36.873</a:t>
            </a:r>
            <a:endParaRPr lang="ja-JP" altLang="ja-JP" dirty="0"/>
          </a:p>
          <a:p>
            <a:pPr lvl="1"/>
            <a:r>
              <a:rPr lang="en-US" altLang="ja-JP" dirty="0"/>
              <a:t>0.8λ spacing of vertical elements</a:t>
            </a:r>
          </a:p>
          <a:p>
            <a:pPr lvl="1"/>
            <a:r>
              <a:rPr lang="en-US" altLang="ja-JP" dirty="0"/>
              <a:t>Companies are encouraged to report down tilt angle in their evaluations, e.g., 100 degree for </a:t>
            </a:r>
            <a:r>
              <a:rPr lang="en-US" altLang="ja-JP" dirty="0" err="1"/>
              <a:t>UMa</a:t>
            </a:r>
            <a:r>
              <a:rPr lang="en-US" altLang="ja-JP" dirty="0"/>
              <a:t>, 104 for </a:t>
            </a:r>
            <a:r>
              <a:rPr lang="en-US" altLang="ja-JP" dirty="0" err="1"/>
              <a:t>UMi</a:t>
            </a:r>
            <a:r>
              <a:rPr lang="en-US" altLang="ja-JP" dirty="0"/>
              <a:t>, 96 degree for </a:t>
            </a:r>
            <a:r>
              <a:rPr lang="en-US" altLang="ja-JP" dirty="0" err="1"/>
              <a:t>RMa</a:t>
            </a:r>
            <a:endParaRPr lang="en-US" altLang="ja-JP" dirty="0"/>
          </a:p>
          <a:p>
            <a:pPr marL="457200" lvl="1" indent="0">
              <a:buNone/>
            </a:pPr>
            <a:r>
              <a:rPr lang="en-US" altLang="ja-JP" dirty="0"/>
              <a:t>Note: Companies can provide additional simulation results with realistic antenna pattern</a:t>
            </a:r>
            <a:endParaRPr lang="ja-JP" altLang="ja-JP" dirty="0"/>
          </a:p>
          <a:p>
            <a:pPr lvl="0"/>
            <a:r>
              <a:rPr lang="en-US" altLang="ja-JP" dirty="0"/>
              <a:t>UE height (non-FD MIMO, terrestrial UE)</a:t>
            </a:r>
            <a:endParaRPr lang="ja-JP" altLang="ja-JP" dirty="0"/>
          </a:p>
          <a:p>
            <a:pPr lvl="1"/>
            <a:r>
              <a:rPr lang="en-US" altLang="ja-JP" dirty="0"/>
              <a:t>Option 1: Same as FD-MIMO</a:t>
            </a:r>
          </a:p>
          <a:p>
            <a:pPr lvl="1"/>
            <a:r>
              <a:rPr lang="en-US" altLang="ja-JP" dirty="0"/>
              <a:t>Option 2: 1.5 m</a:t>
            </a:r>
            <a:endParaRPr lang="ja-JP" altLang="ja-JP" dirty="0"/>
          </a:p>
          <a:p>
            <a:pPr lvl="0" algn="just"/>
            <a:r>
              <a:rPr lang="en-US" dirty="0"/>
              <a:t>The minimum BS – Terrestrial UT distances are also used for the dropping of aerial UTs.</a:t>
            </a:r>
            <a:endParaRPr lang="en-US" altLang="ja-JP" dirty="0"/>
          </a:p>
          <a:p>
            <a:pPr lvl="1" algn="just"/>
            <a:r>
              <a:rPr lang="en-US" altLang="ja-JP" dirty="0"/>
              <a:t>FFS: Whether it is 2D distance or 3D distance</a:t>
            </a:r>
          </a:p>
          <a:p>
            <a:pPr lvl="0"/>
            <a:r>
              <a:rPr lang="en-US" altLang="ja-JP" dirty="0" smtClean="0"/>
              <a:t>UL </a:t>
            </a:r>
            <a:r>
              <a:rPr lang="en-US" altLang="ja-JP" dirty="0"/>
              <a:t>power control</a:t>
            </a:r>
            <a:endParaRPr lang="ja-JP" altLang="ja-JP" dirty="0"/>
          </a:p>
          <a:p>
            <a:pPr lvl="1"/>
            <a:r>
              <a:rPr lang="en-US" altLang="ja-JP" dirty="0"/>
              <a:t>Companies are encouraged to report the power control parameters including </a:t>
            </a:r>
            <a:r>
              <a:rPr lang="en-US" altLang="ja-JP" dirty="0" err="1"/>
              <a:t>Pcmax</a:t>
            </a:r>
            <a:r>
              <a:rPr lang="en-US" altLang="ja-JP" dirty="0"/>
              <a:t> in the contributions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1175057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altLang="ja-JP" dirty="0"/>
              <a:t>UT mobility (horizontal plane only)</a:t>
            </a:r>
            <a:endParaRPr lang="ja-JP" altLang="ja-JP" dirty="0"/>
          </a:p>
          <a:p>
            <a:pPr lvl="1"/>
            <a:r>
              <a:rPr lang="en-US" altLang="ja-JP" dirty="0"/>
              <a:t>Terrestrial UE (outdoor):  30 km/h</a:t>
            </a:r>
            <a:endParaRPr lang="ja-JP" altLang="ja-JP" dirty="0"/>
          </a:p>
          <a:p>
            <a:pPr lvl="1"/>
            <a:r>
              <a:rPr lang="en-US" altLang="ja-JP" dirty="0"/>
              <a:t>Terrestrial UE (indoor): 3 km/h</a:t>
            </a:r>
            <a:endParaRPr lang="ja-JP" altLang="ja-JP" dirty="0"/>
          </a:p>
          <a:p>
            <a:pPr lvl="1"/>
            <a:r>
              <a:rPr lang="en-US" altLang="ja-JP" dirty="0"/>
              <a:t>Aerial UE:  [161] km/h, horizontal only</a:t>
            </a:r>
            <a:endParaRPr lang="ja-JP" altLang="ja-JP" dirty="0"/>
          </a:p>
          <a:p>
            <a:pPr marL="457200" lvl="1" indent="0">
              <a:buNone/>
            </a:pPr>
            <a:r>
              <a:rPr lang="en-US" altLang="ja-JP" dirty="0"/>
              <a:t>Note: Velocity of aerial UE can be revised according to RAN2 agreement</a:t>
            </a:r>
            <a:endParaRPr lang="ja-JP" altLang="ja-JP" dirty="0"/>
          </a:p>
          <a:p>
            <a:pPr lvl="0"/>
            <a:r>
              <a:rPr lang="en-US" altLang="ja-JP" dirty="0"/>
              <a:t>Number of aerial UE</a:t>
            </a:r>
            <a:endParaRPr lang="ja-JP" altLang="ja-JP" dirty="0"/>
          </a:p>
          <a:p>
            <a:pPr lvl="1"/>
            <a:r>
              <a:rPr lang="en-US" altLang="ja-JP" dirty="0"/>
              <a:t>Case 1: 0 UE per sector for reference</a:t>
            </a:r>
            <a:endParaRPr lang="ja-JP" altLang="ja-JP" dirty="0"/>
          </a:p>
          <a:p>
            <a:pPr lvl="1"/>
            <a:r>
              <a:rPr lang="en-US" altLang="ja-JP" dirty="0"/>
              <a:t>Case 2: 1 UE per 10 sectors</a:t>
            </a:r>
            <a:endParaRPr lang="ja-JP" altLang="ja-JP" dirty="0"/>
          </a:p>
          <a:p>
            <a:pPr lvl="1"/>
            <a:r>
              <a:rPr lang="en-US" altLang="ja-JP" dirty="0"/>
              <a:t>Case 3: 1 UE per sector</a:t>
            </a:r>
          </a:p>
          <a:p>
            <a:pPr lvl="1"/>
            <a:r>
              <a:rPr lang="en-US" altLang="ja-JP" dirty="0"/>
              <a:t>Case 4: 3 </a:t>
            </a:r>
            <a:r>
              <a:rPr lang="en-US" altLang="ja-JP" dirty="0" smtClean="0"/>
              <a:t>UEs </a:t>
            </a:r>
            <a:r>
              <a:rPr lang="en-US" altLang="ja-JP" dirty="0"/>
              <a:t>per sector</a:t>
            </a:r>
            <a:endParaRPr lang="ja-JP" altLang="ja-JP" dirty="0"/>
          </a:p>
          <a:p>
            <a:pPr lvl="1"/>
            <a:r>
              <a:rPr lang="en-US" altLang="ja-JP" dirty="0"/>
              <a:t>Case 5: 5 UEs per sector</a:t>
            </a:r>
          </a:p>
          <a:p>
            <a:pPr marL="457200" lvl="1" indent="0">
              <a:buNone/>
            </a:pPr>
            <a:r>
              <a:rPr lang="en-US" altLang="ja-JP" dirty="0"/>
              <a:t>Note: Companies are encouraged to provide evaluation results at least for case 1 and case 5.</a:t>
            </a:r>
          </a:p>
          <a:p>
            <a:r>
              <a:rPr lang="en-US" altLang="ja-JP" dirty="0"/>
              <a:t>Number of total UE per sector is 15</a:t>
            </a:r>
          </a:p>
          <a:p>
            <a:pPr marL="0" indent="0">
              <a:buNone/>
            </a:pP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08323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altLang="ja-JP" dirty="0"/>
              <a:t>Traffic model</a:t>
            </a:r>
            <a:endParaRPr lang="ja-JP" altLang="ja-JP" dirty="0"/>
          </a:p>
          <a:p>
            <a:pPr lvl="1"/>
            <a:r>
              <a:rPr lang="en-US" altLang="ja-JP" dirty="0"/>
              <a:t>For terrestrial UE, data type traffic is assumed in downlink and uplink</a:t>
            </a:r>
            <a:endParaRPr lang="ja-JP" altLang="ja-JP" dirty="0"/>
          </a:p>
          <a:p>
            <a:pPr lvl="2"/>
            <a:r>
              <a:rPr lang="en-US" altLang="ja-JP" dirty="0"/>
              <a:t>Packet size of 0.5 MB</a:t>
            </a:r>
            <a:endParaRPr lang="ja-JP" altLang="ja-JP" dirty="0"/>
          </a:p>
          <a:p>
            <a:pPr lvl="2"/>
            <a:r>
              <a:rPr lang="en-US" altLang="ja-JP" dirty="0"/>
              <a:t>Packet arrival rate is selected to achieve resource utilization values of 20% and 50% including resource utilization of aerial UEs</a:t>
            </a:r>
            <a:endParaRPr lang="ja-JP" altLang="ja-JP" dirty="0"/>
          </a:p>
          <a:p>
            <a:pPr lvl="1"/>
            <a:r>
              <a:rPr lang="en-US" altLang="ja-JP" dirty="0"/>
              <a:t>For aerial UE, command and control traffic is assumed in downlink and data type traffic is assumed in uplink</a:t>
            </a:r>
            <a:endParaRPr lang="ja-JP" altLang="ja-JP" dirty="0"/>
          </a:p>
          <a:p>
            <a:pPr lvl="2"/>
            <a:r>
              <a:rPr lang="en-US" altLang="ja-JP" dirty="0"/>
              <a:t>Command and control traffic in DL</a:t>
            </a:r>
            <a:endParaRPr lang="ja-JP" altLang="ja-JP" dirty="0"/>
          </a:p>
          <a:p>
            <a:pPr lvl="3"/>
            <a:r>
              <a:rPr lang="en-US" altLang="ja-JP" dirty="0"/>
              <a:t>Periodic traffic with fixed packet size is assumed:</a:t>
            </a:r>
          </a:p>
          <a:p>
            <a:pPr lvl="4"/>
            <a:r>
              <a:rPr lang="en-US" altLang="ja-JP" dirty="0"/>
              <a:t>FFS: inter-packet arrival time interval of D</a:t>
            </a:r>
          </a:p>
          <a:p>
            <a:pPr lvl="4"/>
            <a:r>
              <a:rPr lang="en-US" altLang="ja-JP" dirty="0"/>
              <a:t>FFS: packet size X</a:t>
            </a:r>
            <a:endParaRPr lang="ja-JP" altLang="ja-JP" dirty="0"/>
          </a:p>
          <a:p>
            <a:pPr marL="1371600" lvl="3" indent="0">
              <a:buNone/>
            </a:pPr>
            <a:r>
              <a:rPr lang="en-US" altLang="ja-JP" dirty="0"/>
              <a:t>Note: X is determined based on the requirement on DL data rate and latency for command and control traffic. and D can be revised according to RAN2 agreement.</a:t>
            </a:r>
            <a:endParaRPr lang="ja-JP" altLang="ja-JP" dirty="0"/>
          </a:p>
          <a:p>
            <a:pPr lvl="2"/>
            <a:r>
              <a:rPr lang="en-US" altLang="ja-JP" dirty="0"/>
              <a:t>Data type traffic in UL</a:t>
            </a:r>
            <a:endParaRPr lang="ja-JP" altLang="ja-JP" dirty="0"/>
          </a:p>
          <a:p>
            <a:pPr lvl="3"/>
            <a:r>
              <a:rPr lang="en-US" altLang="ja-JP" dirty="0"/>
              <a:t>Same traffic model including packet size and packet arrival rate as for terrestrial UE</a:t>
            </a:r>
          </a:p>
          <a:p>
            <a:pPr lvl="2"/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3263859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Scheduler assumption</a:t>
            </a:r>
          </a:p>
          <a:p>
            <a:pPr lvl="1"/>
            <a:r>
              <a:rPr lang="en-US" altLang="ja-JP" dirty="0"/>
              <a:t>No </a:t>
            </a:r>
            <a:r>
              <a:rPr lang="en-US" altLang="ja-JP" dirty="0" err="1"/>
              <a:t>QoS</a:t>
            </a:r>
            <a:r>
              <a:rPr lang="en-US" altLang="ja-JP" dirty="0"/>
              <a:t>, i.e. command and control traffic and data traffic are handled with equal priority by the scheduler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62640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646</TotalTime>
  <Words>470</Words>
  <Application>Microsoft Office PowerPoint</Application>
  <PresentationFormat>画面に合わせる (4:3)</PresentationFormat>
  <Paragraphs>52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​​テーマ</vt:lpstr>
      <vt:lpstr>WF on evaluation assumption for aerial vehicle</vt:lpstr>
      <vt:lpstr>Proposal</vt:lpstr>
      <vt:lpstr>Proposal</vt:lpstr>
      <vt:lpstr>Proposal</vt:lpstr>
      <vt:lpstr>Proposal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</dc:creator>
  <cp:lastModifiedBy>エヌ・ティ・ティ・ドコモ情報システム部</cp:lastModifiedBy>
  <cp:revision>55</cp:revision>
  <dcterms:created xsi:type="dcterms:W3CDTF">2016-10-06T11:44:35Z</dcterms:created>
  <dcterms:modified xsi:type="dcterms:W3CDTF">2017-05-16T08:51:46Z</dcterms:modified>
</cp:coreProperties>
</file>