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8" r:id="rId4"/>
    <p:sldId id="26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8"/>
      </p:cViewPr>
      <p:guideLst>
        <p:guide orient="horz" pos="2160"/>
        <p:guide pos="3840"/>
      </p:guideLst>
    </p:cSldViewPr>
  </p:slideViewPr>
  <p:notesTextViewPr>
    <p:cViewPr>
      <p:scale>
        <a:sx n="1" d="1"/>
        <a:sy n="1" d="1"/>
      </p:scale>
      <p:origin x="0" y="0"/>
    </p:cViewPr>
  </p:notesTextViewPr>
  <p:sorterViewPr>
    <p:cViewPr>
      <p:scale>
        <a:sx n="100" d="100"/>
        <a:sy n="100" d="100"/>
      </p:scale>
      <p:origin x="0" y="-189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90C363-5EAA-4DFB-9D6C-2D941433D643}" type="datetimeFigureOut">
              <a:rPr lang="en-US" smtClean="0"/>
              <a:pPr/>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2520118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pPr/>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1940154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pPr/>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1188548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pPr/>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2941463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0C363-5EAA-4DFB-9D6C-2D941433D643}" type="datetimeFigureOut">
              <a:rPr lang="en-US" smtClean="0"/>
              <a:pPr/>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72805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990C363-5EAA-4DFB-9D6C-2D941433D643}" type="datetimeFigureOut">
              <a:rPr lang="en-US" smtClean="0"/>
              <a:pPr/>
              <a:t>5/18/2017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1102645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990C363-5EAA-4DFB-9D6C-2D941433D643}" type="datetimeFigureOut">
              <a:rPr lang="en-US" smtClean="0"/>
              <a:pPr/>
              <a:t>5/18/2017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2434228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990C363-5EAA-4DFB-9D6C-2D941433D643}" type="datetimeFigureOut">
              <a:rPr lang="en-US" smtClean="0"/>
              <a:pPr/>
              <a:t>5/18/2017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439392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0C363-5EAA-4DFB-9D6C-2D941433D643}" type="datetimeFigureOut">
              <a:rPr lang="en-US" smtClean="0"/>
              <a:pPr/>
              <a:t>5/18/2017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47138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pPr/>
              <a:t>5/18/2017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634243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pPr/>
              <a:t>5/18/2017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3246950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0C363-5EAA-4DFB-9D6C-2D941433D643}" type="datetimeFigureOut">
              <a:rPr lang="en-US" smtClean="0"/>
              <a:pPr/>
              <a:t>5/18/2017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BDC6AD-329A-4843-90C2-869C26C99546}" type="slidenum">
              <a:rPr lang="en-US" smtClean="0"/>
              <a:pPr/>
              <a:t>‹#›</a:t>
            </a:fld>
            <a:endParaRPr lang="en-US"/>
          </a:p>
        </p:txBody>
      </p:sp>
    </p:spTree>
    <p:extLst>
      <p:ext uri="{BB962C8B-B14F-4D97-AF65-F5344CB8AC3E}">
        <p14:creationId xmlns:p14="http://schemas.microsoft.com/office/powerpoint/2010/main" val="2602603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7284" y="2069433"/>
            <a:ext cx="9144000" cy="1886552"/>
          </a:xfrm>
        </p:spPr>
        <p:txBody>
          <a:bodyPr>
            <a:normAutofit/>
          </a:bodyPr>
          <a:lstStyle/>
          <a:p>
            <a:r>
              <a:rPr lang="en-US" sz="4800" dirty="0"/>
              <a:t>WF on Flexible PDSCH/PUSCH resource allocation for MTC</a:t>
            </a:r>
          </a:p>
        </p:txBody>
      </p:sp>
      <p:sp>
        <p:nvSpPr>
          <p:cNvPr id="3" name="Subtitle 2"/>
          <p:cNvSpPr>
            <a:spLocks noGrp="1"/>
          </p:cNvSpPr>
          <p:nvPr>
            <p:ph type="subTitle" idx="1"/>
          </p:nvPr>
        </p:nvSpPr>
        <p:spPr>
          <a:xfrm>
            <a:off x="1427284" y="4700336"/>
            <a:ext cx="9144000" cy="1401525"/>
          </a:xfrm>
        </p:spPr>
        <p:txBody>
          <a:bodyPr/>
          <a:lstStyle/>
          <a:p>
            <a:r>
              <a:rPr lang="en-US" dirty="0"/>
              <a:t>Ericsson</a:t>
            </a:r>
            <a:r>
              <a:rPr lang="en-US"/>
              <a:t>, Orange</a:t>
            </a:r>
            <a:endParaRPr lang="en-US" dirty="0"/>
          </a:p>
        </p:txBody>
      </p:sp>
      <p:sp>
        <p:nvSpPr>
          <p:cNvPr id="4" name="TextBox 4"/>
          <p:cNvSpPr txBox="1">
            <a:spLocks noChangeArrowheads="1"/>
          </p:cNvSpPr>
          <p:nvPr/>
        </p:nvSpPr>
        <p:spPr bwMode="auto">
          <a:xfrm>
            <a:off x="318655" y="311308"/>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TSG-RAN WG1 Meeting #89</a:t>
            </a:r>
            <a:endParaRPr lang="it-IT" altLang="zh-CN" sz="1800" dirty="0">
              <a:latin typeface="Arial Unicode MS" pitchFamily="50" charset="-127"/>
              <a:ea typeface="Arial Unicode MS" pitchFamily="50" charset="-127"/>
              <a:cs typeface="Arial Unicode MS" pitchFamily="50" charset="-127"/>
            </a:endParaRPr>
          </a:p>
          <a:p>
            <a:pPr>
              <a:spcBef>
                <a:spcPct val="0"/>
              </a:spcBef>
              <a:buNone/>
            </a:pPr>
            <a:r>
              <a:rPr lang="en-US" altLang="zh-CN" sz="1800" dirty="0">
                <a:latin typeface="Arial Unicode MS" pitchFamily="50" charset="-127"/>
                <a:ea typeface="Arial Unicode MS" pitchFamily="50" charset="-127"/>
                <a:cs typeface="Arial Unicode MS" pitchFamily="50" charset="-127"/>
              </a:rPr>
              <a:t>Hangzhou, China, May 15-19, 2017</a:t>
            </a:r>
          </a:p>
          <a:p>
            <a:pPr>
              <a:spcBef>
                <a:spcPct val="0"/>
              </a:spcBef>
              <a:buNone/>
            </a:pPr>
            <a:r>
              <a:rPr lang="en-US" altLang="ja-JP" sz="1800" dirty="0">
                <a:latin typeface="Arial Unicode MS" pitchFamily="50" charset="-127"/>
                <a:ea typeface="Arial Unicode MS" pitchFamily="50" charset="-127"/>
                <a:cs typeface="Arial Unicode MS" pitchFamily="50" charset="-127"/>
              </a:rPr>
              <a:t>Agenda item 6.2.6.6</a:t>
            </a:r>
            <a:endParaRPr lang="ja-JP" altLang="en-US" sz="1800" dirty="0">
              <a:latin typeface="Arial Unicode MS" pitchFamily="50" charset="-127"/>
              <a:ea typeface="Arial Unicode MS" pitchFamily="50" charset="-127"/>
              <a:cs typeface="Arial Unicode MS" pitchFamily="50" charset="-127"/>
            </a:endParaRPr>
          </a:p>
        </p:txBody>
      </p:sp>
      <p:sp>
        <p:nvSpPr>
          <p:cNvPr id="5" name="TextBox 4"/>
          <p:cNvSpPr txBox="1"/>
          <p:nvPr/>
        </p:nvSpPr>
        <p:spPr>
          <a:xfrm>
            <a:off x="10196501" y="202245"/>
            <a:ext cx="1696298" cy="461665"/>
          </a:xfrm>
          <a:prstGeom prst="rect">
            <a:avLst/>
          </a:prstGeom>
          <a:noFill/>
        </p:spPr>
        <p:txBody>
          <a:bodyPr wrap="none" rtlCol="0">
            <a:spAutoFit/>
          </a:bodyPr>
          <a:lstStyle/>
          <a:p>
            <a:r>
              <a:rPr lang="en-US" altLang="zh-CN" sz="2400" b="1" dirty="0"/>
              <a:t>R1-1709468</a:t>
            </a:r>
            <a:endParaRPr lang="en-US" sz="2400" b="1" dirty="0"/>
          </a:p>
        </p:txBody>
      </p:sp>
    </p:spTree>
    <p:extLst>
      <p:ext uri="{BB962C8B-B14F-4D97-AF65-F5344CB8AC3E}">
        <p14:creationId xmlns:p14="http://schemas.microsoft.com/office/powerpoint/2010/main" val="3700346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v-SE" b="1" dirty="0" err="1"/>
              <a:t>Background</a:t>
            </a:r>
            <a:r>
              <a:rPr lang="sv-SE" b="1" dirty="0"/>
              <a:t> #1</a:t>
            </a:r>
          </a:p>
        </p:txBody>
      </p:sp>
      <p:sp>
        <p:nvSpPr>
          <p:cNvPr id="6" name="Content Placeholder 2"/>
          <p:cNvSpPr txBox="1">
            <a:spLocks/>
          </p:cNvSpPr>
          <p:nvPr/>
        </p:nvSpPr>
        <p:spPr>
          <a:xfrm>
            <a:off x="990600" y="4874778"/>
            <a:ext cx="10515600" cy="19428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sz="2000" dirty="0">
              <a:solidFill>
                <a:srgbClr val="FF0000"/>
              </a:solidFill>
            </a:endParaRPr>
          </a:p>
        </p:txBody>
      </p:sp>
      <p:sp>
        <p:nvSpPr>
          <p:cNvPr id="9" name="Content Placeholder 2"/>
          <p:cNvSpPr txBox="1">
            <a:spLocks/>
          </p:cNvSpPr>
          <p:nvPr/>
        </p:nvSpPr>
        <p:spPr>
          <a:xfrm>
            <a:off x="990600" y="1978025"/>
            <a:ext cx="10515600" cy="28690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It has been observed that the misalignment between the BL/CE narrowband (NB) and the LTE resource block groups (RBG) may cause inefficient utilization of the downlink PRBs in certain traffic conditions</a:t>
            </a:r>
          </a:p>
          <a:p>
            <a:r>
              <a:rPr lang="en-GB" dirty="0"/>
              <a:t>An example of misalignment between the BL/CE narrowband and the LTE resource block group for system bandwidth 10MHz is presented below</a:t>
            </a:r>
          </a:p>
          <a:p>
            <a:endParaRPr lang="sv-SE" sz="2000" dirty="0">
              <a:solidFill>
                <a:srgbClr val="FF0000"/>
              </a:solidFill>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54" y="4874778"/>
            <a:ext cx="11285164" cy="1179658"/>
          </a:xfrm>
          <a:prstGeom prst="rect">
            <a:avLst/>
          </a:prstGeom>
        </p:spPr>
      </p:pic>
    </p:spTree>
    <p:extLst>
      <p:ext uri="{BB962C8B-B14F-4D97-AF65-F5344CB8AC3E}">
        <p14:creationId xmlns:p14="http://schemas.microsoft.com/office/powerpoint/2010/main" val="554202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v-SE" b="1" dirty="0" err="1"/>
              <a:t>Background</a:t>
            </a:r>
            <a:r>
              <a:rPr lang="sv-SE" b="1" dirty="0"/>
              <a:t> #2</a:t>
            </a:r>
          </a:p>
        </p:txBody>
      </p:sp>
      <p:graphicFrame>
        <p:nvGraphicFramePr>
          <p:cNvPr id="5" name="Content Placeholder 4"/>
          <p:cNvGraphicFramePr>
            <a:graphicFrameLocks noGrp="1"/>
          </p:cNvGraphicFramePr>
          <p:nvPr>
            <p:ph idx="1"/>
            <p:extLst/>
          </p:nvPr>
        </p:nvGraphicFramePr>
        <p:xfrm>
          <a:off x="838432" y="3903373"/>
          <a:ext cx="10515368" cy="2376242"/>
        </p:xfrm>
        <a:graphic>
          <a:graphicData uri="http://schemas.openxmlformats.org/drawingml/2006/table">
            <a:tbl>
              <a:tblPr firstRow="1" firstCol="1" bandRow="1"/>
              <a:tblGrid>
                <a:gridCol w="965964">
                  <a:extLst>
                    <a:ext uri="{9D8B030D-6E8A-4147-A177-3AD203B41FA5}">
                      <a16:colId xmlns:a16="http://schemas.microsoft.com/office/drawing/2014/main" val="3800080317"/>
                    </a:ext>
                  </a:extLst>
                </a:gridCol>
                <a:gridCol w="909268">
                  <a:extLst>
                    <a:ext uri="{9D8B030D-6E8A-4147-A177-3AD203B41FA5}">
                      <a16:colId xmlns:a16="http://schemas.microsoft.com/office/drawing/2014/main" val="1589103640"/>
                    </a:ext>
                  </a:extLst>
                </a:gridCol>
                <a:gridCol w="717124">
                  <a:extLst>
                    <a:ext uri="{9D8B030D-6E8A-4147-A177-3AD203B41FA5}">
                      <a16:colId xmlns:a16="http://schemas.microsoft.com/office/drawing/2014/main" val="671151061"/>
                    </a:ext>
                  </a:extLst>
                </a:gridCol>
                <a:gridCol w="969115">
                  <a:extLst>
                    <a:ext uri="{9D8B030D-6E8A-4147-A177-3AD203B41FA5}">
                      <a16:colId xmlns:a16="http://schemas.microsoft.com/office/drawing/2014/main" val="2296949693"/>
                    </a:ext>
                  </a:extLst>
                </a:gridCol>
                <a:gridCol w="969115">
                  <a:extLst>
                    <a:ext uri="{9D8B030D-6E8A-4147-A177-3AD203B41FA5}">
                      <a16:colId xmlns:a16="http://schemas.microsoft.com/office/drawing/2014/main" val="3753246991"/>
                    </a:ext>
                  </a:extLst>
                </a:gridCol>
                <a:gridCol w="968065">
                  <a:extLst>
                    <a:ext uri="{9D8B030D-6E8A-4147-A177-3AD203B41FA5}">
                      <a16:colId xmlns:a16="http://schemas.microsoft.com/office/drawing/2014/main" val="3036761587"/>
                    </a:ext>
                  </a:extLst>
                </a:gridCol>
                <a:gridCol w="986964">
                  <a:extLst>
                    <a:ext uri="{9D8B030D-6E8A-4147-A177-3AD203B41FA5}">
                      <a16:colId xmlns:a16="http://schemas.microsoft.com/office/drawing/2014/main" val="3819683827"/>
                    </a:ext>
                  </a:extLst>
                </a:gridCol>
                <a:gridCol w="986964">
                  <a:extLst>
                    <a:ext uri="{9D8B030D-6E8A-4147-A177-3AD203B41FA5}">
                      <a16:colId xmlns:a16="http://schemas.microsoft.com/office/drawing/2014/main" val="1593345956"/>
                    </a:ext>
                  </a:extLst>
                </a:gridCol>
                <a:gridCol w="1014263">
                  <a:extLst>
                    <a:ext uri="{9D8B030D-6E8A-4147-A177-3AD203B41FA5}">
                      <a16:colId xmlns:a16="http://schemas.microsoft.com/office/drawing/2014/main" val="2836321749"/>
                    </a:ext>
                  </a:extLst>
                </a:gridCol>
                <a:gridCol w="1014263">
                  <a:extLst>
                    <a:ext uri="{9D8B030D-6E8A-4147-A177-3AD203B41FA5}">
                      <a16:colId xmlns:a16="http://schemas.microsoft.com/office/drawing/2014/main" val="809920994"/>
                    </a:ext>
                  </a:extLst>
                </a:gridCol>
                <a:gridCol w="1014263">
                  <a:extLst>
                    <a:ext uri="{9D8B030D-6E8A-4147-A177-3AD203B41FA5}">
                      <a16:colId xmlns:a16="http://schemas.microsoft.com/office/drawing/2014/main" val="3288542812"/>
                    </a:ext>
                  </a:extLst>
                </a:gridCol>
              </a:tblGrid>
              <a:tr h="442405">
                <a:tc rowSpan="2">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System BW</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rowSpan="2">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Total number of PRBs</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rowSpan="2">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RBG size</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gridSpan="2">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#RBGs per NB</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hMerge="1">
                  <a:txBody>
                    <a:bodyPr/>
                    <a:lstStyle/>
                    <a:p>
                      <a:endParaRPr lang="sv-SE"/>
                    </a:p>
                  </a:txBody>
                  <a:tcPr/>
                </a:tc>
                <a:tc gridSpan="2">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unused PRBs due to one NB</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hMerge="1">
                  <a:txBody>
                    <a:bodyPr/>
                    <a:lstStyle/>
                    <a:p>
                      <a:endParaRPr lang="sv-SE"/>
                    </a:p>
                  </a:txBody>
                  <a:tcPr/>
                </a:tc>
                <a:tc gridSpan="2">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Effect of unused PRB</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hMerge="1">
                  <a:txBody>
                    <a:bodyPr/>
                    <a:lstStyle/>
                    <a:p>
                      <a:endParaRPr lang="sv-SE"/>
                    </a:p>
                  </a:txBody>
                  <a:tcPr/>
                </a:tc>
                <a:tc gridSpan="2">
                  <a:txBody>
                    <a:bodyPr/>
                    <a:lstStyle/>
                    <a:p>
                      <a:pPr algn="ctr" hangingPunct="0">
                        <a:spcAft>
                          <a:spcPts val="0"/>
                        </a:spcAft>
                      </a:pPr>
                      <a:r>
                        <a:rPr lang="en-US" sz="1400">
                          <a:effectLst/>
                          <a:latin typeface="Arial" panose="020B0604020202020204" pitchFamily="34" charset="0"/>
                          <a:ea typeface="Times New Roman" panose="02020603050405020304" pitchFamily="18" charset="0"/>
                          <a:cs typeface="Arial" panose="020B0604020202020204" pitchFamily="34" charset="0"/>
                        </a:rPr>
                        <a:t>Description of NB set</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hMerge="1">
                  <a:txBody>
                    <a:bodyPr/>
                    <a:lstStyle/>
                    <a:p>
                      <a:endParaRPr lang="sv-SE"/>
                    </a:p>
                  </a:txBody>
                  <a:tcPr/>
                </a:tc>
                <a:extLst>
                  <a:ext uri="{0D108BD9-81ED-4DB2-BD59-A6C34878D82A}">
                    <a16:rowId xmlns:a16="http://schemas.microsoft.com/office/drawing/2014/main" val="455266302"/>
                  </a:ext>
                </a:extLst>
              </a:tr>
              <a:tr h="442405">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#2</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extLst>
                  <a:ext uri="{0D108BD9-81ED-4DB2-BD59-A6C34878D82A}">
                    <a16:rowId xmlns:a16="http://schemas.microsoft.com/office/drawing/2014/main" val="2987687374"/>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400" dirty="0">
                          <a:effectLst/>
                          <a:latin typeface="Arial" panose="020B0604020202020204" pitchFamily="34" charset="0"/>
                          <a:ea typeface="Times New Roman" panose="02020603050405020304" pitchFamily="18" charset="0"/>
                          <a:cs typeface="Arial" panose="020B0604020202020204" pitchFamily="34" charset="0"/>
                        </a:rPr>
                        <a:t>N/A</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400">
                          <a:effectLst/>
                          <a:latin typeface="Arial" panose="020B0604020202020204" pitchFamily="34" charset="0"/>
                          <a:ea typeface="Times New Roman" panose="02020603050405020304" pitchFamily="18" charset="0"/>
                          <a:cs typeface="Arial" panose="020B0604020202020204" pitchFamily="34" charset="0"/>
                        </a:rPr>
                        <a:t>N/A</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400">
                          <a:effectLst/>
                          <a:latin typeface="Arial" panose="020B0604020202020204" pitchFamily="34" charset="0"/>
                          <a:ea typeface="Times New Roman" panose="02020603050405020304" pitchFamily="18" charset="0"/>
                          <a:cs typeface="Arial" panose="020B0604020202020204" pitchFamily="34" charset="0"/>
                        </a:rPr>
                        <a:t>N/A</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gridSpan="2">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extLst>
                  <a:ext uri="{0D108BD9-81ED-4DB2-BD59-A6C34878D82A}">
                    <a16:rowId xmlns:a16="http://schemas.microsoft.com/office/drawing/2014/main" val="2668776867"/>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33,3%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Low</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High</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7365044"/>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Low</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High</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7520358"/>
                  </a:ext>
                </a:extLst>
              </a:tr>
              <a:tr h="248572">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6,8%</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6,8%</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Low</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High</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7416417"/>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75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2,9%</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8,7%</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Even </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Odd</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6154863"/>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Low</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High</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7749490"/>
                  </a:ext>
                </a:extLst>
              </a:tr>
            </a:tbl>
          </a:graphicData>
        </a:graphic>
      </p:graphicFrame>
      <p:sp>
        <p:nvSpPr>
          <p:cNvPr id="6" name="Content Placeholder 2"/>
          <p:cNvSpPr txBox="1">
            <a:spLocks/>
          </p:cNvSpPr>
          <p:nvPr/>
        </p:nvSpPr>
        <p:spPr>
          <a:xfrm>
            <a:off x="838200" y="1825625"/>
            <a:ext cx="10515600" cy="194281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The effect of the misalignment between the BL/CE narrowband and the LTE resource block groups on the possible utilization of PRBs when scheduling PDSCH on all six PRBs in one narrowband on the possible utilization of PRBs for one higher category UE is outlined in the table  for all system bandwidths. </a:t>
            </a:r>
            <a:endParaRPr lang="sv-SE"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240841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v-SE" b="1" dirty="0" err="1"/>
              <a:t>Proposal</a:t>
            </a:r>
            <a:endParaRPr lang="sv-SE" b="1" dirty="0"/>
          </a:p>
        </p:txBody>
      </p:sp>
      <p:sp>
        <p:nvSpPr>
          <p:cNvPr id="3" name="Content Placeholder 2"/>
          <p:cNvSpPr>
            <a:spLocks noGrp="1"/>
          </p:cNvSpPr>
          <p:nvPr>
            <p:ph idx="1"/>
          </p:nvPr>
        </p:nvSpPr>
        <p:spPr/>
        <p:txBody>
          <a:bodyPr>
            <a:normAutofit/>
          </a:bodyPr>
          <a:lstStyle/>
          <a:p>
            <a:r>
              <a:rPr lang="en-US" dirty="0"/>
              <a:t>The following technique for improved PDSCH/PUSCH spectral efficiency is considered.</a:t>
            </a:r>
          </a:p>
          <a:p>
            <a:pPr lvl="1"/>
            <a:r>
              <a:rPr lang="en-US" sz="2800" dirty="0"/>
              <a:t>Introducing support for more flexible PDSCH/PUSCH resource allocation.</a:t>
            </a:r>
          </a:p>
        </p:txBody>
      </p:sp>
    </p:spTree>
    <p:extLst>
      <p:ext uri="{BB962C8B-B14F-4D97-AF65-F5344CB8AC3E}">
        <p14:creationId xmlns:p14="http://schemas.microsoft.com/office/powerpoint/2010/main" val="17718185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734</TotalTime>
  <Words>310</Words>
  <Application>Microsoft Office PowerPoint</Application>
  <PresentationFormat>Widescreen</PresentationFormat>
  <Paragraphs>94</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 Unicode MS</vt:lpstr>
      <vt:lpstr>Arial</vt:lpstr>
      <vt:lpstr>Calibri</vt:lpstr>
      <vt:lpstr>Calibri Light</vt:lpstr>
      <vt:lpstr>等线</vt:lpstr>
      <vt:lpstr>Times New Roman</vt:lpstr>
      <vt:lpstr>Office Theme</vt:lpstr>
      <vt:lpstr>WF on Flexible PDSCH/PUSCH resource allocation for MTC</vt:lpstr>
      <vt:lpstr>Background #1</vt:lpstr>
      <vt:lpstr>Background #2</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Luochao (Chao)</dc:creator>
  <cp:lastModifiedBy>Johan Bergman</cp:lastModifiedBy>
  <cp:revision>63</cp:revision>
  <dcterms:created xsi:type="dcterms:W3CDTF">2017-02-13T09:47:42Z</dcterms:created>
  <dcterms:modified xsi:type="dcterms:W3CDTF">2017-05-18T05:58:09Z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(2)QWaj7cba1MhwyenZmR+ombB4dgdBP6PtVxwokxnQd/SDBSseMxBM5n62URM/2yQlKuuwbMWs
T1hDLH3TX1naQDcRt95TsByblAKikbetgbuRkH6xnAW7N+Z/41HVWVwRTOMy6iRFhC3NH0cW
KZl8LRoBfPAL/fLX+f12d5BRXuNMUZUHxHbrGiQBkonwQtSIEPXU4UMKZg9po3zraur4LXNb
rwvEEDi5GZbi2IgE5m</vt:lpwstr>
  </property>
  <property fmtid="{D5CDD505-2E9C-101B-9397-08002B2CF9AE}" pid="4" name="_2015_ms_pID_7253431">
    <vt:lpwstr>/2LcV9KMZbBUo68ytrtPwxqmQ/ztyYkaz6Eto5WtX+ymoHU54SSs4f
/kTclFVTe+b1nPn+uXZNdTMpJaKNA0LoadN3VlSDlyekeGpoJ48gcmdbBybh8D8bCAsOMmn5
yJ4evGMq+oLBXaadl57nN14/jyOwQ3Ag9SyA+6+2XVg6l0Wre8Qa+iQxVetF3lryF6k=</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1494822134</vt:lpwstr>
  </property>
</Properties>
</file>