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notesMasterIdLst>
    <p:notesMasterId r:id="rId5"/>
  </p:notesMasterIdLst>
  <p:handoutMasterIdLst>
    <p:handoutMasterId r:id="rId6"/>
  </p:handoutMasterIdLst>
  <p:sldIdLst>
    <p:sldId id="259" r:id="rId2"/>
    <p:sldId id="261" r:id="rId3"/>
    <p:sldId id="260" r:id="rId4"/>
  </p:sldIdLst>
  <p:sldSz cx="12192000" cy="6858000"/>
  <p:notesSz cx="6884988" cy="10018713"/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61"/>
            <p14:sldId id="26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 userDrawn="1">
          <p15:clr>
            <a:srgbClr val="A4A3A4"/>
          </p15:clr>
        </p15:guide>
        <p15:guide id="2" orient="horz" pos="4110" userDrawn="1">
          <p15:clr>
            <a:srgbClr val="A4A3A4"/>
          </p15:clr>
        </p15:guide>
        <p15:guide id="3" orient="horz" pos="151" userDrawn="1">
          <p15:clr>
            <a:srgbClr val="A4A3A4"/>
          </p15:clr>
        </p15:guide>
        <p15:guide id="4" orient="horz" pos="2449" userDrawn="1">
          <p15:clr>
            <a:srgbClr val="A4A3A4"/>
          </p15:clr>
        </p15:guide>
        <p15:guide id="5" orient="horz" pos="3566" userDrawn="1">
          <p15:clr>
            <a:srgbClr val="A4A3A4"/>
          </p15:clr>
        </p15:guide>
        <p15:guide id="6" orient="horz" pos="2545" userDrawn="1">
          <p15:clr>
            <a:srgbClr val="A4A3A4"/>
          </p15:clr>
        </p15:guide>
        <p15:guide id="7" orient="horz" pos="3845" userDrawn="1">
          <p15:clr>
            <a:srgbClr val="A4A3A4"/>
          </p15:clr>
        </p15:guide>
        <p15:guide id="8" pos="6625" userDrawn="1">
          <p15:clr>
            <a:srgbClr val="A4A3A4"/>
          </p15:clr>
        </p15:guide>
        <p15:guide id="9" pos="2588" userDrawn="1">
          <p15:clr>
            <a:srgbClr val="A4A3A4"/>
          </p15:clr>
        </p15:guide>
        <p15:guide id="10" pos="5091" userDrawn="1">
          <p15:clr>
            <a:srgbClr val="A4A3A4"/>
          </p15:clr>
        </p15:guide>
        <p15:guide id="11" pos="4969" userDrawn="1">
          <p15:clr>
            <a:srgbClr val="A4A3A4"/>
          </p15:clr>
        </p15:guide>
        <p15:guide id="12" pos="3779" userDrawn="1">
          <p15:clr>
            <a:srgbClr val="A4A3A4"/>
          </p15:clr>
        </p15:guide>
        <p15:guide id="13" pos="3901" userDrawn="1">
          <p15:clr>
            <a:srgbClr val="A4A3A4"/>
          </p15:clr>
        </p15:guide>
        <p15:guide id="14" pos="331" userDrawn="1">
          <p15:clr>
            <a:srgbClr val="A4A3A4"/>
          </p15:clr>
        </p15:guide>
        <p15:guide id="15" pos="2712" userDrawn="1">
          <p15:clr>
            <a:srgbClr val="A4A3A4"/>
          </p15:clr>
        </p15:guide>
        <p15:guide id="16" pos="3839" userDrawn="1">
          <p15:clr>
            <a:srgbClr val="A4A3A4"/>
          </p15:clr>
        </p15:guide>
        <p15:guide id="17" pos="3568" userDrawn="1">
          <p15:clr>
            <a:srgbClr val="A4A3A4"/>
          </p15:clr>
        </p15:guide>
        <p15:guide id="18" pos="4112" userDrawn="1">
          <p15:clr>
            <a:srgbClr val="A4A3A4"/>
          </p15:clr>
        </p15:guide>
        <p15:guide id="19" pos="734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5">
          <p15:clr>
            <a:srgbClr val="A4A3A4"/>
          </p15:clr>
        </p15:guide>
        <p15:guide id="2" pos="2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B7D3"/>
    <a:srgbClr val="8BC5FF"/>
    <a:srgbClr val="99CCFF"/>
    <a:srgbClr val="6A8FBF"/>
    <a:srgbClr val="00A9D4"/>
    <a:srgbClr val="007B78"/>
    <a:srgbClr val="89BA17"/>
    <a:srgbClr val="FABB00"/>
    <a:srgbClr val="F08A00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83" autoAdjust="0"/>
    <p:restoredTop sz="95319" autoAdjust="0"/>
  </p:normalViewPr>
  <p:slideViewPr>
    <p:cSldViewPr snapToGrid="0" snapToObjects="1">
      <p:cViewPr varScale="1">
        <p:scale>
          <a:sx n="75" d="100"/>
          <a:sy n="75" d="100"/>
        </p:scale>
        <p:origin x="120" y="72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6625"/>
        <p:guide pos="2588"/>
        <p:guide pos="5091"/>
        <p:guide pos="4969"/>
        <p:guide pos="3779"/>
        <p:guide pos="3901"/>
        <p:guide pos="331"/>
        <p:guide pos="2712"/>
        <p:guide pos="3839"/>
        <p:guide pos="3568"/>
        <p:guide pos="4112"/>
        <p:guide pos="73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528"/>
    </p:cViewPr>
  </p:sorterViewPr>
  <p:notesViewPr>
    <p:cSldViewPr snapToGrid="0" snapToObjects="1">
      <p:cViewPr varScale="1">
        <p:scale>
          <a:sx n="64" d="100"/>
          <a:sy n="64" d="100"/>
        </p:scale>
        <p:origin x="-3414" y="-126"/>
      </p:cViewPr>
      <p:guideLst>
        <p:guide orient="horz" pos="3155"/>
        <p:guide pos="216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/>
              <a:t>2017-03-31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© Ericsson AB 2017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2017-03-31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© Ericsson AB 2017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499" y="4758889"/>
            <a:ext cx="5507990" cy="450842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2017-03-31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Ericsson AB 2017 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0CF17-FB6F-4E6F-9BC1-25589011D139}" type="slidenum">
              <a:rPr lang="en-US" smtClean="0"/>
              <a:t>1</a:t>
            </a:fld>
            <a:endParaRPr lang="en-US"/>
          </a:p>
        </p:txBody>
      </p:sp>
      <p:sp>
        <p:nvSpPr>
          <p:cNvPr id="9" name="Header Placeholder 8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63476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50888"/>
            <a:ext cx="6678612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2017-03-31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B245B60-A85D-463A-9D64-E6A521369557}" type="slidenum">
              <a:rPr lang="en-US" smtClean="0"/>
              <a:t>3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01419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2019299" y="2828876"/>
            <a:ext cx="19685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524932" y="5137201"/>
            <a:ext cx="11140019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24934" y="1808710"/>
            <a:ext cx="11135785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5" y="1795463"/>
            <a:ext cx="11140016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193367" y="4010025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54737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111357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193367" y="1795463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546946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4013201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3367" y="1795464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6197601" y="1795463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529168" y="4013201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795464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6197601" y="4022726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529168" y="4022726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7601" y="1804989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804989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8" y="1800000"/>
            <a:ext cx="11135785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1795464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0814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05300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139267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5139265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7" y="239714"/>
            <a:ext cx="4324351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3545841"/>
            <a:ext cx="5473700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1" y="1797525"/>
            <a:ext cx="5473700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2515809" y="438151"/>
            <a:ext cx="2352392" cy="597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sp>
        <p:nvSpPr>
          <p:cNvPr id="21523" name="txtfooterCopy"/>
          <p:cNvSpPr txBox="1">
            <a:spLocks noChangeArrowheads="1"/>
          </p:cNvSpPr>
          <p:nvPr/>
        </p:nvSpPr>
        <p:spPr bwMode="auto">
          <a:xfrm>
            <a:off x="527051" y="6524625"/>
            <a:ext cx="9865783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>
                <a:solidFill>
                  <a:srgbClr val="87888A"/>
                </a:solidFill>
              </a:rPr>
              <a:t>Public  |  © Ericsson AB 2017  |  2017-03-31  |  Page </a:t>
            </a:r>
            <a:fld id="{5C292928-5A1A-451D-BB15-0D90B18A99F8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9168" y="1800000"/>
            <a:ext cx="11135785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524935" y="239714"/>
            <a:ext cx="9992784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524934" y="3770375"/>
            <a:ext cx="10963432" cy="1386001"/>
          </a:xfrm>
        </p:spPr>
        <p:txBody>
          <a:bodyPr/>
          <a:lstStyle/>
          <a:p>
            <a:r>
              <a:rPr lang="en-US" dirty="0"/>
              <a:t>Ericsson</a:t>
            </a:r>
            <a:r>
              <a:rPr lang="en-US"/>
              <a:t>, </a:t>
            </a:r>
            <a:r>
              <a:rPr lang="en-US"/>
              <a:t>Sony, </a:t>
            </a:r>
            <a:r>
              <a:rPr lang="en-US"/>
              <a:t>Mitsubishi Electric, …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sz="5400" dirty="0"/>
              <a:t>WF on Frequency hopping for SRS</a:t>
            </a:r>
            <a:endParaRPr lang="en-US" sz="5400" dirty="0"/>
          </a:p>
        </p:txBody>
      </p:sp>
      <p:sp>
        <p:nvSpPr>
          <p:cNvPr id="6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500560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WG1 Meeting #89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Hangzhou, China, 15</a:t>
            </a:r>
            <a:r>
              <a:rPr lang="en-US" altLang="ja-JP" sz="2400" baseline="30000" dirty="0"/>
              <a:t>th</a:t>
            </a:r>
            <a:r>
              <a:rPr lang="en-US" altLang="ja-JP" sz="2400" dirty="0"/>
              <a:t> – 19</a:t>
            </a:r>
            <a:r>
              <a:rPr lang="en-US" altLang="ja-JP" sz="2400" baseline="30000" dirty="0"/>
              <a:t>th</a:t>
            </a:r>
            <a:r>
              <a:rPr lang="en-US" altLang="ja-JP" sz="2400" dirty="0"/>
              <a:t> May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Agenda item 7.1.2.4.4</a:t>
            </a:r>
            <a:endParaRPr lang="ja-JP" altLang="en-US" sz="2400" dirty="0"/>
          </a:p>
        </p:txBody>
      </p:sp>
      <p:sp>
        <p:nvSpPr>
          <p:cNvPr id="7" name="テキスト ボックス 3"/>
          <p:cNvSpPr txBox="1">
            <a:spLocks noChangeArrowheads="1"/>
          </p:cNvSpPr>
          <p:nvPr/>
        </p:nvSpPr>
        <p:spPr bwMode="auto">
          <a:xfrm>
            <a:off x="10083043" y="207193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/>
              <a:t>R1-1709379</a:t>
            </a:r>
            <a:endParaRPr lang="ja-JP" altLang="en-US" sz="2400" dirty="0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24935" y="1615174"/>
            <a:ext cx="11135785" cy="458134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1600" b="1" u="sng" dirty="0">
                <a:highlight>
                  <a:srgbClr val="00FF00"/>
                </a:highlight>
              </a:rPr>
              <a:t>Agreements</a:t>
            </a:r>
            <a:r>
              <a:rPr lang="en-GB" sz="1600" b="1" dirty="0"/>
              <a:t>:</a:t>
            </a:r>
            <a:endParaRPr lang="en-US" sz="1600" dirty="0"/>
          </a:p>
          <a:p>
            <a:pPr lvl="0"/>
            <a:r>
              <a:rPr lang="en-US" sz="1600" dirty="0"/>
              <a:t>A UE can be configured with an X-port SRS resource, where the SRS resource spans one or multiple OFDM symbols within a single slot</a:t>
            </a:r>
          </a:p>
          <a:p>
            <a:pPr lvl="1"/>
            <a:r>
              <a:rPr lang="en-US" sz="1400" dirty="0"/>
              <a:t>FFS where all of the X SRS ports are sounded in each OFDM symbol</a:t>
            </a:r>
          </a:p>
          <a:p>
            <a:pPr lvl="0"/>
            <a:r>
              <a:rPr lang="en-US" sz="1600" dirty="0"/>
              <a:t>FFS at least for the purposes of CSI acquisition:</a:t>
            </a:r>
          </a:p>
          <a:p>
            <a:pPr lvl="1"/>
            <a:r>
              <a:rPr lang="en-US" sz="1400" dirty="0"/>
              <a:t>FFS a multi-symbol SRS resource can be configured such that the X SRS ports in each OFDM symbol are transmitted in different locations of the band in different OFDM symbols in the slot in a frequency hopping manner</a:t>
            </a:r>
          </a:p>
          <a:p>
            <a:pPr lvl="2"/>
            <a:r>
              <a:rPr lang="en-US" sz="1400" dirty="0"/>
              <a:t>Note: This allows sounding a larger part of (or the full) UE bandwidth using narrower band SRS transmissions</a:t>
            </a:r>
          </a:p>
          <a:p>
            <a:pPr lvl="2"/>
            <a:r>
              <a:rPr lang="en-US" sz="1400" dirty="0"/>
              <a:t>Note: at any OFDM symbol, all X ports are sounded in the same portion of the band</a:t>
            </a:r>
          </a:p>
          <a:p>
            <a:pPr lvl="1"/>
            <a:r>
              <a:rPr lang="en-US" sz="1400" dirty="0"/>
              <a:t>Note: Consider UE RF implementation aspects on SRS design that may place constraints on the design of the symbol-wise hopping pattern</a:t>
            </a:r>
          </a:p>
          <a:p>
            <a:pPr lvl="2"/>
            <a:r>
              <a:rPr lang="en-US" sz="1400" dirty="0"/>
              <a:t>e.g., Required time for frequency re-tuning (if re-tuning needed) or transient period if re-tuning is not needed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Previous Agreements</a:t>
            </a:r>
          </a:p>
        </p:txBody>
      </p:sp>
    </p:spTree>
    <p:extLst>
      <p:ext uri="{BB962C8B-B14F-4D97-AF65-F5344CB8AC3E}">
        <p14:creationId xmlns:p14="http://schemas.microsoft.com/office/powerpoint/2010/main" val="24401173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For an X-port SRS resource spanning N OFDM symbols within the same slot, frequency hopping can be configured within the N symbols where</a:t>
            </a:r>
          </a:p>
          <a:p>
            <a:pPr lvl="1"/>
            <a:r>
              <a:rPr lang="en-US" dirty="0"/>
              <a:t>All X ports are sounded in each of the N symbols in a different portion of the band</a:t>
            </a:r>
          </a:p>
          <a:p>
            <a:endParaRPr lang="en-US" dirty="0"/>
          </a:p>
          <a:p>
            <a:r>
              <a:rPr lang="en-US" dirty="0"/>
              <a:t>Note: UE RF implementation aspects that may place constraints on the design of the hopping pattern should be considered</a:t>
            </a:r>
          </a:p>
          <a:p>
            <a:pPr lvl="1"/>
            <a:r>
              <a:rPr lang="en-US" dirty="0"/>
              <a:t>e.g., required time for frequency re-tuning (if re-tuning needed) or transient period if re-tuning is not needed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Proposal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684549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1.potx" id="{2930A252-12C2-4F52-B133-87F8BF51D5BC}" vid="{C0EA779E-0600-4F57-BDCE-BA710E7DC25F}"/>
    </a:ext>
  </a:ext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144</TotalTime>
  <Words>304</Words>
  <Application>Microsoft Office PowerPoint</Application>
  <PresentationFormat>Widescreen</PresentationFormat>
  <Paragraphs>30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ＭＳ Ｐゴシック</vt:lpstr>
      <vt:lpstr>Arial</vt:lpstr>
      <vt:lpstr>Calibri</vt:lpstr>
      <vt:lpstr>Ericsson Capital TT</vt:lpstr>
      <vt:lpstr>PresentationTemplate2011</vt:lpstr>
      <vt:lpstr>WF on Frequency hopping for SRS</vt:lpstr>
      <vt:lpstr>Previous Agreements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DMRS</dc:title>
  <dc:creator/>
  <cp:keywords/>
  <dc:description>Rev PA1</dc:description>
  <cp:lastModifiedBy>Stephen Grant</cp:lastModifiedBy>
  <cp:revision>24</cp:revision>
  <dcterms:created xsi:type="dcterms:W3CDTF">2017-03-31T09:46:41Z</dcterms:created>
  <dcterms:modified xsi:type="dcterms:W3CDTF">2017-05-16T22:24:35Z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false</vt:bool>
  </property>
  <property fmtid="{D5CDD505-2E9C-101B-9397-08002B2CF9AE}" pid="6" name="PackageNo">
    <vt:lpwstr>LXA 119 603</vt:lpwstr>
  </property>
  <property fmtid="{D5CDD505-2E9C-101B-9397-08002B2CF9AE}" pid="7" name="PackageVersion">
    <vt:lpwstr>R5C</vt:lpwstr>
  </property>
  <property fmtid="{D5CDD505-2E9C-101B-9397-08002B2CF9AE}" pid="8" name="FooterType">
    <vt:lpwstr>PresTemp</vt:lpwstr>
  </property>
  <property fmtid="{D5CDD505-2E9C-101B-9397-08002B2CF9AE}" pid="9" name="UsedFont">
    <vt:lpwstr>Arial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Public</vt:lpwstr>
  </property>
  <property fmtid="{D5CDD505-2E9C-101B-9397-08002B2CF9AE}" pid="15" name="txtConfLabel">
    <vt:lpwstr>Public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false</vt:bool>
  </property>
  <property fmtid="{D5CDD505-2E9C-101B-9397-08002B2CF9AE}" pid="19" name="optFooterCVLCopyright">
    <vt:bool>true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>© Ericsson AB 2017</vt:lpwstr>
  </property>
  <property fmtid="{D5CDD505-2E9C-101B-9397-08002B2CF9AE}" pid="29" name="MiddleFooterField">
    <vt:lpwstr>Public</vt:lpwstr>
  </property>
  <property fmtid="{D5CDD505-2E9C-101B-9397-08002B2CF9AE}" pid="30" name="RightFooterField">
    <vt:lpwstr/>
  </property>
  <property fmtid="{D5CDD505-2E9C-101B-9397-08002B2CF9AE}" pid="31" name="RightFooterField2">
    <vt:lpwstr>2017-03-31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/>
  </property>
  <property fmtid="{D5CDD505-2E9C-101B-9397-08002B2CF9AE}" pid="43" name="Title">
    <vt:lpwstr/>
  </property>
  <property fmtid="{D5CDD505-2E9C-101B-9397-08002B2CF9AE}" pid="44" name="Date">
    <vt:lpwstr>2017-03-31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</Properties>
</file>